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74" r:id="rId2"/>
    <p:sldId id="268" r:id="rId3"/>
    <p:sldId id="280" r:id="rId4"/>
    <p:sldId id="275" r:id="rId5"/>
    <p:sldId id="282" r:id="rId6"/>
    <p:sldId id="283" r:id="rId7"/>
    <p:sldId id="276" r:id="rId8"/>
    <p:sldId id="281" r:id="rId9"/>
    <p:sldId id="284" r:id="rId10"/>
    <p:sldId id="285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68"/>
    <a:srgbClr val="009B6A"/>
    <a:srgbClr val="009B69"/>
    <a:srgbClr val="1D4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37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08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605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42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16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72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3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720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6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697" r:id="rId6"/>
    <p:sldLayoutId id="2147483693" r:id="rId7"/>
    <p:sldLayoutId id="2147483694" r:id="rId8"/>
    <p:sldLayoutId id="2147483695" r:id="rId9"/>
    <p:sldLayoutId id="2147483696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035339E-1707-8972-9192-6645E586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800" y="788545"/>
            <a:ext cx="4374400" cy="184429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2582D1D5-50D1-0DAE-CC7D-468DD5C5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22" y="2694173"/>
            <a:ext cx="10077556" cy="793820"/>
          </a:xfrm>
        </p:spPr>
        <p:txBody>
          <a:bodyPr/>
          <a:lstStyle/>
          <a:p>
            <a:pPr algn="ctr"/>
            <a:r>
              <a:rPr lang="it-IT" b="1" i="0" dirty="0">
                <a:latin typeface="Arial" panose="020B0604020202020204" pitchFamily="34" charset="0"/>
                <a:cs typeface="Arial" panose="020B0604020202020204" pitchFamily="34" charset="0"/>
              </a:rPr>
              <a:t>un nuovo progetto rivolto alle scuole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F60F31-9649-D045-154C-494D0A1BBBB8}"/>
              </a:ext>
            </a:extLst>
          </p:cNvPr>
          <p:cNvSpPr txBox="1"/>
          <p:nvPr/>
        </p:nvSpPr>
        <p:spPr>
          <a:xfrm>
            <a:off x="3930824" y="3474596"/>
            <a:ext cx="42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realizzazione di kit educativi per aiutare gli insegnanti nella preparazione di lezioni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AFD824-43B7-E2C8-DE92-EDEEA760E4D9}"/>
              </a:ext>
            </a:extLst>
          </p:cNvPr>
          <p:cNvSpPr txBox="1"/>
          <p:nvPr/>
        </p:nvSpPr>
        <p:spPr>
          <a:xfrm>
            <a:off x="3715051" y="4008520"/>
            <a:ext cx="433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https://civitas-schola.it/didattica/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D4A247-E072-CA26-BB90-1CB06B3664C2}"/>
              </a:ext>
            </a:extLst>
          </p:cNvPr>
          <p:cNvSpPr txBox="1"/>
          <p:nvPr/>
        </p:nvSpPr>
        <p:spPr>
          <a:xfrm>
            <a:off x="3783340" y="4757890"/>
            <a:ext cx="4193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rgbClr val="009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dell’arte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EB80F4-DBC9-87E5-8C22-248F9825B788}"/>
              </a:ext>
            </a:extLst>
          </p:cNvPr>
          <p:cNvSpPr txBox="1"/>
          <p:nvPr/>
        </p:nvSpPr>
        <p:spPr>
          <a:xfrm>
            <a:off x="4774797" y="5484680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9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aprile 2023</a:t>
            </a:r>
          </a:p>
        </p:txBody>
      </p:sp>
    </p:spTree>
    <p:extLst>
      <p:ext uri="{BB962C8B-B14F-4D97-AF65-F5344CB8AC3E}">
        <p14:creationId xmlns:p14="http://schemas.microsoft.com/office/powerpoint/2010/main" val="8465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70AA53B-C82E-AB8D-A306-3142C2E23AA9}"/>
              </a:ext>
            </a:extLst>
          </p:cNvPr>
          <p:cNvSpPr txBox="1">
            <a:spLocks/>
          </p:cNvSpPr>
          <p:nvPr/>
        </p:nvSpPr>
        <p:spPr>
          <a:xfrm>
            <a:off x="411780" y="163822"/>
            <a:ext cx="11125201" cy="683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i="0" dirty="0">
                <a:latin typeface="Arial" panose="020B0604020202020204" pitchFamily="34" charset="0"/>
                <a:cs typeface="Arial" panose="020B0604020202020204" pitchFamily="34" charset="0"/>
              </a:rPr>
              <a:t>alcune domande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40636BF-9404-4057-4D12-4D3496723A7E}"/>
              </a:ext>
            </a:extLst>
          </p:cNvPr>
          <p:cNvSpPr txBox="1">
            <a:spLocks/>
          </p:cNvSpPr>
          <p:nvPr/>
        </p:nvSpPr>
        <p:spPr>
          <a:xfrm>
            <a:off x="411780" y="1594516"/>
            <a:ext cx="3236489" cy="579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quando saranno disponibili i kit?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72AB681-BB48-44FB-AC12-CC5667C9938A}"/>
              </a:ext>
            </a:extLst>
          </p:cNvPr>
          <p:cNvSpPr txBox="1">
            <a:spLocks/>
          </p:cNvSpPr>
          <p:nvPr/>
        </p:nvSpPr>
        <p:spPr>
          <a:xfrm>
            <a:off x="411780" y="3041081"/>
            <a:ext cx="2564684" cy="579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i kit sono accessibili a tutti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B545F4C-EBC2-4BE1-3100-E6E02DE1676F}"/>
              </a:ext>
            </a:extLst>
          </p:cNvPr>
          <p:cNvSpPr txBox="1">
            <a:spLocks/>
          </p:cNvSpPr>
          <p:nvPr/>
        </p:nvSpPr>
        <p:spPr>
          <a:xfrm>
            <a:off x="411780" y="3741152"/>
            <a:ext cx="2359412" cy="579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ne sono previsti altri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E9FB906-8A09-9BC6-688B-2973F4E07609}"/>
              </a:ext>
            </a:extLst>
          </p:cNvPr>
          <p:cNvSpPr txBox="1">
            <a:spLocks/>
          </p:cNvSpPr>
          <p:nvPr/>
        </p:nvSpPr>
        <p:spPr>
          <a:xfrm>
            <a:off x="411780" y="2341010"/>
            <a:ext cx="2564684" cy="579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i kit sono già consultabili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B16AB41-6B27-7746-7AE6-78D88CCAE229}"/>
              </a:ext>
            </a:extLst>
          </p:cNvPr>
          <p:cNvSpPr txBox="1">
            <a:spLocks/>
          </p:cNvSpPr>
          <p:nvPr/>
        </p:nvSpPr>
        <p:spPr>
          <a:xfrm>
            <a:off x="411780" y="4441223"/>
            <a:ext cx="2359412" cy="5795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è possibile personalizzarli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98DD94B-F505-F7CE-C97F-3B631AE3F15F}"/>
              </a:ext>
            </a:extLst>
          </p:cNvPr>
          <p:cNvSpPr txBox="1">
            <a:spLocks/>
          </p:cNvSpPr>
          <p:nvPr/>
        </p:nvSpPr>
        <p:spPr>
          <a:xfrm>
            <a:off x="3415004" y="1594516"/>
            <a:ext cx="7623112" cy="410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saranno per l’anno scolastico 23/24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0F4DDBD-C361-1BE9-359B-0878DCB272F3}"/>
              </a:ext>
            </a:extLst>
          </p:cNvPr>
          <p:cNvSpPr txBox="1">
            <a:spLocks/>
          </p:cNvSpPr>
          <p:nvPr/>
        </p:nvSpPr>
        <p:spPr>
          <a:xfrm>
            <a:off x="3415004" y="2276671"/>
            <a:ext cx="7623112" cy="410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certo, anzi auspicabile per raccogliere suggerimenti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C040BD5-9339-1008-3B94-2C067B33DD99}"/>
              </a:ext>
            </a:extLst>
          </p:cNvPr>
          <p:cNvSpPr txBox="1">
            <a:spLocks/>
          </p:cNvSpPr>
          <p:nvPr/>
        </p:nvSpPr>
        <p:spPr>
          <a:xfrm>
            <a:off x="3415004" y="2947734"/>
            <a:ext cx="7623112" cy="4105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sì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CBC1647-C322-4BF3-307D-343C26CA8C63}"/>
              </a:ext>
            </a:extLst>
          </p:cNvPr>
          <p:cNvSpPr txBox="1">
            <a:spLocks/>
          </p:cNvSpPr>
          <p:nvPr/>
        </p:nvSpPr>
        <p:spPr>
          <a:xfrm>
            <a:off x="3415003" y="3653637"/>
            <a:ext cx="6232849" cy="41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momento no, ma trovando finanziamenti ne potremmo sviluppare altri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65A679E-DDDC-1BE5-B7B6-647CB81CA5DA}"/>
              </a:ext>
            </a:extLst>
          </p:cNvPr>
          <p:cNvSpPr txBox="1">
            <a:spLocks/>
          </p:cNvSpPr>
          <p:nvPr/>
        </p:nvSpPr>
        <p:spPr>
          <a:xfrm>
            <a:off x="3415002" y="4443635"/>
            <a:ext cx="7856377" cy="828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sì ma costoso, in ogni caso solo per gli istituti che hanno aderito: una pagina per ogni kit e per ogni istituto, un power point che gli insegnanti potranno personalizzare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B1B5502-CE00-05E4-FAA8-8EF577DE91D0}"/>
              </a:ext>
            </a:extLst>
          </p:cNvPr>
          <p:cNvCxnSpPr/>
          <p:nvPr/>
        </p:nvCxnSpPr>
        <p:spPr>
          <a:xfrm>
            <a:off x="298580" y="2230016"/>
            <a:ext cx="10123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B8197F4-1F71-343C-7F24-D5E0E95D6D18}"/>
              </a:ext>
            </a:extLst>
          </p:cNvPr>
          <p:cNvCxnSpPr/>
          <p:nvPr/>
        </p:nvCxnSpPr>
        <p:spPr>
          <a:xfrm>
            <a:off x="450980" y="2932923"/>
            <a:ext cx="10123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219B932-49D5-8E5F-049E-506779CE9555}"/>
              </a:ext>
            </a:extLst>
          </p:cNvPr>
          <p:cNvCxnSpPr/>
          <p:nvPr/>
        </p:nvCxnSpPr>
        <p:spPr>
          <a:xfrm>
            <a:off x="450980" y="3632722"/>
            <a:ext cx="10123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DEAA522B-6A66-F6E4-6CE0-9E60C90C152F}"/>
              </a:ext>
            </a:extLst>
          </p:cNvPr>
          <p:cNvCxnSpPr/>
          <p:nvPr/>
        </p:nvCxnSpPr>
        <p:spPr>
          <a:xfrm>
            <a:off x="603380" y="4382282"/>
            <a:ext cx="10123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D89DBA65-0AF5-0015-7405-43BAECA01F94}"/>
              </a:ext>
            </a:extLst>
          </p:cNvPr>
          <p:cNvCxnSpPr/>
          <p:nvPr/>
        </p:nvCxnSpPr>
        <p:spPr>
          <a:xfrm>
            <a:off x="3097763" y="1343608"/>
            <a:ext cx="0" cy="4133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0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17C0547-A6B1-2A9A-DEBA-D6256926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66" y="2419841"/>
            <a:ext cx="2910668" cy="122716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75513DD8-12CB-A27D-3C79-17164B7B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1" y="3972268"/>
            <a:ext cx="2024743" cy="649706"/>
          </a:xfrm>
        </p:spPr>
        <p:txBody>
          <a:bodyPr anchor="ctr">
            <a:noAutofit/>
          </a:bodyPr>
          <a:lstStyle/>
          <a:p>
            <a:pPr algn="ctr"/>
            <a:r>
              <a:rPr lang="it-IT" sz="7200" i="0" dirty="0">
                <a:solidFill>
                  <a:srgbClr val="009C68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188581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7F647A3-2902-7F6E-47B8-7005DE4AB9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75" y="2077593"/>
            <a:ext cx="6648871" cy="4590887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7A16837-8631-36A4-BB31-8D0FC1E5ED9C}"/>
              </a:ext>
            </a:extLst>
          </p:cNvPr>
          <p:cNvSpPr txBox="1">
            <a:spLocks/>
          </p:cNvSpPr>
          <p:nvPr/>
        </p:nvSpPr>
        <p:spPr>
          <a:xfrm>
            <a:off x="2576401" y="1581707"/>
            <a:ext cx="6547935" cy="626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i="0" dirty="0">
                <a:latin typeface="Arial" panose="020B0604020202020204" pitchFamily="34" charset="0"/>
                <a:cs typeface="Arial" panose="020B0604020202020204" pitchFamily="34" charset="0"/>
              </a:rPr>
              <a:t>130mila utenti</a:t>
            </a:r>
          </a:p>
        </p:txBody>
      </p:sp>
      <p:pic>
        <p:nvPicPr>
          <p:cNvPr id="12" name="Picture 4" descr="Civitas">
            <a:extLst>
              <a:ext uri="{FF2B5EF4-FFF2-40B4-BE49-F238E27FC236}">
                <a16:creationId xmlns:a16="http://schemas.microsoft.com/office/drawing/2014/main" id="{797F5652-7FB2-2271-0C1E-F1A4C0A4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24" y="372911"/>
            <a:ext cx="2822629" cy="8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B1891BD-B8B2-6428-6742-D6AB3ADE2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507" y="206805"/>
            <a:ext cx="2522257" cy="114424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32CF5B9-D0E9-2B93-22E3-0CEA954A7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105" y="18952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22A19B6-5ECE-090E-457F-855005E21B0C}"/>
              </a:ext>
            </a:extLst>
          </p:cNvPr>
          <p:cNvSpPr txBox="1">
            <a:spLocks/>
          </p:cNvSpPr>
          <p:nvPr/>
        </p:nvSpPr>
        <p:spPr>
          <a:xfrm>
            <a:off x="411780" y="163822"/>
            <a:ext cx="11125201" cy="683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i="0" dirty="0">
                <a:latin typeface="Arial" panose="020B0604020202020204" pitchFamily="34" charset="0"/>
                <a:cs typeface="Arial" panose="020B0604020202020204" pitchFamily="34" charset="0"/>
              </a:rPr>
              <a:t>Civitas e </a:t>
            </a:r>
            <a:r>
              <a:rPr lang="it-IT" b="1" i="0" dirty="0" err="1">
                <a:latin typeface="Arial" panose="020B0604020202020204" pitchFamily="34" charset="0"/>
                <a:cs typeface="Arial" panose="020B0604020202020204" pitchFamily="34" charset="0"/>
              </a:rPr>
              <a:t>Ekit</a:t>
            </a:r>
            <a:r>
              <a:rPr lang="it-IT" b="1" i="0" dirty="0">
                <a:latin typeface="Arial" panose="020B0604020202020204" pitchFamily="34" charset="0"/>
                <a:cs typeface="Arial" panose="020B0604020202020204" pitchFamily="34" charset="0"/>
              </a:rPr>
              <a:t> sono la stessa cosa?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08DDC6A-C6F4-0D2E-1F2E-0B1F46A8E646}"/>
              </a:ext>
            </a:extLst>
          </p:cNvPr>
          <p:cNvSpPr txBox="1">
            <a:spLocks/>
          </p:cNvSpPr>
          <p:nvPr/>
        </p:nvSpPr>
        <p:spPr>
          <a:xfrm>
            <a:off x="2549012" y="672557"/>
            <a:ext cx="7093976" cy="542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sono molto diversi e molto simili tra loro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7FDB426-82CE-6E8C-D24C-B07E990AC788}"/>
              </a:ext>
            </a:extLst>
          </p:cNvPr>
          <p:cNvSpPr txBox="1">
            <a:spLocks/>
          </p:cNvSpPr>
          <p:nvPr/>
        </p:nvSpPr>
        <p:spPr>
          <a:xfrm>
            <a:off x="309716" y="2198040"/>
            <a:ext cx="3446209" cy="542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ambito culturale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88B6C8B-52C2-499D-B964-2C9335EAAD58}"/>
              </a:ext>
            </a:extLst>
          </p:cNvPr>
          <p:cNvSpPr txBox="1">
            <a:spLocks/>
          </p:cNvSpPr>
          <p:nvPr/>
        </p:nvSpPr>
        <p:spPr>
          <a:xfrm>
            <a:off x="3539613" y="2198040"/>
            <a:ext cx="3552709" cy="542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il Mulino e dintorni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779FCCB-F5BE-528D-F576-F3EF773E86E5}"/>
              </a:ext>
            </a:extLst>
          </p:cNvPr>
          <p:cNvSpPr txBox="1">
            <a:spLocks/>
          </p:cNvSpPr>
          <p:nvPr/>
        </p:nvSpPr>
        <p:spPr>
          <a:xfrm>
            <a:off x="7482350" y="2198040"/>
            <a:ext cx="3161072" cy="542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il Mulino e dintorni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670A288-F4CB-A0E0-E956-F13A06CB88EF}"/>
              </a:ext>
            </a:extLst>
          </p:cNvPr>
          <p:cNvSpPr txBox="1">
            <a:spLocks/>
          </p:cNvSpPr>
          <p:nvPr/>
        </p:nvSpPr>
        <p:spPr>
          <a:xfrm>
            <a:off x="309715" y="2699484"/>
            <a:ext cx="3446209" cy="376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D46A16D-63A4-851A-FB75-E4D48D996917}"/>
              </a:ext>
            </a:extLst>
          </p:cNvPr>
          <p:cNvSpPr txBox="1">
            <a:spLocks/>
          </p:cNvSpPr>
          <p:nvPr/>
        </p:nvSpPr>
        <p:spPr>
          <a:xfrm>
            <a:off x="3539613" y="2699485"/>
            <a:ext cx="3552709" cy="622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studenti, insegnanti, ma anche il grande pubblico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360419E-14F7-4DFD-AF03-DC7E94003C8A}"/>
              </a:ext>
            </a:extLst>
          </p:cNvPr>
          <p:cNvSpPr txBox="1">
            <a:spLocks/>
          </p:cNvSpPr>
          <p:nvPr/>
        </p:nvSpPr>
        <p:spPr>
          <a:xfrm>
            <a:off x="7482350" y="2699484"/>
            <a:ext cx="3392129" cy="624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studenti e insegnanti selezionati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21B198D-F32E-24AC-C9E8-282EF5D9F316}"/>
              </a:ext>
            </a:extLst>
          </p:cNvPr>
          <p:cNvSpPr txBox="1">
            <a:spLocks/>
          </p:cNvSpPr>
          <p:nvPr/>
        </p:nvSpPr>
        <p:spPr>
          <a:xfrm>
            <a:off x="309715" y="3439761"/>
            <a:ext cx="3446209" cy="422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argomenti trattati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A3FBEC9-AC51-39AA-3177-D9F072A9BF34}"/>
              </a:ext>
            </a:extLst>
          </p:cNvPr>
          <p:cNvSpPr txBox="1">
            <a:spLocks/>
          </p:cNvSpPr>
          <p:nvPr/>
        </p:nvSpPr>
        <p:spPr>
          <a:xfrm>
            <a:off x="3539613" y="3439761"/>
            <a:ext cx="3746089" cy="71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moltissimi: mondo società, EU, istituzioni, tecnologia, …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01BDC2BB-75C8-DD22-D9CA-B126CAC875F7}"/>
              </a:ext>
            </a:extLst>
          </p:cNvPr>
          <p:cNvSpPr txBox="1">
            <a:spLocks/>
          </p:cNvSpPr>
          <p:nvPr/>
        </p:nvSpPr>
        <p:spPr>
          <a:xfrm>
            <a:off x="7482350" y="3439761"/>
            <a:ext cx="3657600" cy="624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4 argomenti: Europa, Clima, Migranti, Disinformazione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E04E70C0-9E81-0CE0-F806-4C389F4711FE}"/>
              </a:ext>
            </a:extLst>
          </p:cNvPr>
          <p:cNvSpPr txBox="1">
            <a:spLocks/>
          </p:cNvSpPr>
          <p:nvPr/>
        </p:nvSpPr>
        <p:spPr>
          <a:xfrm>
            <a:off x="309715" y="5387453"/>
            <a:ext cx="3446209" cy="820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come sono raggiunti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92D590F9-1061-0A75-1ECF-4FAAAE2CCCCC}"/>
              </a:ext>
            </a:extLst>
          </p:cNvPr>
          <p:cNvSpPr txBox="1">
            <a:spLocks/>
          </p:cNvSpPr>
          <p:nvPr/>
        </p:nvSpPr>
        <p:spPr>
          <a:xfrm>
            <a:off x="3539613" y="5387453"/>
            <a:ext cx="3746089" cy="935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SEO, motore di ricerca Google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186E0086-DE6B-E8E3-CA38-21911A0DEF0B}"/>
              </a:ext>
            </a:extLst>
          </p:cNvPr>
          <p:cNvSpPr txBox="1">
            <a:spLocks/>
          </p:cNvSpPr>
          <p:nvPr/>
        </p:nvSpPr>
        <p:spPr>
          <a:xfrm>
            <a:off x="7482350" y="5387453"/>
            <a:ext cx="3839498" cy="935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accordi con gli Istituti in linea di massima o passaparola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535BC01E-76F6-C1A3-F0BA-B78F2A5012A1}"/>
              </a:ext>
            </a:extLst>
          </p:cNvPr>
          <p:cNvSpPr txBox="1">
            <a:spLocks/>
          </p:cNvSpPr>
          <p:nvPr/>
        </p:nvSpPr>
        <p:spPr>
          <a:xfrm>
            <a:off x="309715" y="4246005"/>
            <a:ext cx="3446209" cy="422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tipo di contenuti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07EB7E96-57C5-CE30-07AE-F5A1CDB026B3}"/>
              </a:ext>
            </a:extLst>
          </p:cNvPr>
          <p:cNvSpPr txBox="1">
            <a:spLocks/>
          </p:cNvSpPr>
          <p:nvPr/>
        </p:nvSpPr>
        <p:spPr>
          <a:xfrm>
            <a:off x="3539613" y="4246005"/>
            <a:ext cx="3746089" cy="345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per gran parte testuale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1B5CA44-35E0-184D-2816-7784CFCE0558}"/>
              </a:ext>
            </a:extLst>
          </p:cNvPr>
          <p:cNvSpPr txBox="1">
            <a:spLocks/>
          </p:cNvSpPr>
          <p:nvPr/>
        </p:nvSpPr>
        <p:spPr>
          <a:xfrm>
            <a:off x="7482350" y="4246005"/>
            <a:ext cx="3333135" cy="34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per gran parte video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3483492C-E828-0845-9D56-5B3809F562AE}"/>
              </a:ext>
            </a:extLst>
          </p:cNvPr>
          <p:cNvSpPr txBox="1">
            <a:spLocks/>
          </p:cNvSpPr>
          <p:nvPr/>
        </p:nvSpPr>
        <p:spPr>
          <a:xfrm>
            <a:off x="309715" y="4795983"/>
            <a:ext cx="3446209" cy="422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i="0" dirty="0">
                <a:latin typeface="Arial" panose="020B0604020202020204" pitchFamily="34" charset="0"/>
                <a:cs typeface="Arial" panose="020B0604020202020204" pitchFamily="34" charset="0"/>
              </a:rPr>
              <a:t>qualità dei contenuti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349410AA-242A-CCE4-A2FE-449CC3DAF939}"/>
              </a:ext>
            </a:extLst>
          </p:cNvPr>
          <p:cNvSpPr txBox="1">
            <a:spLocks/>
          </p:cNvSpPr>
          <p:nvPr/>
        </p:nvSpPr>
        <p:spPr>
          <a:xfrm>
            <a:off x="3539613" y="4795983"/>
            <a:ext cx="3746089" cy="345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alta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BF43E5A3-87C9-D615-9246-587988E2A864}"/>
              </a:ext>
            </a:extLst>
          </p:cNvPr>
          <p:cNvSpPr txBox="1">
            <a:spLocks/>
          </p:cNvSpPr>
          <p:nvPr/>
        </p:nvSpPr>
        <p:spPr>
          <a:xfrm>
            <a:off x="7482350" y="4795983"/>
            <a:ext cx="3333135" cy="34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lnSpc>
                <a:spcPts val="2200"/>
              </a:lnSpc>
              <a:spcBef>
                <a:spcPct val="0"/>
              </a:spcBef>
              <a:buNone/>
              <a:defRPr sz="2400" b="1" i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000" dirty="0"/>
              <a:t>molto alta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B705A5C-9B1F-6D6D-1CA8-EA55D350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350" y="1589935"/>
            <a:ext cx="1322440" cy="599936"/>
          </a:xfrm>
          <a:prstGeom prst="rect">
            <a:avLst/>
          </a:prstGeom>
        </p:spPr>
      </p:pic>
      <p:pic>
        <p:nvPicPr>
          <p:cNvPr id="26" name="Picture 4" descr="Civitas">
            <a:extLst>
              <a:ext uri="{FF2B5EF4-FFF2-40B4-BE49-F238E27FC236}">
                <a16:creationId xmlns:a16="http://schemas.microsoft.com/office/drawing/2014/main" id="{CDA83E88-0F69-44A1-7333-002ECA2A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3" y="1689328"/>
            <a:ext cx="1413044" cy="4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4E10159F-3531-73CA-FB95-B23491AE20C2}"/>
              </a:ext>
            </a:extLst>
          </p:cNvPr>
          <p:cNvCxnSpPr>
            <a:cxnSpLocks/>
          </p:cNvCxnSpPr>
          <p:nvPr/>
        </p:nvCxnSpPr>
        <p:spPr>
          <a:xfrm>
            <a:off x="309715" y="2189871"/>
            <a:ext cx="11125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8D02AE0B-E102-7F79-63F6-BCB939AF91F3}"/>
              </a:ext>
            </a:extLst>
          </p:cNvPr>
          <p:cNvCxnSpPr>
            <a:cxnSpLocks/>
          </p:cNvCxnSpPr>
          <p:nvPr/>
        </p:nvCxnSpPr>
        <p:spPr>
          <a:xfrm>
            <a:off x="309715" y="2637239"/>
            <a:ext cx="11125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222F12B4-A8EE-824A-D9A5-20C9B69A5984}"/>
              </a:ext>
            </a:extLst>
          </p:cNvPr>
          <p:cNvCxnSpPr>
            <a:cxnSpLocks/>
          </p:cNvCxnSpPr>
          <p:nvPr/>
        </p:nvCxnSpPr>
        <p:spPr>
          <a:xfrm>
            <a:off x="309715" y="3379577"/>
            <a:ext cx="11125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EAAE969-9C57-9A7F-267C-8F21332B48A7}"/>
              </a:ext>
            </a:extLst>
          </p:cNvPr>
          <p:cNvCxnSpPr>
            <a:cxnSpLocks/>
          </p:cNvCxnSpPr>
          <p:nvPr/>
        </p:nvCxnSpPr>
        <p:spPr>
          <a:xfrm>
            <a:off x="309715" y="4102249"/>
            <a:ext cx="11125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B0F30BA-24BC-5C76-F3FA-3C54DA44DEB8}"/>
              </a:ext>
            </a:extLst>
          </p:cNvPr>
          <p:cNvCxnSpPr>
            <a:cxnSpLocks/>
          </p:cNvCxnSpPr>
          <p:nvPr/>
        </p:nvCxnSpPr>
        <p:spPr>
          <a:xfrm>
            <a:off x="309715" y="4706933"/>
            <a:ext cx="11125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AE015589-2414-B098-1F10-49E5FE5CC44D}"/>
              </a:ext>
            </a:extLst>
          </p:cNvPr>
          <p:cNvCxnSpPr>
            <a:cxnSpLocks/>
          </p:cNvCxnSpPr>
          <p:nvPr/>
        </p:nvCxnSpPr>
        <p:spPr>
          <a:xfrm>
            <a:off x="309715" y="5262456"/>
            <a:ext cx="11125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DA37DB67-9E6B-23E5-3179-5BD78C660985}"/>
              </a:ext>
            </a:extLst>
          </p:cNvPr>
          <p:cNvCxnSpPr/>
          <p:nvPr/>
        </p:nvCxnSpPr>
        <p:spPr>
          <a:xfrm>
            <a:off x="3323303" y="1799303"/>
            <a:ext cx="0" cy="405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257B4C6-2C44-8EF9-4853-F011C1C6BC82}"/>
              </a:ext>
            </a:extLst>
          </p:cNvPr>
          <p:cNvCxnSpPr/>
          <p:nvPr/>
        </p:nvCxnSpPr>
        <p:spPr>
          <a:xfrm>
            <a:off x="7310285" y="1791319"/>
            <a:ext cx="0" cy="405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1B2D5947-6286-0AE7-806B-15414DBC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04" y="2714010"/>
            <a:ext cx="2076450" cy="2000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2A8D6A7-C8F7-7215-1A2A-F1531A7D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06" y="2733060"/>
            <a:ext cx="2095500" cy="1981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7E16CDB-60B8-B363-C433-C31E08D5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58" y="2751188"/>
            <a:ext cx="2114550" cy="20097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9E0FF6-6643-1039-8B9B-2F25DE802084}"/>
              </a:ext>
            </a:extLst>
          </p:cNvPr>
          <p:cNvSpPr txBox="1"/>
          <p:nvPr/>
        </p:nvSpPr>
        <p:spPr>
          <a:xfrm>
            <a:off x="1382031" y="4829789"/>
            <a:ext cx="158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b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casa comune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24EBED-206A-00D6-262E-A7B535607FD3}"/>
              </a:ext>
            </a:extLst>
          </p:cNvPr>
          <p:cNvSpPr txBox="1"/>
          <p:nvPr/>
        </p:nvSpPr>
        <p:spPr>
          <a:xfrm>
            <a:off x="3935258" y="4829789"/>
            <a:ext cx="158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Migrazioni</a:t>
            </a:r>
            <a:b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 migranti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8260DC-4999-B5E0-2AEA-27E2489BA549}"/>
              </a:ext>
            </a:extLst>
          </p:cNvPr>
          <p:cNvSpPr txBox="1"/>
          <p:nvPr/>
        </p:nvSpPr>
        <p:spPr>
          <a:xfrm>
            <a:off x="6488485" y="4829789"/>
            <a:ext cx="158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Clima e</a:t>
            </a:r>
            <a:b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Società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D77146-96E9-C212-9DFA-197C46FAFB92}"/>
              </a:ext>
            </a:extLst>
          </p:cNvPr>
          <p:cNvSpPr txBox="1"/>
          <p:nvPr/>
        </p:nvSpPr>
        <p:spPr>
          <a:xfrm>
            <a:off x="8980347" y="4829789"/>
            <a:ext cx="207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disinformazione</a:t>
            </a:r>
            <a:b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responsaboilità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B98319B-9650-00DF-A079-3788C8CE3E4A}"/>
              </a:ext>
            </a:extLst>
          </p:cNvPr>
          <p:cNvSpPr txBox="1">
            <a:spLocks/>
          </p:cNvSpPr>
          <p:nvPr/>
        </p:nvSpPr>
        <p:spPr>
          <a:xfrm>
            <a:off x="3499072" y="865240"/>
            <a:ext cx="4994788" cy="793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i 4 kit da sviluppare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26283D-B52D-D4C3-B55F-26B7B13F6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346" y="2714010"/>
            <a:ext cx="2076450" cy="2000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47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FE27B75-B081-EA2A-8EA8-410168725A7E}"/>
              </a:ext>
            </a:extLst>
          </p:cNvPr>
          <p:cNvSpPr txBox="1">
            <a:spLocks/>
          </p:cNvSpPr>
          <p:nvPr/>
        </p:nvSpPr>
        <p:spPr>
          <a:xfrm>
            <a:off x="3287743" y="154040"/>
            <a:ext cx="5616514" cy="7938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la struttura logica dei kit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285B318-E2EF-5B91-A0BE-C2292E61BFD9}"/>
              </a:ext>
            </a:extLst>
          </p:cNvPr>
          <p:cNvSpPr txBox="1">
            <a:spLocks/>
          </p:cNvSpPr>
          <p:nvPr/>
        </p:nvSpPr>
        <p:spPr>
          <a:xfrm>
            <a:off x="2286000" y="947860"/>
            <a:ext cx="8016239" cy="4555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tutti i kit hanno la stessa struttura logica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A328A97F-B02C-3AF0-1B57-C43018F5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03" y="2489200"/>
            <a:ext cx="1727200" cy="1337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54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97ED6BF-ED27-E086-5BBF-F6C7D6688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9" y="2505357"/>
            <a:ext cx="1866900" cy="1323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54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D89F14D-4472-E286-D422-591AB4025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15" y="2495390"/>
            <a:ext cx="1638300" cy="1333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54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A28F9A-A178-AA10-C005-3587A1301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2495390"/>
            <a:ext cx="1574800" cy="134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54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94214F-1E7C-3E0D-93E5-B3BF87499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1" y="2486762"/>
            <a:ext cx="1778000" cy="1410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54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075" name="Gruppo 2074">
            <a:extLst>
              <a:ext uri="{FF2B5EF4-FFF2-40B4-BE49-F238E27FC236}">
                <a16:creationId xmlns:a16="http://schemas.microsoft.com/office/drawing/2014/main" id="{F4B1CAFA-E741-5F96-3D83-6012F9BFA180}"/>
              </a:ext>
            </a:extLst>
          </p:cNvPr>
          <p:cNvGrpSpPr/>
          <p:nvPr/>
        </p:nvGrpSpPr>
        <p:grpSpPr>
          <a:xfrm>
            <a:off x="8268827" y="2482690"/>
            <a:ext cx="2720911" cy="2953720"/>
            <a:chOff x="8268827" y="2482690"/>
            <a:chExt cx="2720911" cy="2953720"/>
          </a:xfrm>
        </p:grpSpPr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47105D1A-B9D1-9EAA-FC51-0AD76DF7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827" y="2482690"/>
              <a:ext cx="1765300" cy="13589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3" name="Titolo 1">
              <a:extLst>
                <a:ext uri="{FF2B5EF4-FFF2-40B4-BE49-F238E27FC236}">
                  <a16:creationId xmlns:a16="http://schemas.microsoft.com/office/drawing/2014/main" id="{C6A8F068-E130-FF21-4080-A48FB8D9003E}"/>
                </a:ext>
              </a:extLst>
            </p:cNvPr>
            <p:cNvSpPr txBox="1">
              <a:spLocks/>
            </p:cNvSpPr>
            <p:nvPr/>
          </p:nvSpPr>
          <p:spPr>
            <a:xfrm>
              <a:off x="9262538" y="4348573"/>
              <a:ext cx="1727200" cy="35250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i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1600" b="1" i="0" dirty="0">
                  <a:latin typeface="Arial" panose="020B0604020202020204" pitchFamily="34" charset="0"/>
                  <a:cs typeface="Arial" panose="020B0604020202020204" pitchFamily="34" charset="0"/>
                </a:rPr>
                <a:t>definizioni</a:t>
              </a:r>
            </a:p>
          </p:txBody>
        </p:sp>
        <p:sp>
          <p:nvSpPr>
            <p:cNvPr id="24" name="Titolo 1">
              <a:extLst>
                <a:ext uri="{FF2B5EF4-FFF2-40B4-BE49-F238E27FC236}">
                  <a16:creationId xmlns:a16="http://schemas.microsoft.com/office/drawing/2014/main" id="{A18D21EE-16AE-1BFE-6A61-B58DAA2DCA82}"/>
                </a:ext>
              </a:extLst>
            </p:cNvPr>
            <p:cNvSpPr txBox="1">
              <a:spLocks/>
            </p:cNvSpPr>
            <p:nvPr/>
          </p:nvSpPr>
          <p:spPr>
            <a:xfrm>
              <a:off x="9253077" y="4931133"/>
              <a:ext cx="1727200" cy="35250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i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1600" b="1" i="0" dirty="0">
                  <a:latin typeface="Arial" panose="020B0604020202020204" pitchFamily="34" charset="0"/>
                  <a:cs typeface="Arial" panose="020B0604020202020204" pitchFamily="34" charset="0"/>
                </a:rPr>
                <a:t>in profondità</a:t>
              </a:r>
            </a:p>
          </p:txBody>
        </p:sp>
        <p:pic>
          <p:nvPicPr>
            <p:cNvPr id="2048" name="Immagine 2047">
              <a:extLst>
                <a:ext uri="{FF2B5EF4-FFF2-40B4-BE49-F238E27FC236}">
                  <a16:creationId xmlns:a16="http://schemas.microsoft.com/office/drawing/2014/main" id="{C2B9A2AF-876F-A3B7-B80D-678DCE078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9943" y="4263617"/>
              <a:ext cx="672595" cy="552489"/>
            </a:xfrm>
            <a:prstGeom prst="rect">
              <a:avLst/>
            </a:prstGeom>
          </p:spPr>
        </p:pic>
        <p:pic>
          <p:nvPicPr>
            <p:cNvPr id="2051" name="Immagine 2050">
              <a:extLst>
                <a:ext uri="{FF2B5EF4-FFF2-40B4-BE49-F238E27FC236}">
                  <a16:creationId xmlns:a16="http://schemas.microsoft.com/office/drawing/2014/main" id="{ABA50B64-8158-1E5E-2F50-F6A7BD58E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9559" y="4859900"/>
              <a:ext cx="672595" cy="576510"/>
            </a:xfrm>
            <a:prstGeom prst="rect">
              <a:avLst/>
            </a:prstGeom>
          </p:spPr>
        </p:pic>
        <p:cxnSp>
          <p:nvCxnSpPr>
            <p:cNvPr id="2065" name="Connettore diritto 2064">
              <a:extLst>
                <a:ext uri="{FF2B5EF4-FFF2-40B4-BE49-F238E27FC236}">
                  <a16:creationId xmlns:a16="http://schemas.microsoft.com/office/drawing/2014/main" id="{5DE67707-1A6A-C573-6E9D-9EDDFE428788}"/>
                </a:ext>
              </a:extLst>
            </p:cNvPr>
            <p:cNvCxnSpPr>
              <a:cxnSpLocks/>
            </p:cNvCxnSpPr>
            <p:nvPr/>
          </p:nvCxnSpPr>
          <p:spPr>
            <a:xfrm>
              <a:off x="8374953" y="3848947"/>
              <a:ext cx="0" cy="1337203"/>
            </a:xfrm>
            <a:prstGeom prst="line">
              <a:avLst/>
            </a:prstGeom>
            <a:ln w="25400">
              <a:solidFill>
                <a:srgbClr val="009B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Connettore diritto 2065">
              <a:extLst>
                <a:ext uri="{FF2B5EF4-FFF2-40B4-BE49-F238E27FC236}">
                  <a16:creationId xmlns:a16="http://schemas.microsoft.com/office/drawing/2014/main" id="{EC3F874B-FBA5-5483-4498-E1E0AD1F2813}"/>
                </a:ext>
              </a:extLst>
            </p:cNvPr>
            <p:cNvCxnSpPr/>
            <p:nvPr/>
          </p:nvCxnSpPr>
          <p:spPr>
            <a:xfrm flipH="1" flipV="1">
              <a:off x="8374953" y="4515631"/>
              <a:ext cx="292337" cy="1"/>
            </a:xfrm>
            <a:prstGeom prst="line">
              <a:avLst/>
            </a:prstGeom>
            <a:ln w="25400">
              <a:solidFill>
                <a:srgbClr val="009B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Connettore diritto 2066">
              <a:extLst>
                <a:ext uri="{FF2B5EF4-FFF2-40B4-BE49-F238E27FC236}">
                  <a16:creationId xmlns:a16="http://schemas.microsoft.com/office/drawing/2014/main" id="{EE00D0C0-8A43-6F63-92FD-A2F2506AA141}"/>
                </a:ext>
              </a:extLst>
            </p:cNvPr>
            <p:cNvCxnSpPr/>
            <p:nvPr/>
          </p:nvCxnSpPr>
          <p:spPr>
            <a:xfrm flipH="1" flipV="1">
              <a:off x="8374953" y="5186150"/>
              <a:ext cx="292337" cy="1"/>
            </a:xfrm>
            <a:prstGeom prst="line">
              <a:avLst/>
            </a:prstGeom>
            <a:ln w="25400">
              <a:solidFill>
                <a:srgbClr val="009B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2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: Shape 6150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57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8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9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0" name="Freeform: Shape 6159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164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165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66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167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8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9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0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6172" name="Rectangle 6171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96C39B-6B68-1BBC-DB6E-E3170228B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20846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" name="Rectangle 6173">
            <a:extLst>
              <a:ext uri="{FF2B5EF4-FFF2-40B4-BE49-F238E27FC236}">
                <a16:creationId xmlns:a16="http://schemas.microsoft.com/office/drawing/2014/main" id="{948AEA76-67F2-4344-A189-9BFFE007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0186" y="-570186"/>
            <a:ext cx="6858000" cy="799837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FFC5BA3-D285-3325-BE0C-19415E6FCAA4}"/>
              </a:ext>
            </a:extLst>
          </p:cNvPr>
          <p:cNvSpPr txBox="1">
            <a:spLocks/>
          </p:cNvSpPr>
          <p:nvPr/>
        </p:nvSpPr>
        <p:spPr>
          <a:xfrm>
            <a:off x="2715768" y="137191"/>
            <a:ext cx="5565648" cy="810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4400" b="1" i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tavolo</a:t>
            </a:r>
            <a:r>
              <a:rPr lang="en-US" sz="44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400" b="1" i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  <a:endParaRPr lang="en-US" sz="4400" b="1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6" name="Freeform: Shape 6175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5350" y="-785349"/>
            <a:ext cx="744976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178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179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80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181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2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3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4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86" name="Freeform: Shape 6185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188" name="Group 6187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189" name="Freeform: Shape 6188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90" name="Freeform: Shape 6189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91" name="Freeform: Shape 6190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92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3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4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5" name="Freeform: Shape 6194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4C6B9F-3505-E92E-1809-CD787868A2E1}"/>
              </a:ext>
            </a:extLst>
          </p:cNvPr>
          <p:cNvSpPr txBox="1"/>
          <p:nvPr/>
        </p:nvSpPr>
        <p:spPr>
          <a:xfrm>
            <a:off x="351279" y="2045737"/>
            <a:ext cx="39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fornisce una traccia possibile per utilizzare i materiali del kit in un percorso crescente di arricchimento conoscitivo e di verifica di competenze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968452-6E0B-E09D-3090-DFFE9C576074}"/>
              </a:ext>
            </a:extLst>
          </p:cNvPr>
          <p:cNvSpPr txBox="1"/>
          <p:nvPr/>
        </p:nvSpPr>
        <p:spPr>
          <a:xfrm>
            <a:off x="1262976" y="4546826"/>
            <a:ext cx="51183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E’ una sequenza di attività, legate alle diverse sezioni e pagine, che si articolano in lavori in classe (visione dei filmati, discussione, attività per gruppi, restituzione di lavori) e lavori autonomi (letture di approfondimento, ricerche, preparazione di slideshow)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06BFA1D-34AE-82D9-426B-DF348A7F3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74" y="1085313"/>
            <a:ext cx="1093832" cy="5852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8ABBDD5-89FF-EAB4-1DF8-2EC5E1DB7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59" y="4828551"/>
            <a:ext cx="1045958" cy="10459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5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9E0FF6-6643-1039-8B9B-2F25DE802084}"/>
              </a:ext>
            </a:extLst>
          </p:cNvPr>
          <p:cNvSpPr txBox="1"/>
          <p:nvPr/>
        </p:nvSpPr>
        <p:spPr>
          <a:xfrm>
            <a:off x="3092375" y="2946261"/>
            <a:ext cx="13499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A. Cavalli</a:t>
            </a:r>
          </a:p>
        </p:txBody>
      </p:sp>
      <p:pic>
        <p:nvPicPr>
          <p:cNvPr id="3" name="Immagine 2" descr="Immagine che contiene uomo, persona, tuta, interni&#10;&#10;Descrizione generata automaticamente">
            <a:extLst>
              <a:ext uri="{FF2B5EF4-FFF2-40B4-BE49-F238E27FC236}">
                <a16:creationId xmlns:a16="http://schemas.microsoft.com/office/drawing/2014/main" id="{703490D8-748A-F979-989C-75D6271B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2" y="1278068"/>
            <a:ext cx="1349990" cy="134999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 descr="Immagine che contiene testo, persona, posando&#10;&#10;Descrizione generata automaticamente">
            <a:extLst>
              <a:ext uri="{FF2B5EF4-FFF2-40B4-BE49-F238E27FC236}">
                <a16:creationId xmlns:a16="http://schemas.microsoft.com/office/drawing/2014/main" id="{C4B689A6-DCEF-0660-96EC-6F468238C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85" y="3802655"/>
            <a:ext cx="1349990" cy="134999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magine 12" descr="Immagine che contiene persona, donna, sorridente, posando&#10;&#10;Descrizione generata automaticamente">
            <a:extLst>
              <a:ext uri="{FF2B5EF4-FFF2-40B4-BE49-F238E27FC236}">
                <a16:creationId xmlns:a16="http://schemas.microsoft.com/office/drawing/2014/main" id="{2BBBB15C-ED09-3CEE-2E8C-A7D016879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64" y="3834471"/>
            <a:ext cx="1349990" cy="134999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magine 14" descr="Immagine che contiene uomo, persona, occhiali, indossando&#10;&#10;Descrizione generata automaticamente">
            <a:extLst>
              <a:ext uri="{FF2B5EF4-FFF2-40B4-BE49-F238E27FC236}">
                <a16:creationId xmlns:a16="http://schemas.microsoft.com/office/drawing/2014/main" id="{91165E6B-E82F-6AD0-69D0-6A931B048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40" y="3830702"/>
            <a:ext cx="1353759" cy="1353759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magine 16" descr="Immagine che contiene esterni, persona&#10;&#10;Descrizione generata automaticamente">
            <a:extLst>
              <a:ext uri="{FF2B5EF4-FFF2-40B4-BE49-F238E27FC236}">
                <a16:creationId xmlns:a16="http://schemas.microsoft.com/office/drawing/2014/main" id="{87166D6C-3425-180C-8DE1-F2158FA1F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77" y="3834471"/>
            <a:ext cx="1349990" cy="134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magine 18" descr="Immagine che contiene esterni, persona, abbigliamento&#10;&#10;Descrizione generata automaticamente">
            <a:extLst>
              <a:ext uri="{FF2B5EF4-FFF2-40B4-BE49-F238E27FC236}">
                <a16:creationId xmlns:a16="http://schemas.microsoft.com/office/drawing/2014/main" id="{F011A711-4B3F-756E-F332-4307B2563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9" y="3830702"/>
            <a:ext cx="1349990" cy="134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CE5C60D-EAEE-F821-B592-4523B184DAD4}"/>
              </a:ext>
            </a:extLst>
          </p:cNvPr>
          <p:cNvSpPr txBox="1"/>
          <p:nvPr/>
        </p:nvSpPr>
        <p:spPr>
          <a:xfrm>
            <a:off x="1235161" y="5342702"/>
            <a:ext cx="13499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A. Colombo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31F7C99-2110-B72E-4A38-65F52E6FA9DB}"/>
              </a:ext>
            </a:extLst>
          </p:cNvPr>
          <p:cNvSpPr txBox="1"/>
          <p:nvPr/>
        </p:nvSpPr>
        <p:spPr>
          <a:xfrm>
            <a:off x="2875402" y="5342702"/>
            <a:ext cx="154348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M. Livi Bacci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51218EF-1D0B-C314-334A-22FFD1AD180D}"/>
              </a:ext>
            </a:extLst>
          </p:cNvPr>
          <p:cNvSpPr txBox="1"/>
          <p:nvPr/>
        </p:nvSpPr>
        <p:spPr>
          <a:xfrm>
            <a:off x="4808093" y="5342702"/>
            <a:ext cx="13499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G. Fullin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BC56F52-85BD-82DC-DAE0-243123F6F053}"/>
              </a:ext>
            </a:extLst>
          </p:cNvPr>
          <p:cNvSpPr txBox="1"/>
          <p:nvPr/>
        </p:nvSpPr>
        <p:spPr>
          <a:xfrm>
            <a:off x="6574077" y="5339455"/>
            <a:ext cx="13499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Selmini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CasellaDiTesto 2047">
            <a:extLst>
              <a:ext uri="{FF2B5EF4-FFF2-40B4-BE49-F238E27FC236}">
                <a16:creationId xmlns:a16="http://schemas.microsoft.com/office/drawing/2014/main" id="{57DDA5EA-41C0-97F7-503A-27EA554143B2}"/>
              </a:ext>
            </a:extLst>
          </p:cNvPr>
          <p:cNvSpPr txBox="1"/>
          <p:nvPr/>
        </p:nvSpPr>
        <p:spPr>
          <a:xfrm>
            <a:off x="8615819" y="5378209"/>
            <a:ext cx="13499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M.T. 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Pirrone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4" name="Connettore diritto 2053">
            <a:extLst>
              <a:ext uri="{FF2B5EF4-FFF2-40B4-BE49-F238E27FC236}">
                <a16:creationId xmlns:a16="http://schemas.microsoft.com/office/drawing/2014/main" id="{8F28003B-BEC0-7105-7E8C-F6A1E1A0B86E}"/>
              </a:ext>
            </a:extLst>
          </p:cNvPr>
          <p:cNvCxnSpPr>
            <a:cxnSpLocks/>
          </p:cNvCxnSpPr>
          <p:nvPr/>
        </p:nvCxnSpPr>
        <p:spPr>
          <a:xfrm>
            <a:off x="450074" y="3448776"/>
            <a:ext cx="10776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itolo 1">
            <a:extLst>
              <a:ext uri="{FF2B5EF4-FFF2-40B4-BE49-F238E27FC236}">
                <a16:creationId xmlns:a16="http://schemas.microsoft.com/office/drawing/2014/main" id="{A6193B07-07BE-00A3-0467-3F38DA5AF237}"/>
              </a:ext>
            </a:extLst>
          </p:cNvPr>
          <p:cNvSpPr txBox="1">
            <a:spLocks/>
          </p:cNvSpPr>
          <p:nvPr/>
        </p:nvSpPr>
        <p:spPr>
          <a:xfrm rot="16200000">
            <a:off x="-11733" y="1870014"/>
            <a:ext cx="1622322" cy="43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</a:p>
        </p:txBody>
      </p:sp>
      <p:sp>
        <p:nvSpPr>
          <p:cNvPr id="2059" name="Titolo 1">
            <a:extLst>
              <a:ext uri="{FF2B5EF4-FFF2-40B4-BE49-F238E27FC236}">
                <a16:creationId xmlns:a16="http://schemas.microsoft.com/office/drawing/2014/main" id="{736A3C0A-3DFC-B21C-1EAB-5D8590D944FA}"/>
              </a:ext>
            </a:extLst>
          </p:cNvPr>
          <p:cNvSpPr txBox="1">
            <a:spLocks/>
          </p:cNvSpPr>
          <p:nvPr/>
        </p:nvSpPr>
        <p:spPr>
          <a:xfrm rot="16200000">
            <a:off x="-29189" y="4370875"/>
            <a:ext cx="1622322" cy="43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Migrazioni</a:t>
            </a:r>
          </a:p>
        </p:txBody>
      </p:sp>
      <p:pic>
        <p:nvPicPr>
          <p:cNvPr id="4" name="Immagine 3" descr="Immagine che contiene uomo, persona, parete, interni&#10;&#10;Descrizione generata automaticamente">
            <a:extLst>
              <a:ext uri="{FF2B5EF4-FFF2-40B4-BE49-F238E27FC236}">
                <a16:creationId xmlns:a16="http://schemas.microsoft.com/office/drawing/2014/main" id="{4A0A1EBF-6AEC-C2A1-95C6-BDCE08250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5" y="1257659"/>
            <a:ext cx="1349990" cy="134999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883035-655F-A1D9-63F3-E1E12BF8B967}"/>
              </a:ext>
            </a:extLst>
          </p:cNvPr>
          <p:cNvSpPr txBox="1"/>
          <p:nvPr/>
        </p:nvSpPr>
        <p:spPr>
          <a:xfrm>
            <a:off x="1310252" y="2946261"/>
            <a:ext cx="13499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R. Prodi</a:t>
            </a:r>
          </a:p>
        </p:txBody>
      </p:sp>
      <p:pic>
        <p:nvPicPr>
          <p:cNvPr id="8" name="Immagine 7" descr="Immagine che contiene uomo, persona&#10;&#10;Descrizione generata automaticamente">
            <a:extLst>
              <a:ext uri="{FF2B5EF4-FFF2-40B4-BE49-F238E27FC236}">
                <a16:creationId xmlns:a16="http://schemas.microsoft.com/office/drawing/2014/main" id="{6211497E-44C7-F0E5-745A-4E6ACBFBE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93" y="1278068"/>
            <a:ext cx="1349990" cy="134999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D8E667-F5EA-755C-F4BA-30DCF23C1FE5}"/>
              </a:ext>
            </a:extLst>
          </p:cNvPr>
          <p:cNvSpPr txBox="1"/>
          <p:nvPr/>
        </p:nvSpPr>
        <p:spPr>
          <a:xfrm>
            <a:off x="4537249" y="2927307"/>
            <a:ext cx="180606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A. Panebianco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41F672-045C-BC4B-B351-DA46DAFA956E}"/>
              </a:ext>
            </a:extLst>
          </p:cNvPr>
          <p:cNvSpPr txBox="1">
            <a:spLocks/>
          </p:cNvSpPr>
          <p:nvPr/>
        </p:nvSpPr>
        <p:spPr>
          <a:xfrm>
            <a:off x="3410987" y="125227"/>
            <a:ext cx="4994788" cy="7938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attori delle video pillole</a:t>
            </a:r>
          </a:p>
        </p:txBody>
      </p:sp>
    </p:spTree>
    <p:extLst>
      <p:ext uri="{BB962C8B-B14F-4D97-AF65-F5344CB8AC3E}">
        <p14:creationId xmlns:p14="http://schemas.microsoft.com/office/powerpoint/2010/main" val="32775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2048" grpId="0"/>
      <p:bldP spid="20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uomo, parete, interni, persona&#10;&#10;Descrizione generata automaticamente">
            <a:extLst>
              <a:ext uri="{FF2B5EF4-FFF2-40B4-BE49-F238E27FC236}">
                <a16:creationId xmlns:a16="http://schemas.microsoft.com/office/drawing/2014/main" id="{B5A0FA05-26F9-7B0E-F13B-3F57E4BE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6" y="869644"/>
            <a:ext cx="1349990" cy="134999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Immagine 22" descr="Immagine che contiene persona, uomo, indossando, esterni&#10;&#10;Descrizione generata automaticamente">
            <a:extLst>
              <a:ext uri="{FF2B5EF4-FFF2-40B4-BE49-F238E27FC236}">
                <a16:creationId xmlns:a16="http://schemas.microsoft.com/office/drawing/2014/main" id="{155BBC12-6A5E-07E7-0510-7A1FFCB37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86" y="869644"/>
            <a:ext cx="1349990" cy="134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Immagine 24" descr="Immagine che contiene uomo, persona, indossando, occhiali&#10;&#10;Descrizione generata automaticamente">
            <a:extLst>
              <a:ext uri="{FF2B5EF4-FFF2-40B4-BE49-F238E27FC236}">
                <a16:creationId xmlns:a16="http://schemas.microsoft.com/office/drawing/2014/main" id="{DACE39C5-5568-BBD4-996A-C8F289559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26" y="869644"/>
            <a:ext cx="1349990" cy="134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AA6E8E2-A189-3570-627F-457C88BBC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39" y="878898"/>
            <a:ext cx="1349990" cy="134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9" name="CasellaDiTesto 2048">
            <a:extLst>
              <a:ext uri="{FF2B5EF4-FFF2-40B4-BE49-F238E27FC236}">
                <a16:creationId xmlns:a16="http://schemas.microsoft.com/office/drawing/2014/main" id="{FDE10754-60F9-1D26-9A34-F91398722272}"/>
              </a:ext>
            </a:extLst>
          </p:cNvPr>
          <p:cNvSpPr txBox="1"/>
          <p:nvPr/>
        </p:nvSpPr>
        <p:spPr>
          <a:xfrm>
            <a:off x="674938" y="2444519"/>
            <a:ext cx="15434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G. Pacchioni</a:t>
            </a:r>
          </a:p>
        </p:txBody>
      </p:sp>
      <p:sp>
        <p:nvSpPr>
          <p:cNvPr id="2050" name="CasellaDiTesto 2049">
            <a:extLst>
              <a:ext uri="{FF2B5EF4-FFF2-40B4-BE49-F238E27FC236}">
                <a16:creationId xmlns:a16="http://schemas.microsoft.com/office/drawing/2014/main" id="{0B17DA84-C8F5-FC8A-EE81-59123F3BA9BC}"/>
              </a:ext>
            </a:extLst>
          </p:cNvPr>
          <p:cNvSpPr txBox="1"/>
          <p:nvPr/>
        </p:nvSpPr>
        <p:spPr>
          <a:xfrm>
            <a:off x="4056788" y="2444519"/>
            <a:ext cx="210015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E. Padoa Schioppa</a:t>
            </a:r>
          </a:p>
        </p:txBody>
      </p:sp>
      <p:sp>
        <p:nvSpPr>
          <p:cNvPr id="2051" name="CasellaDiTesto 2050">
            <a:extLst>
              <a:ext uri="{FF2B5EF4-FFF2-40B4-BE49-F238E27FC236}">
                <a16:creationId xmlns:a16="http://schemas.microsoft.com/office/drawing/2014/main" id="{A048820A-91A3-E35B-60DB-48AB2AA69466}"/>
              </a:ext>
            </a:extLst>
          </p:cNvPr>
          <p:cNvSpPr txBox="1"/>
          <p:nvPr/>
        </p:nvSpPr>
        <p:spPr>
          <a:xfrm>
            <a:off x="2513303" y="2444519"/>
            <a:ext cx="15434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C. Barbante</a:t>
            </a:r>
          </a:p>
        </p:txBody>
      </p:sp>
      <p:sp>
        <p:nvSpPr>
          <p:cNvPr id="2052" name="CasellaDiTesto 2051">
            <a:extLst>
              <a:ext uri="{FF2B5EF4-FFF2-40B4-BE49-F238E27FC236}">
                <a16:creationId xmlns:a16="http://schemas.microsoft.com/office/drawing/2014/main" id="{3B0B86BA-05B1-C1AE-BBDA-48C04FA42D0B}"/>
              </a:ext>
            </a:extLst>
          </p:cNvPr>
          <p:cNvSpPr txBox="1"/>
          <p:nvPr/>
        </p:nvSpPr>
        <p:spPr>
          <a:xfrm>
            <a:off x="6025278" y="2444519"/>
            <a:ext cx="15434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L. Beverina</a:t>
            </a:r>
          </a:p>
        </p:txBody>
      </p:sp>
      <p:cxnSp>
        <p:nvCxnSpPr>
          <p:cNvPr id="2055" name="Connettore diritto 2054">
            <a:extLst>
              <a:ext uri="{FF2B5EF4-FFF2-40B4-BE49-F238E27FC236}">
                <a16:creationId xmlns:a16="http://schemas.microsoft.com/office/drawing/2014/main" id="{9F206F4B-CA00-7FE6-E187-A5A412AE137B}"/>
              </a:ext>
            </a:extLst>
          </p:cNvPr>
          <p:cNvCxnSpPr>
            <a:cxnSpLocks/>
          </p:cNvCxnSpPr>
          <p:nvPr/>
        </p:nvCxnSpPr>
        <p:spPr>
          <a:xfrm>
            <a:off x="363792" y="747314"/>
            <a:ext cx="10776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itolo 1">
            <a:extLst>
              <a:ext uri="{FF2B5EF4-FFF2-40B4-BE49-F238E27FC236}">
                <a16:creationId xmlns:a16="http://schemas.microsoft.com/office/drawing/2014/main" id="{6EDF1DBB-C78F-DE19-90E8-88B33E704ADF}"/>
              </a:ext>
            </a:extLst>
          </p:cNvPr>
          <p:cNvSpPr txBox="1">
            <a:spLocks/>
          </p:cNvSpPr>
          <p:nvPr/>
        </p:nvSpPr>
        <p:spPr>
          <a:xfrm rot="16200000">
            <a:off x="-443523" y="1339260"/>
            <a:ext cx="1622322" cy="43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77800-9512-3B97-D82E-B054563A8222}"/>
              </a:ext>
            </a:extLst>
          </p:cNvPr>
          <p:cNvSpPr txBox="1">
            <a:spLocks/>
          </p:cNvSpPr>
          <p:nvPr/>
        </p:nvSpPr>
        <p:spPr>
          <a:xfrm>
            <a:off x="3460149" y="170472"/>
            <a:ext cx="4994788" cy="563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attori delle video pillole</a:t>
            </a:r>
          </a:p>
        </p:txBody>
      </p:sp>
      <p:pic>
        <p:nvPicPr>
          <p:cNvPr id="10" name="Immagine 9" descr="Immagine che contiene muro, uomo, persona, interno&#10;&#10;Descrizione generata automaticamente">
            <a:extLst>
              <a:ext uri="{FF2B5EF4-FFF2-40B4-BE49-F238E27FC236}">
                <a16:creationId xmlns:a16="http://schemas.microsoft.com/office/drawing/2014/main" id="{E859DD1B-25E7-9D31-09BC-0BCCA7F16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0" y="3679194"/>
            <a:ext cx="1350000" cy="135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556133-E6BD-2F3B-0954-3B0C6555CA47}"/>
              </a:ext>
            </a:extLst>
          </p:cNvPr>
          <p:cNvSpPr txBox="1"/>
          <p:nvPr/>
        </p:nvSpPr>
        <p:spPr>
          <a:xfrm>
            <a:off x="451149" y="5370345"/>
            <a:ext cx="15434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A. Acerbi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818C3B4-B95D-3A09-CE05-77610ED0B3A4}"/>
              </a:ext>
            </a:extLst>
          </p:cNvPr>
          <p:cNvCxnSpPr>
            <a:cxnSpLocks/>
          </p:cNvCxnSpPr>
          <p:nvPr/>
        </p:nvCxnSpPr>
        <p:spPr>
          <a:xfrm>
            <a:off x="299882" y="3070554"/>
            <a:ext cx="10776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Immagine che contiene testo, donna, vestiti, sorridere&#10;&#10;Descrizione generata automaticamente">
            <a:extLst>
              <a:ext uri="{FF2B5EF4-FFF2-40B4-BE49-F238E27FC236}">
                <a16:creationId xmlns:a16="http://schemas.microsoft.com/office/drawing/2014/main" id="{109CDA2C-E7B7-69A1-E0C6-49FB8C48C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03" y="3679194"/>
            <a:ext cx="1384615" cy="135000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7A35C5C-D438-A03A-10A2-A3DC5C1299FF}"/>
              </a:ext>
            </a:extLst>
          </p:cNvPr>
          <p:cNvSpPr txBox="1"/>
          <p:nvPr/>
        </p:nvSpPr>
        <p:spPr>
          <a:xfrm>
            <a:off x="2354433" y="5420019"/>
            <a:ext cx="15434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D. Campus</a:t>
            </a:r>
          </a:p>
        </p:txBody>
      </p:sp>
      <p:pic>
        <p:nvPicPr>
          <p:cNvPr id="24" name="Immagine 23" descr="Immagine che contiene persona, interno, donna&#10;&#10;Descrizione generata automaticamente">
            <a:extLst>
              <a:ext uri="{FF2B5EF4-FFF2-40B4-BE49-F238E27FC236}">
                <a16:creationId xmlns:a16="http://schemas.microsoft.com/office/drawing/2014/main" id="{44106E17-4C3A-C93A-7434-4214D28086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26" y="3679194"/>
            <a:ext cx="1350000" cy="135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7D6498C-A25F-CB5C-2AC5-E55C6320E73C}"/>
              </a:ext>
            </a:extLst>
          </p:cNvPr>
          <p:cNvSpPr txBox="1"/>
          <p:nvPr/>
        </p:nvSpPr>
        <p:spPr>
          <a:xfrm>
            <a:off x="4280578" y="5420018"/>
            <a:ext cx="15434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E. Giomi</a:t>
            </a:r>
          </a:p>
        </p:txBody>
      </p:sp>
      <p:pic>
        <p:nvPicPr>
          <p:cNvPr id="2056" name="Immagine 2055" descr="Immagine che contiene uomo, persona, interno, muro&#10;&#10;Descrizione generata automaticamente">
            <a:extLst>
              <a:ext uri="{FF2B5EF4-FFF2-40B4-BE49-F238E27FC236}">
                <a16:creationId xmlns:a16="http://schemas.microsoft.com/office/drawing/2014/main" id="{DE24279F-9237-3FB7-5DED-B4A863E1DB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56" y="3679194"/>
            <a:ext cx="1350000" cy="135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8" name="CasellaDiTesto 2057">
            <a:extLst>
              <a:ext uri="{FF2B5EF4-FFF2-40B4-BE49-F238E27FC236}">
                <a16:creationId xmlns:a16="http://schemas.microsoft.com/office/drawing/2014/main" id="{8F63A827-B7F4-FD7A-7FA4-A8589C589D20}"/>
              </a:ext>
            </a:extLst>
          </p:cNvPr>
          <p:cNvSpPr txBox="1"/>
          <p:nvPr/>
        </p:nvSpPr>
        <p:spPr>
          <a:xfrm>
            <a:off x="6060191" y="5420531"/>
            <a:ext cx="154348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E. Buonanno</a:t>
            </a:r>
          </a:p>
        </p:txBody>
      </p:sp>
      <p:sp>
        <p:nvSpPr>
          <p:cNvPr id="2064" name="CasellaDiTesto 2063">
            <a:extLst>
              <a:ext uri="{FF2B5EF4-FFF2-40B4-BE49-F238E27FC236}">
                <a16:creationId xmlns:a16="http://schemas.microsoft.com/office/drawing/2014/main" id="{DF351BFB-001D-2C16-FFB0-BC38FB6D8964}"/>
              </a:ext>
            </a:extLst>
          </p:cNvPr>
          <p:cNvSpPr txBox="1"/>
          <p:nvPr/>
        </p:nvSpPr>
        <p:spPr>
          <a:xfrm>
            <a:off x="7846977" y="5420017"/>
            <a:ext cx="1802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Pongiglione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6" name="Immagine 2065" descr="Immagine che contiene uomo, persona, guardare&#10;&#10;Descrizione generata automaticamente">
            <a:extLst>
              <a:ext uri="{FF2B5EF4-FFF2-40B4-BE49-F238E27FC236}">
                <a16:creationId xmlns:a16="http://schemas.microsoft.com/office/drawing/2014/main" id="{0F3CFF7C-575E-D2A8-3452-F63705706F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21" y="3679194"/>
            <a:ext cx="1343284" cy="1350000"/>
          </a:xfrm>
          <a:prstGeom prst="ellipse">
            <a:avLst/>
          </a:prstGeom>
          <a:ln w="25400" cap="rnd">
            <a:solidFill>
              <a:srgbClr val="009B6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67" name="CasellaDiTesto 2066">
            <a:extLst>
              <a:ext uri="{FF2B5EF4-FFF2-40B4-BE49-F238E27FC236}">
                <a16:creationId xmlns:a16="http://schemas.microsoft.com/office/drawing/2014/main" id="{87605D87-E30D-53E6-B1F4-94118A42BB9C}"/>
              </a:ext>
            </a:extLst>
          </p:cNvPr>
          <p:cNvSpPr txBox="1"/>
          <p:nvPr/>
        </p:nvSpPr>
        <p:spPr>
          <a:xfrm>
            <a:off x="9786210" y="5420016"/>
            <a:ext cx="18029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F. Paglieri</a:t>
            </a:r>
          </a:p>
        </p:txBody>
      </p:sp>
      <p:sp>
        <p:nvSpPr>
          <p:cNvPr id="2068" name="Titolo 1">
            <a:extLst>
              <a:ext uri="{FF2B5EF4-FFF2-40B4-BE49-F238E27FC236}">
                <a16:creationId xmlns:a16="http://schemas.microsoft.com/office/drawing/2014/main" id="{1804C338-EF31-154E-4425-E6B3318F4B3F}"/>
              </a:ext>
            </a:extLst>
          </p:cNvPr>
          <p:cNvSpPr txBox="1">
            <a:spLocks/>
          </p:cNvSpPr>
          <p:nvPr/>
        </p:nvSpPr>
        <p:spPr>
          <a:xfrm rot="16200000">
            <a:off x="-1019410" y="4269150"/>
            <a:ext cx="2659701" cy="43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Disinformazione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954C7A-09E9-8019-2755-805D36C010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1843" y="3679194"/>
            <a:ext cx="1349990" cy="13499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1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6" grpId="0"/>
      <p:bldP spid="2058" grpId="0"/>
      <p:bldP spid="2064" grpId="0"/>
      <p:bldP spid="2067" grpId="0"/>
      <p:bldP spid="20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Freeform: Shape 10246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53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4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5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6" name="Freeform: Shape 10255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58" name="Freeform: Shape 10257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260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261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62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263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4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5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6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0268" name="Rectangle 1026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67F8155-E1E1-D4AA-A7C5-2A93AC2F952A}"/>
              </a:ext>
            </a:extLst>
          </p:cNvPr>
          <p:cNvSpPr txBox="1">
            <a:spLocks/>
          </p:cNvSpPr>
          <p:nvPr/>
        </p:nvSpPr>
        <p:spPr>
          <a:xfrm>
            <a:off x="6498628" y="250482"/>
            <a:ext cx="5577547" cy="762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it-IT" sz="4000" b="1" i="0">
                <a:latin typeface="Arial" panose="020B0604020202020204" pitchFamily="34" charset="0"/>
                <a:cs typeface="Arial" panose="020B0604020202020204" pitchFamily="34" charset="0"/>
              </a:rPr>
              <a:t>dove abbiamo girato</a:t>
            </a:r>
          </a:p>
        </p:txBody>
      </p:sp>
      <p:grpSp>
        <p:nvGrpSpPr>
          <p:cNvPr id="10270" name="Graphic 78">
            <a:extLst>
              <a:ext uri="{FF2B5EF4-FFF2-40B4-BE49-F238E27FC236}">
                <a16:creationId xmlns:a16="http://schemas.microsoft.com/office/drawing/2014/main" id="{674FBD09-398F-4886-8D52-3CCAB16E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271" name="Graphic 78">
              <a:extLst>
                <a:ext uri="{FF2B5EF4-FFF2-40B4-BE49-F238E27FC236}">
                  <a16:creationId xmlns:a16="http://schemas.microsoft.com/office/drawing/2014/main" id="{794E9BAB-B9ED-4E72-B558-1E4B87537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72" name="Graphic 78">
              <a:extLst>
                <a:ext uri="{FF2B5EF4-FFF2-40B4-BE49-F238E27FC236}">
                  <a16:creationId xmlns:a16="http://schemas.microsoft.com/office/drawing/2014/main" id="{809A1029-A1BA-4EF8-959B-2AF852A34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273" name="Graphic 78">
                <a:extLst>
                  <a:ext uri="{FF2B5EF4-FFF2-40B4-BE49-F238E27FC236}">
                    <a16:creationId xmlns:a16="http://schemas.microsoft.com/office/drawing/2014/main" id="{1618CAAA-B087-4302-8144-EFDD1D9FD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4" name="Graphic 78">
                <a:extLst>
                  <a:ext uri="{FF2B5EF4-FFF2-40B4-BE49-F238E27FC236}">
                    <a16:creationId xmlns:a16="http://schemas.microsoft.com/office/drawing/2014/main" id="{D71D93E1-AEA4-4F92-BA99-24786C8A1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5" name="Graphic 78">
                <a:extLst>
                  <a:ext uri="{FF2B5EF4-FFF2-40B4-BE49-F238E27FC236}">
                    <a16:creationId xmlns:a16="http://schemas.microsoft.com/office/drawing/2014/main" id="{CE7112A6-6EAE-4620-B089-30D687AA0A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6" name="Graphic 78">
                <a:extLst>
                  <a:ext uri="{FF2B5EF4-FFF2-40B4-BE49-F238E27FC236}">
                    <a16:creationId xmlns:a16="http://schemas.microsoft.com/office/drawing/2014/main" id="{6F45DEA9-D350-4D7C-B408-D0250EE30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42" name="Picture 2" descr="Cinema e coronavirus, si pensa alle regole per la riapertura dei set - Ciak  Magazine">
            <a:extLst>
              <a:ext uri="{FF2B5EF4-FFF2-40B4-BE49-F238E27FC236}">
                <a16:creationId xmlns:a16="http://schemas.microsoft.com/office/drawing/2014/main" id="{E02E826A-F77E-2646-8809-409556384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-1101" r="41232" b="1100"/>
          <a:stretch/>
        </p:blipFill>
        <p:spPr bwMode="auto">
          <a:xfrm>
            <a:off x="1518892" y="1205459"/>
            <a:ext cx="3240701" cy="3147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BF0088A-6617-9F91-4AF3-0E0F4010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32" y="1641506"/>
            <a:ext cx="3810442" cy="4008021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8270867F-1524-D606-1412-3B134D984D2D}"/>
              </a:ext>
            </a:extLst>
          </p:cNvPr>
          <p:cNvSpPr/>
          <p:nvPr/>
        </p:nvSpPr>
        <p:spPr>
          <a:xfrm>
            <a:off x="6839991" y="2778982"/>
            <a:ext cx="108155" cy="108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302" name="Gruppo 10301">
            <a:extLst>
              <a:ext uri="{FF2B5EF4-FFF2-40B4-BE49-F238E27FC236}">
                <a16:creationId xmlns:a16="http://schemas.microsoft.com/office/drawing/2014/main" id="{A05AFCF0-3084-698F-6C01-A45017185670}"/>
              </a:ext>
            </a:extLst>
          </p:cNvPr>
          <p:cNvGrpSpPr/>
          <p:nvPr/>
        </p:nvGrpSpPr>
        <p:grpSpPr>
          <a:xfrm>
            <a:off x="5435827" y="1458417"/>
            <a:ext cx="1103645" cy="942018"/>
            <a:chOff x="5435827" y="1458417"/>
            <a:chExt cx="1103645" cy="942018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222923DD-A0E5-8352-9230-F9E14B8439B0}"/>
                </a:ext>
              </a:extLst>
            </p:cNvPr>
            <p:cNvSpPr/>
            <p:nvPr/>
          </p:nvSpPr>
          <p:spPr>
            <a:xfrm>
              <a:off x="6431317" y="2292280"/>
              <a:ext cx="108155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0297" name="Gruppo 10296">
              <a:extLst>
                <a:ext uri="{FF2B5EF4-FFF2-40B4-BE49-F238E27FC236}">
                  <a16:creationId xmlns:a16="http://schemas.microsoft.com/office/drawing/2014/main" id="{211D408E-0EF4-F47A-D5CE-0941CFF99C4C}"/>
                </a:ext>
              </a:extLst>
            </p:cNvPr>
            <p:cNvGrpSpPr/>
            <p:nvPr/>
          </p:nvGrpSpPr>
          <p:grpSpPr>
            <a:xfrm>
              <a:off x="5435827" y="1458417"/>
              <a:ext cx="995490" cy="764694"/>
              <a:chOff x="5435827" y="1458417"/>
              <a:chExt cx="995490" cy="764694"/>
            </a:xfrm>
          </p:grpSpPr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38A4C10B-23F5-7F70-764A-82FCCE9AE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1739978"/>
                <a:ext cx="335317" cy="4831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:a16="http://schemas.microsoft.com/office/drawing/2014/main" id="{21DB50F1-2670-E75D-5215-93959C065E18}"/>
                  </a:ext>
                </a:extLst>
              </p:cNvPr>
              <p:cNvCxnSpPr/>
              <p:nvPr/>
            </p:nvCxnSpPr>
            <p:spPr>
              <a:xfrm flipH="1">
                <a:off x="5695542" y="1744991"/>
                <a:ext cx="3931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77" name="CasellaDiTesto 10276">
                <a:extLst>
                  <a:ext uri="{FF2B5EF4-FFF2-40B4-BE49-F238E27FC236}">
                    <a16:creationId xmlns:a16="http://schemas.microsoft.com/office/drawing/2014/main" id="{D3B11252-F109-70E1-0496-BDFCD2B860A4}"/>
                  </a:ext>
                </a:extLst>
              </p:cNvPr>
              <p:cNvSpPr txBox="1"/>
              <p:nvPr/>
            </p:nvSpPr>
            <p:spPr>
              <a:xfrm>
                <a:off x="5435827" y="1458417"/>
                <a:ext cx="7505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Milano</a:t>
                </a:r>
              </a:p>
            </p:txBody>
          </p:sp>
        </p:grpSp>
      </p:grpSp>
      <p:grpSp>
        <p:nvGrpSpPr>
          <p:cNvPr id="10301" name="Gruppo 10300">
            <a:extLst>
              <a:ext uri="{FF2B5EF4-FFF2-40B4-BE49-F238E27FC236}">
                <a16:creationId xmlns:a16="http://schemas.microsoft.com/office/drawing/2014/main" id="{C1BE1676-8DDA-C42A-E9BB-F813241A6A6D}"/>
              </a:ext>
            </a:extLst>
          </p:cNvPr>
          <p:cNvGrpSpPr/>
          <p:nvPr/>
        </p:nvGrpSpPr>
        <p:grpSpPr>
          <a:xfrm>
            <a:off x="6859021" y="1281073"/>
            <a:ext cx="962694" cy="809644"/>
            <a:chOff x="6859021" y="1281073"/>
            <a:chExt cx="962694" cy="809644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32278405-D202-DB36-1324-52EC36516C55}"/>
                </a:ext>
              </a:extLst>
            </p:cNvPr>
            <p:cNvSpPr/>
            <p:nvPr/>
          </p:nvSpPr>
          <p:spPr>
            <a:xfrm>
              <a:off x="6859021" y="1982562"/>
              <a:ext cx="108155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0298" name="Gruppo 10297">
              <a:extLst>
                <a:ext uri="{FF2B5EF4-FFF2-40B4-BE49-F238E27FC236}">
                  <a16:creationId xmlns:a16="http://schemas.microsoft.com/office/drawing/2014/main" id="{A71C966E-C716-2FA1-38F5-D4FF41838069}"/>
                </a:ext>
              </a:extLst>
            </p:cNvPr>
            <p:cNvGrpSpPr/>
            <p:nvPr/>
          </p:nvGrpSpPr>
          <p:grpSpPr>
            <a:xfrm>
              <a:off x="6996671" y="1281073"/>
              <a:ext cx="825044" cy="700471"/>
              <a:chOff x="6996671" y="1281073"/>
              <a:chExt cx="825044" cy="700471"/>
            </a:xfrm>
          </p:grpSpPr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E16B8094-306E-C2B0-0703-48F9DF9B99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6671" y="1550845"/>
                <a:ext cx="147362" cy="4306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09BC3075-3275-7367-7FE1-AEBDE81D2FF5}"/>
                  </a:ext>
                </a:extLst>
              </p:cNvPr>
              <p:cNvCxnSpPr/>
              <p:nvPr/>
            </p:nvCxnSpPr>
            <p:spPr>
              <a:xfrm flipH="1">
                <a:off x="7144033" y="1550845"/>
                <a:ext cx="3931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78" name="CasellaDiTesto 10277">
                <a:extLst>
                  <a:ext uri="{FF2B5EF4-FFF2-40B4-BE49-F238E27FC236}">
                    <a16:creationId xmlns:a16="http://schemas.microsoft.com/office/drawing/2014/main" id="{BDF5073A-9767-E550-05A4-6B12F007D982}"/>
                  </a:ext>
                </a:extLst>
              </p:cNvPr>
              <p:cNvSpPr txBox="1"/>
              <p:nvPr/>
            </p:nvSpPr>
            <p:spPr>
              <a:xfrm>
                <a:off x="7090681" y="1281073"/>
                <a:ext cx="731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Trento</a:t>
                </a:r>
              </a:p>
            </p:txBody>
          </p:sp>
        </p:grpSp>
      </p:grpSp>
      <p:grpSp>
        <p:nvGrpSpPr>
          <p:cNvPr id="10300" name="Gruppo 10299">
            <a:extLst>
              <a:ext uri="{FF2B5EF4-FFF2-40B4-BE49-F238E27FC236}">
                <a16:creationId xmlns:a16="http://schemas.microsoft.com/office/drawing/2014/main" id="{8F433C17-82CD-271E-7BFB-66E23153EA96}"/>
              </a:ext>
            </a:extLst>
          </p:cNvPr>
          <p:cNvGrpSpPr/>
          <p:nvPr/>
        </p:nvGrpSpPr>
        <p:grpSpPr>
          <a:xfrm>
            <a:off x="6507204" y="3894942"/>
            <a:ext cx="877844" cy="763763"/>
            <a:chOff x="6507204" y="3894942"/>
            <a:chExt cx="877844" cy="763763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8A63E546-F472-AD47-E0E2-7EC5BD2C3507}"/>
                </a:ext>
              </a:extLst>
            </p:cNvPr>
            <p:cNvSpPr/>
            <p:nvPr/>
          </p:nvSpPr>
          <p:spPr>
            <a:xfrm>
              <a:off x="7276893" y="3894942"/>
              <a:ext cx="108155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248" name="Connettore diritto 10247">
              <a:extLst>
                <a:ext uri="{FF2B5EF4-FFF2-40B4-BE49-F238E27FC236}">
                  <a16:creationId xmlns:a16="http://schemas.microsoft.com/office/drawing/2014/main" id="{DA6BDF66-7066-DAF3-E927-7524A95FC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0959" y="4074094"/>
              <a:ext cx="5934" cy="584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9" name="Connettore diritto 10268">
              <a:extLst>
                <a:ext uri="{FF2B5EF4-FFF2-40B4-BE49-F238E27FC236}">
                  <a16:creationId xmlns:a16="http://schemas.microsoft.com/office/drawing/2014/main" id="{B0914B39-8C87-0BF9-CA7E-49BED03BE8E9}"/>
                </a:ext>
              </a:extLst>
            </p:cNvPr>
            <p:cNvCxnSpPr/>
            <p:nvPr/>
          </p:nvCxnSpPr>
          <p:spPr>
            <a:xfrm flipH="1">
              <a:off x="6888516" y="4627936"/>
              <a:ext cx="3931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0" name="CasellaDiTesto 10279">
              <a:extLst>
                <a:ext uri="{FF2B5EF4-FFF2-40B4-BE49-F238E27FC236}">
                  <a16:creationId xmlns:a16="http://schemas.microsoft.com/office/drawing/2014/main" id="{03CBDB6F-44DA-2264-E4C8-08E2465B6790}"/>
                </a:ext>
              </a:extLst>
            </p:cNvPr>
            <p:cNvSpPr txBox="1"/>
            <p:nvPr/>
          </p:nvSpPr>
          <p:spPr>
            <a:xfrm>
              <a:off x="6507204" y="4342669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Roma</a:t>
              </a:r>
            </a:p>
          </p:txBody>
        </p:sp>
      </p:grpSp>
      <p:grpSp>
        <p:nvGrpSpPr>
          <p:cNvPr id="10299" name="Gruppo 10298">
            <a:extLst>
              <a:ext uri="{FF2B5EF4-FFF2-40B4-BE49-F238E27FC236}">
                <a16:creationId xmlns:a16="http://schemas.microsoft.com/office/drawing/2014/main" id="{F62CE9C9-0A6F-DCAA-DC04-4254D8F26194}"/>
              </a:ext>
            </a:extLst>
          </p:cNvPr>
          <p:cNvGrpSpPr/>
          <p:nvPr/>
        </p:nvGrpSpPr>
        <p:grpSpPr>
          <a:xfrm>
            <a:off x="7090077" y="2380768"/>
            <a:ext cx="1309943" cy="420580"/>
            <a:chOff x="7090077" y="2380768"/>
            <a:chExt cx="1309943" cy="420580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63DAD11E-ABBE-28A2-19B5-3AA75B130D8F}"/>
                </a:ext>
              </a:extLst>
            </p:cNvPr>
            <p:cNvSpPr/>
            <p:nvPr/>
          </p:nvSpPr>
          <p:spPr>
            <a:xfrm>
              <a:off x="7090077" y="2380768"/>
              <a:ext cx="108155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282" name="Connettore diritto 10281">
              <a:extLst>
                <a:ext uri="{FF2B5EF4-FFF2-40B4-BE49-F238E27FC236}">
                  <a16:creationId xmlns:a16="http://schemas.microsoft.com/office/drawing/2014/main" id="{8C010AA2-EE3B-BD85-715E-8D8901861867}"/>
                </a:ext>
              </a:extLst>
            </p:cNvPr>
            <p:cNvCxnSpPr>
              <a:cxnSpLocks/>
            </p:cNvCxnSpPr>
            <p:nvPr/>
          </p:nvCxnSpPr>
          <p:spPr>
            <a:xfrm>
              <a:off x="7209058" y="2459427"/>
              <a:ext cx="520115" cy="290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4" name="CasellaDiTesto 10283">
              <a:extLst>
                <a:ext uri="{FF2B5EF4-FFF2-40B4-BE49-F238E27FC236}">
                  <a16:creationId xmlns:a16="http://schemas.microsoft.com/office/drawing/2014/main" id="{A20DDB02-3734-71F2-A3E7-E6529929A070}"/>
                </a:ext>
              </a:extLst>
            </p:cNvPr>
            <p:cNvSpPr txBox="1"/>
            <p:nvPr/>
          </p:nvSpPr>
          <p:spPr>
            <a:xfrm>
              <a:off x="7638273" y="2493571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Mestre</a:t>
              </a:r>
            </a:p>
          </p:txBody>
        </p:sp>
        <p:cxnSp>
          <p:nvCxnSpPr>
            <p:cNvPr id="10286" name="Connettore diritto 10285">
              <a:extLst>
                <a:ext uri="{FF2B5EF4-FFF2-40B4-BE49-F238E27FC236}">
                  <a16:creationId xmlns:a16="http://schemas.microsoft.com/office/drawing/2014/main" id="{C47C7E44-9E64-6E78-7625-F1CC39F7DE78}"/>
                </a:ext>
              </a:extLst>
            </p:cNvPr>
            <p:cNvCxnSpPr/>
            <p:nvPr/>
          </p:nvCxnSpPr>
          <p:spPr>
            <a:xfrm flipH="1">
              <a:off x="7729173" y="2741512"/>
              <a:ext cx="3931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89" name="Connettore diritto 10288">
            <a:extLst>
              <a:ext uri="{FF2B5EF4-FFF2-40B4-BE49-F238E27FC236}">
                <a16:creationId xmlns:a16="http://schemas.microsoft.com/office/drawing/2014/main" id="{C783D354-2168-4622-BF83-A051485906C3}"/>
              </a:ext>
            </a:extLst>
          </p:cNvPr>
          <p:cNvCxnSpPr/>
          <p:nvPr/>
        </p:nvCxnSpPr>
        <p:spPr>
          <a:xfrm flipH="1">
            <a:off x="4532670" y="2801348"/>
            <a:ext cx="2230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0" name="CasellaDiTesto 10289">
            <a:extLst>
              <a:ext uri="{FF2B5EF4-FFF2-40B4-BE49-F238E27FC236}">
                <a16:creationId xmlns:a16="http://schemas.microsoft.com/office/drawing/2014/main" id="{2B217929-3DB6-7F68-753A-C736D20B4637}"/>
              </a:ext>
            </a:extLst>
          </p:cNvPr>
          <p:cNvSpPr txBox="1"/>
          <p:nvPr/>
        </p:nvSpPr>
        <p:spPr>
          <a:xfrm>
            <a:off x="2682478" y="155084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b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Mulino</a:t>
            </a:r>
          </a:p>
        </p:txBody>
      </p:sp>
      <p:grpSp>
        <p:nvGrpSpPr>
          <p:cNvPr id="10292" name="Gruppo 10291">
            <a:extLst>
              <a:ext uri="{FF2B5EF4-FFF2-40B4-BE49-F238E27FC236}">
                <a16:creationId xmlns:a16="http://schemas.microsoft.com/office/drawing/2014/main" id="{9D105AC1-33E1-0E78-5FAF-19813ECCCF99}"/>
              </a:ext>
            </a:extLst>
          </p:cNvPr>
          <p:cNvGrpSpPr/>
          <p:nvPr/>
        </p:nvGrpSpPr>
        <p:grpSpPr>
          <a:xfrm>
            <a:off x="5524930" y="3177187"/>
            <a:ext cx="1437327" cy="438094"/>
            <a:chOff x="5524930" y="3177187"/>
            <a:chExt cx="1437327" cy="438094"/>
          </a:xfrm>
        </p:grpSpPr>
        <p:sp>
          <p:nvSpPr>
            <p:cNvPr id="10293" name="Ovale 10292">
              <a:extLst>
                <a:ext uri="{FF2B5EF4-FFF2-40B4-BE49-F238E27FC236}">
                  <a16:creationId xmlns:a16="http://schemas.microsoft.com/office/drawing/2014/main" id="{0D4BF058-CFD7-8DA8-670A-E06FDBB608EB}"/>
                </a:ext>
              </a:extLst>
            </p:cNvPr>
            <p:cNvSpPr/>
            <p:nvPr/>
          </p:nvSpPr>
          <p:spPr>
            <a:xfrm>
              <a:off x="6854102" y="3177187"/>
              <a:ext cx="108155" cy="1081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294" name="Connettore diritto 10293">
              <a:extLst>
                <a:ext uri="{FF2B5EF4-FFF2-40B4-BE49-F238E27FC236}">
                  <a16:creationId xmlns:a16="http://schemas.microsoft.com/office/drawing/2014/main" id="{1E72AB51-8B0F-D8EF-5C4A-E9C23F4AF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3658" y="3231264"/>
              <a:ext cx="565355" cy="381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5" name="Connettore diritto 10294">
              <a:extLst>
                <a:ext uri="{FF2B5EF4-FFF2-40B4-BE49-F238E27FC236}">
                  <a16:creationId xmlns:a16="http://schemas.microsoft.com/office/drawing/2014/main" id="{0C32C05A-AAF0-507E-0075-4BFA9A50441E}"/>
                </a:ext>
              </a:extLst>
            </p:cNvPr>
            <p:cNvCxnSpPr/>
            <p:nvPr/>
          </p:nvCxnSpPr>
          <p:spPr>
            <a:xfrm flipH="1">
              <a:off x="5882292" y="3602250"/>
              <a:ext cx="3931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6" name="CasellaDiTesto 10295">
              <a:extLst>
                <a:ext uri="{FF2B5EF4-FFF2-40B4-BE49-F238E27FC236}">
                  <a16:creationId xmlns:a16="http://schemas.microsoft.com/office/drawing/2014/main" id="{E8632B53-E911-0089-C31C-692554D8165D}"/>
                </a:ext>
              </a:extLst>
            </p:cNvPr>
            <p:cNvSpPr txBox="1"/>
            <p:nvPr/>
          </p:nvSpPr>
          <p:spPr>
            <a:xfrm>
              <a:off x="5524930" y="330750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Firenze</a:t>
              </a: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C0B767D9-EBAC-A43C-982A-5FF651390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32"/>
          <a:stretch/>
        </p:blipFill>
        <p:spPr>
          <a:xfrm>
            <a:off x="9036277" y="1780002"/>
            <a:ext cx="1357200" cy="14324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8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412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Avenir Next LT Pro</vt:lpstr>
      <vt:lpstr>Avenir Next LT Pro Light</vt:lpstr>
      <vt:lpstr>Calibri</vt:lpstr>
      <vt:lpstr>Georgia Pro Semibold</vt:lpstr>
      <vt:lpstr>RocaVTI</vt:lpstr>
      <vt:lpstr>un nuovo progetto rivolto alle scuole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Nazionale di Cybersicurezza 2022-2026</dc:title>
  <dc:creator>Alessandro Volpi</dc:creator>
  <cp:lastModifiedBy>Alessandro Volpi</cp:lastModifiedBy>
  <cp:revision>34</cp:revision>
  <dcterms:created xsi:type="dcterms:W3CDTF">2022-05-26T09:35:46Z</dcterms:created>
  <dcterms:modified xsi:type="dcterms:W3CDTF">2023-05-20T08:31:35Z</dcterms:modified>
</cp:coreProperties>
</file>