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85" r:id="rId3"/>
    <p:sldId id="317" r:id="rId4"/>
    <p:sldId id="318" r:id="rId5"/>
    <p:sldId id="319" r:id="rId6"/>
    <p:sldId id="320" r:id="rId7"/>
    <p:sldId id="322" r:id="rId8"/>
    <p:sldId id="323" r:id="rId9"/>
    <p:sldId id="321" r:id="rId10"/>
    <p:sldId id="333" r:id="rId11"/>
    <p:sldId id="324" r:id="rId12"/>
    <p:sldId id="325" r:id="rId13"/>
    <p:sldId id="326" r:id="rId14"/>
    <p:sldId id="329" r:id="rId15"/>
    <p:sldId id="328" r:id="rId16"/>
    <p:sldId id="327" r:id="rId17"/>
    <p:sldId id="330" r:id="rId18"/>
    <p:sldId id="331" r:id="rId19"/>
    <p:sldId id="332" r:id="rId20"/>
    <p:sldId id="266" r:id="rId21"/>
    <p:sldId id="267" r:id="rId22"/>
    <p:sldId id="316" r:id="rId23"/>
  </p:sldIdLst>
  <p:sldSz cx="12192000" cy="6858000"/>
  <p:notesSz cx="6858000" cy="9144000"/>
  <p:custShowLst>
    <p:custShow name="comesiusa" id="0">
      <p:sldLst>
        <p:sld r:id="rId22"/>
        <p:sld r:id="rId23"/>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67"/>
      </p:cViewPr>
      <p:guideLst/>
    </p:cSldViewPr>
  </p:slideViewPr>
  <p:notesTextViewPr>
    <p:cViewPr>
      <p:scale>
        <a:sx n="1" d="1"/>
        <a:sy n="1" d="1"/>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AB036-51EF-4281-B0D2-D441D4B9422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16EB40D-0FFE-49D0-9C9B-04541F552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0CF3F10-898E-4A92-86F5-D4ECF4DF022B}"/>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5" name="Segnaposto piè di pagina 4">
            <a:extLst>
              <a:ext uri="{FF2B5EF4-FFF2-40B4-BE49-F238E27FC236}">
                <a16:creationId xmlns:a16="http://schemas.microsoft.com/office/drawing/2014/main" id="{1BC4350D-1F5D-4D17-A3BA-9598BA0469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B6068D-5CDB-4D49-85C2-98B18049308E}"/>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20334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5607A-E63E-4EA7-91FA-3891D3EBF6A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2274289-253F-4E67-B137-5E9D8A12B39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EB34D9-88DC-4DCD-9C14-36A44D92A9D7}"/>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5" name="Segnaposto piè di pagina 4">
            <a:extLst>
              <a:ext uri="{FF2B5EF4-FFF2-40B4-BE49-F238E27FC236}">
                <a16:creationId xmlns:a16="http://schemas.microsoft.com/office/drawing/2014/main" id="{EAA29890-BCA1-400A-94AC-B57B45F336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10F57B-5C28-4904-B3E6-9C8AEF794BAC}"/>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417351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97A4F54-FD0C-43EB-B486-03164812288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2AED816-6E0C-4F53-850F-3579FA63B3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400FA0-C37E-4353-94B6-8A4D0D1B8BAA}"/>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5" name="Segnaposto piè di pagina 4">
            <a:extLst>
              <a:ext uri="{FF2B5EF4-FFF2-40B4-BE49-F238E27FC236}">
                <a16:creationId xmlns:a16="http://schemas.microsoft.com/office/drawing/2014/main" id="{F6FA7067-B0D1-4B25-99D3-E43773BE7AA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6175D6-CC9C-467A-82CA-32EACC8E5856}"/>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272040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8F3BBD-23BB-41C4-B5E3-3311C44F37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199C92-12E0-491F-899C-3CD4B84B1E1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C58552-B04F-4F8C-95D8-9A78480E0C02}"/>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5" name="Segnaposto piè di pagina 4">
            <a:extLst>
              <a:ext uri="{FF2B5EF4-FFF2-40B4-BE49-F238E27FC236}">
                <a16:creationId xmlns:a16="http://schemas.microsoft.com/office/drawing/2014/main" id="{4FAFAE55-15ED-4D11-9053-41049AB831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647A08-2C29-4275-B649-5B611B2126EA}"/>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149847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896BFC-0B9C-4AC8-8636-7BF6ABE5CBF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D1FCBC0-3F83-4215-A3CA-B7D30E662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C7B387A-1563-4B71-824D-A8A368EC5F73}"/>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5" name="Segnaposto piè di pagina 4">
            <a:extLst>
              <a:ext uri="{FF2B5EF4-FFF2-40B4-BE49-F238E27FC236}">
                <a16:creationId xmlns:a16="http://schemas.microsoft.com/office/drawing/2014/main" id="{FC29E6E1-871A-4A90-8ED7-FA57206B12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0A63288-E2F4-4408-934C-789D7E363785}"/>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358662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14C283-94A2-4A79-B390-C1B5AFACEA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1E8DC6-69F5-4C0F-9E68-574545E9B71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9C2F000-459A-43D2-919A-BC28E7E63E6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DBD66CE-5207-4C09-AA3A-1BAA310487E2}"/>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6" name="Segnaposto piè di pagina 5">
            <a:extLst>
              <a:ext uri="{FF2B5EF4-FFF2-40B4-BE49-F238E27FC236}">
                <a16:creationId xmlns:a16="http://schemas.microsoft.com/office/drawing/2014/main" id="{40205216-C506-4D24-A5C5-636352464A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39053FE-B472-42BF-8830-5F67000EDC6F}"/>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28470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54C8C-042E-4931-8F15-41CE5ABF1A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1AE5132-2B02-427F-9AA0-660973507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0E8B7CD-8851-467C-99B1-C904EEE970A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1EADC3E-572B-48D3-942B-1AD9C46BB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C1200C8-1989-4505-B36A-7217EDF6CF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B5ACF37-F541-40E3-8249-0014DEC1D026}"/>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8" name="Segnaposto piè di pagina 7">
            <a:extLst>
              <a:ext uri="{FF2B5EF4-FFF2-40B4-BE49-F238E27FC236}">
                <a16:creationId xmlns:a16="http://schemas.microsoft.com/office/drawing/2014/main" id="{1EFE6315-58C9-4103-B799-80E3B7BC28E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7AB60DF-D201-4F3B-A391-CFC42CF8A958}"/>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378083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1FA0F-AD21-4124-B2CA-E08D4E49838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F6C14E-C9D0-4681-BF87-E7B641556B5D}"/>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4" name="Segnaposto piè di pagina 3">
            <a:extLst>
              <a:ext uri="{FF2B5EF4-FFF2-40B4-BE49-F238E27FC236}">
                <a16:creationId xmlns:a16="http://schemas.microsoft.com/office/drawing/2014/main" id="{7A287147-1B6E-4980-9A34-3054B0E200D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3ECE0A-93E7-43C7-85B1-BA602FF1BD0B}"/>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415730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A2E61AF-6380-4CB1-BA4E-F63EDCE608B8}"/>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3" name="Segnaposto piè di pagina 2">
            <a:extLst>
              <a:ext uri="{FF2B5EF4-FFF2-40B4-BE49-F238E27FC236}">
                <a16:creationId xmlns:a16="http://schemas.microsoft.com/office/drawing/2014/main" id="{C1C2792A-A0F9-4195-9BF8-1DBB106ECD6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2FCF9B0-21F6-4052-A6ED-B654DDC7F070}"/>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368110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B883E-4F69-4F0B-9D15-9E176582E4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FE0AC4-25A8-4FF3-AE10-6634D6532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6C9A15B-16B4-45B8-BF36-73F921243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E6B43E-F5DF-4F5C-BDA1-FDFCF40603F5}"/>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6" name="Segnaposto piè di pagina 5">
            <a:extLst>
              <a:ext uri="{FF2B5EF4-FFF2-40B4-BE49-F238E27FC236}">
                <a16:creationId xmlns:a16="http://schemas.microsoft.com/office/drawing/2014/main" id="{0E82080B-1111-47DA-B639-822FCA71A3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479972-30F5-44FB-BB79-A19C9098F6E4}"/>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290948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E564F-A52B-4E75-8902-CBBDC1A00FA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BDDB9D-DBB5-422D-A678-02D3A2E67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117422-F068-4A6E-B507-25AE942AF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F1AD64-D209-42D1-96BE-D3B88A9710FA}"/>
              </a:ext>
            </a:extLst>
          </p:cNvPr>
          <p:cNvSpPr>
            <a:spLocks noGrp="1"/>
          </p:cNvSpPr>
          <p:nvPr>
            <p:ph type="dt" sz="half" idx="10"/>
          </p:nvPr>
        </p:nvSpPr>
        <p:spPr/>
        <p:txBody>
          <a:bodyPr/>
          <a:lstStyle/>
          <a:p>
            <a:fld id="{BD50740C-B3AC-4EF0-87C0-F5F15FB3D947}" type="datetimeFigureOut">
              <a:rPr lang="it-IT" smtClean="0"/>
              <a:t>14/08/2020</a:t>
            </a:fld>
            <a:endParaRPr lang="it-IT"/>
          </a:p>
        </p:txBody>
      </p:sp>
      <p:sp>
        <p:nvSpPr>
          <p:cNvPr id="6" name="Segnaposto piè di pagina 5">
            <a:extLst>
              <a:ext uri="{FF2B5EF4-FFF2-40B4-BE49-F238E27FC236}">
                <a16:creationId xmlns:a16="http://schemas.microsoft.com/office/drawing/2014/main" id="{F7D31F44-49E3-4003-ABDB-B8CD858080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244CDA-C0BA-46FA-AE25-2DC9490FF95D}"/>
              </a:ext>
            </a:extLst>
          </p:cNvPr>
          <p:cNvSpPr>
            <a:spLocks noGrp="1"/>
          </p:cNvSpPr>
          <p:nvPr>
            <p:ph type="sldNum" sz="quarter" idx="12"/>
          </p:nvPr>
        </p:nvSpPr>
        <p:spPr/>
        <p:txBody>
          <a:bodyPr/>
          <a:lstStyle/>
          <a:p>
            <a:fld id="{3A7DEFD2-1497-4650-95CA-6527138CB70A}" type="slidenum">
              <a:rPr lang="it-IT" smtClean="0"/>
              <a:t>‹N›</a:t>
            </a:fld>
            <a:endParaRPr lang="it-IT"/>
          </a:p>
        </p:txBody>
      </p:sp>
    </p:spTree>
    <p:extLst>
      <p:ext uri="{BB962C8B-B14F-4D97-AF65-F5344CB8AC3E}">
        <p14:creationId xmlns:p14="http://schemas.microsoft.com/office/powerpoint/2010/main" val="192232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09ACB6A-3A67-4DA2-8F79-E76D73E6D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A3BBE77-43B3-4E7C-A38B-644681534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42F8AFD-BF84-40A7-AE90-F53504B50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0740C-B3AC-4EF0-87C0-F5F15FB3D947}" type="datetimeFigureOut">
              <a:rPr lang="it-IT" smtClean="0"/>
              <a:t>14/08/2020</a:t>
            </a:fld>
            <a:endParaRPr lang="it-IT"/>
          </a:p>
        </p:txBody>
      </p:sp>
      <p:sp>
        <p:nvSpPr>
          <p:cNvPr id="5" name="Segnaposto piè di pagina 4">
            <a:extLst>
              <a:ext uri="{FF2B5EF4-FFF2-40B4-BE49-F238E27FC236}">
                <a16:creationId xmlns:a16="http://schemas.microsoft.com/office/drawing/2014/main" id="{B076C28D-650B-4926-AB1C-983725858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988FCF6-4F1B-44A2-9B59-CAE8542C4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DEFD2-1497-4650-95CA-6527138CB70A}" type="slidenum">
              <a:rPr lang="it-IT" smtClean="0"/>
              <a:t>‹N›</a:t>
            </a:fld>
            <a:endParaRPr lang="it-IT"/>
          </a:p>
        </p:txBody>
      </p:sp>
    </p:spTree>
    <p:extLst>
      <p:ext uri="{BB962C8B-B14F-4D97-AF65-F5344CB8AC3E}">
        <p14:creationId xmlns:p14="http://schemas.microsoft.com/office/powerpoint/2010/main" val="232678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4.png"/><Relationship Id="rId4" Type="http://schemas.openxmlformats.org/officeDocument/2006/relationships/image" Target="../media/image26.pn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www.linkedin.com/in/giuseppe-chili-400389b/"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civitas-schola.it/2020/07/21/10-domande-sul-5g/" TargetMode="External"/><Relationship Id="rId4" Type="http://schemas.openxmlformats.org/officeDocument/2006/relationships/hyperlink" Target="https://civitas-schola.it/2020/03/30/la-spesa-pubblic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ivitas-schola.it/commenta-un-articolo/" TargetMode="Externa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civitas-schola.it/2020/03/30/la-spesa-pubblica/" TargetMode="Externa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jpg"/><Relationship Id="rId7" Type="http://schemas.openxmlformats.org/officeDocument/2006/relationships/image" Target="../media/image52.png"/><Relationship Id="rId2" Type="http://schemas.openxmlformats.org/officeDocument/2006/relationships/hyperlink" Target="http://www.treccani.it/enciclopedia/piergiorgio-welby/" TargetMode="Externa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1.png"/><Relationship Id="rId4" Type="http://schemas.openxmlformats.org/officeDocument/2006/relationships/hyperlink" Target="https://www.youtube.com/watch?v=HkzgfZBIKq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wm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persona, donna, tenendo, guardando&#10;&#10;Descrizione generata automaticamente">
            <a:extLst>
              <a:ext uri="{FF2B5EF4-FFF2-40B4-BE49-F238E27FC236}">
                <a16:creationId xmlns:a16="http://schemas.microsoft.com/office/drawing/2014/main" id="{EFD56568-E1D2-4C31-A4BF-1C7CE40A4D14}"/>
              </a:ext>
            </a:extLst>
          </p:cNvPr>
          <p:cNvPicPr>
            <a:picLocks noChangeAspect="1"/>
          </p:cNvPicPr>
          <p:nvPr/>
        </p:nvPicPr>
        <p:blipFill rotWithShape="1">
          <a:blip r:embed="rId2">
            <a:extLst>
              <a:ext uri="{28A0092B-C50C-407E-A947-70E740481C1C}">
                <a14:useLocalDpi xmlns:a14="http://schemas.microsoft.com/office/drawing/2010/main" val="0"/>
              </a:ext>
            </a:extLst>
          </a:blip>
          <a:srcRect l="6324" r="23581" b="9090"/>
          <a:stretch/>
        </p:blipFill>
        <p:spPr>
          <a:xfrm>
            <a:off x="3523488" y="10"/>
            <a:ext cx="8668512" cy="6857990"/>
          </a:xfrm>
          <a:prstGeom prst="rect">
            <a:avLst/>
          </a:prstGeom>
        </p:spPr>
      </p:pic>
      <p:sp>
        <p:nvSpPr>
          <p:cNvPr id="70" name="Rectangle 6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asellaDiTesto 5">
            <a:extLst>
              <a:ext uri="{FF2B5EF4-FFF2-40B4-BE49-F238E27FC236}">
                <a16:creationId xmlns:a16="http://schemas.microsoft.com/office/drawing/2014/main" id="{9A26A235-D2A5-4947-B100-E5AEBB8EA685}"/>
              </a:ext>
            </a:extLst>
          </p:cNvPr>
          <p:cNvSpPr txBox="1"/>
          <p:nvPr/>
        </p:nvSpPr>
        <p:spPr>
          <a:xfrm>
            <a:off x="316991" y="287957"/>
            <a:ext cx="5858812" cy="729429"/>
          </a:xfrm>
          <a:prstGeom prst="rect">
            <a:avLst/>
          </a:prstGeom>
          <a:solidFill>
            <a:schemeClr val="bg1"/>
          </a:solidFill>
        </p:spPr>
        <p:txBody>
          <a:bodyPr vert="horz" lIns="91440" tIns="45720" rIns="91440" bIns="45720" rtlCol="0" anchor="t">
            <a:normAutofit lnSpcReduction="10000"/>
          </a:bodyPr>
          <a:lstStyle/>
          <a:p>
            <a:pPr>
              <a:lnSpc>
                <a:spcPct val="90000"/>
              </a:lnSpc>
              <a:spcBef>
                <a:spcPct val="0"/>
              </a:spcBef>
              <a:spcAft>
                <a:spcPts val="600"/>
              </a:spcAft>
            </a:pPr>
            <a:r>
              <a:rPr lang="it-IT" sz="4800" b="1" dirty="0">
                <a:latin typeface="Arial" panose="020B0604020202020204" pitchFamily="34" charset="0"/>
                <a:ea typeface="+mj-ea"/>
                <a:cs typeface="Arial" panose="020B0604020202020204" pitchFamily="34" charset="0"/>
              </a:rPr>
              <a:t>10 domande sul 5g</a:t>
            </a:r>
          </a:p>
        </p:txBody>
      </p:sp>
      <p:sp>
        <p:nvSpPr>
          <p:cNvPr id="72" name="Rectangle 6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sellaDiTesto 19">
            <a:extLst>
              <a:ext uri="{FF2B5EF4-FFF2-40B4-BE49-F238E27FC236}">
                <a16:creationId xmlns:a16="http://schemas.microsoft.com/office/drawing/2014/main" id="{716BE83F-F2E1-4AF5-A1D3-9ACB07B20493}"/>
              </a:ext>
            </a:extLst>
          </p:cNvPr>
          <p:cNvSpPr txBox="1"/>
          <p:nvPr/>
        </p:nvSpPr>
        <p:spPr>
          <a:xfrm>
            <a:off x="9798409" y="6580324"/>
            <a:ext cx="2117887" cy="276999"/>
          </a:xfrm>
          <a:prstGeom prst="rect">
            <a:avLst/>
          </a:prstGeom>
          <a:noFill/>
        </p:spPr>
        <p:txBody>
          <a:bodyPr wrap="none" rtlCol="0">
            <a:spAutoFit/>
          </a:bodyPr>
          <a:lstStyle/>
          <a:p>
            <a:pPr>
              <a:spcAft>
                <a:spcPts val="600"/>
              </a:spcAft>
              <a:tabLst>
                <a:tab pos="4211638" algn="l"/>
              </a:tabLst>
            </a:pPr>
            <a:r>
              <a:rPr lang="it-IT" sz="1200" i="1" dirty="0" err="1">
                <a:latin typeface="Arial" panose="020B0604020202020204" pitchFamily="34" charset="0"/>
                <a:cs typeface="Arial" panose="020B0604020202020204" pitchFamily="34" charset="0"/>
              </a:rPr>
              <a:t>lesson</a:t>
            </a:r>
            <a:r>
              <a:rPr lang="it-IT" sz="1200" i="1" dirty="0">
                <a:latin typeface="Arial" panose="020B0604020202020204" pitchFamily="34" charset="0"/>
                <a:cs typeface="Arial" panose="020B0604020202020204" pitchFamily="34" charset="0"/>
              </a:rPr>
              <a:t> by Civitas luglio 2020</a:t>
            </a:r>
          </a:p>
        </p:txBody>
      </p:sp>
      <p:sp>
        <p:nvSpPr>
          <p:cNvPr id="9" name="Rettangolo 8">
            <a:extLst>
              <a:ext uri="{FF2B5EF4-FFF2-40B4-BE49-F238E27FC236}">
                <a16:creationId xmlns:a16="http://schemas.microsoft.com/office/drawing/2014/main" id="{35DB2403-CE9C-4311-B977-16B95AE2DAAB}"/>
              </a:ext>
            </a:extLst>
          </p:cNvPr>
          <p:cNvSpPr/>
          <p:nvPr/>
        </p:nvSpPr>
        <p:spPr>
          <a:xfrm>
            <a:off x="481029" y="4672158"/>
            <a:ext cx="6127589" cy="1754326"/>
          </a:xfrm>
          <a:prstGeom prst="rect">
            <a:avLst/>
          </a:prstGeom>
        </p:spPr>
        <p:txBody>
          <a:bodyPr wrap="square">
            <a:spAutoFit/>
          </a:bodyPr>
          <a:lstStyle/>
          <a:p>
            <a:r>
              <a:rPr lang="it-IT" dirty="0">
                <a:latin typeface="Arial" panose="020B0604020202020204" pitchFamily="34" charset="0"/>
                <a:cs typeface="Arial" panose="020B0604020202020204" pitchFamily="34" charset="0"/>
              </a:rPr>
              <a:t>5G è una sigla ormai entrata nell’uso comune; tuttavia, mentre il passaggio dall’una all’altra delle precedenti tecnologie non ha dato luogo a grandi dibattiti al di fuori degli ambienti ”addetti ai lavori”, </a:t>
            </a:r>
            <a:r>
              <a:rPr lang="it-IT" b="1" dirty="0">
                <a:solidFill>
                  <a:srgbClr val="FFFF00"/>
                </a:solidFill>
                <a:latin typeface="Arial" panose="020B0604020202020204" pitchFamily="34" charset="0"/>
                <a:cs typeface="Arial" panose="020B0604020202020204" pitchFamily="34" charset="0"/>
              </a:rPr>
              <a:t>il 5G è oggetto di discussione a molti livelli</a:t>
            </a:r>
            <a:r>
              <a:rPr lang="it-IT" dirty="0">
                <a:latin typeface="Arial" panose="020B0604020202020204" pitchFamily="34" charset="0"/>
                <a:cs typeface="Arial" panose="020B0604020202020204" pitchFamily="34" charset="0"/>
              </a:rPr>
              <a:t>: politico industriale, sociale e non da ultimo medico-sanitario.</a:t>
            </a:r>
          </a:p>
        </p:txBody>
      </p:sp>
      <p:sp>
        <p:nvSpPr>
          <p:cNvPr id="8" name="Rettangolo 7">
            <a:extLst>
              <a:ext uri="{FF2B5EF4-FFF2-40B4-BE49-F238E27FC236}">
                <a16:creationId xmlns:a16="http://schemas.microsoft.com/office/drawing/2014/main" id="{922DE02E-2F60-4F97-9AAA-C81556A89F7D}"/>
              </a:ext>
            </a:extLst>
          </p:cNvPr>
          <p:cNvSpPr/>
          <p:nvPr/>
        </p:nvSpPr>
        <p:spPr>
          <a:xfrm>
            <a:off x="481029" y="1088865"/>
            <a:ext cx="4295742" cy="3170099"/>
          </a:xfrm>
          <a:prstGeom prst="rect">
            <a:avLst/>
          </a:prstGeom>
          <a:solidFill>
            <a:schemeClr val="bg1"/>
          </a:solidFill>
        </p:spPr>
        <p:txBody>
          <a:bodyPr wrap="square">
            <a:spAutoFit/>
          </a:bodyPr>
          <a:lstStyle/>
          <a:p>
            <a:pPr marL="342900" indent="-342900">
              <a:buFont typeface="+mj-lt"/>
              <a:buAutoNum type="arabicPeriod"/>
            </a:pPr>
            <a:r>
              <a:rPr lang="it-IT" sz="2000" b="1" dirty="0">
                <a:latin typeface="Arial" panose="020B0604020202020204" pitchFamily="34" charset="0"/>
                <a:cs typeface="Arial" panose="020B0604020202020204" pitchFamily="34" charset="0"/>
              </a:rPr>
              <a:t>che cosa ci promette il 5G?</a:t>
            </a:r>
          </a:p>
          <a:p>
            <a:pPr marL="342900" indent="-342900">
              <a:buFont typeface="+mj-lt"/>
              <a:buAutoNum type="arabicPeriod"/>
            </a:pPr>
            <a:r>
              <a:rPr lang="it-IT" sz="2000" b="1" dirty="0">
                <a:latin typeface="Arial" panose="020B0604020202020204" pitchFamily="34" charset="0"/>
                <a:cs typeface="Arial" panose="020B0604020202020204" pitchFamily="34" charset="0"/>
              </a:rPr>
              <a:t>dove le novità essenziali?</a:t>
            </a:r>
          </a:p>
          <a:p>
            <a:pPr marL="342900" indent="-342900">
              <a:buFont typeface="+mj-lt"/>
              <a:buAutoNum type="arabicPeriod"/>
            </a:pPr>
            <a:r>
              <a:rPr lang="it-IT" sz="2000" b="1" dirty="0">
                <a:latin typeface="Arial" panose="020B0604020202020204" pitchFamily="34" charset="0"/>
                <a:cs typeface="Arial" panose="020B0604020202020204" pitchFamily="34" charset="0"/>
              </a:rPr>
              <a:t>come si realizzano?</a:t>
            </a:r>
          </a:p>
          <a:p>
            <a:pPr marL="342900" indent="-342900">
              <a:buFont typeface="+mj-lt"/>
              <a:buAutoNum type="arabicPeriod"/>
            </a:pPr>
            <a:r>
              <a:rPr lang="it-IT" sz="2000" b="1" dirty="0">
                <a:latin typeface="Arial" panose="020B0604020202020204" pitchFamily="34" charset="0"/>
                <a:cs typeface="Arial" panose="020B0604020202020204" pitchFamily="34" charset="0"/>
              </a:rPr>
              <a:t>chi è avanti e chi è indietro?</a:t>
            </a:r>
          </a:p>
          <a:p>
            <a:pPr marL="342900" indent="-342900">
              <a:buFont typeface="+mj-lt"/>
              <a:buAutoNum type="arabicPeriod"/>
            </a:pPr>
            <a:r>
              <a:rPr lang="it-IT" sz="2000" b="1" dirty="0">
                <a:latin typeface="Arial" panose="020B0604020202020204" pitchFamily="34" charset="0"/>
                <a:cs typeface="Arial" panose="020B0604020202020204" pitchFamily="34" charset="0"/>
              </a:rPr>
              <a:t>perché la Cina è così avanti?</a:t>
            </a:r>
          </a:p>
          <a:p>
            <a:pPr marL="342900" indent="-342900">
              <a:buFont typeface="+mj-lt"/>
              <a:buAutoNum type="arabicPeriod"/>
            </a:pPr>
            <a:r>
              <a:rPr lang="it-IT" sz="2000" b="1" dirty="0">
                <a:latin typeface="Arial" panose="020B0604020202020204" pitchFamily="34" charset="0"/>
                <a:cs typeface="Arial" panose="020B0604020202020204" pitchFamily="34" charset="0"/>
              </a:rPr>
              <a:t>problemi di sicurezza?</a:t>
            </a:r>
          </a:p>
          <a:p>
            <a:pPr marL="342900" indent="-342900">
              <a:buFont typeface="+mj-lt"/>
              <a:buAutoNum type="arabicPeriod"/>
            </a:pPr>
            <a:r>
              <a:rPr lang="it-IT" sz="2000" b="1" dirty="0">
                <a:latin typeface="Arial" panose="020B0604020202020204" pitchFamily="34" charset="0"/>
                <a:cs typeface="Arial" panose="020B0604020202020204" pitchFamily="34" charset="0"/>
              </a:rPr>
              <a:t>e i problemi di privacy?</a:t>
            </a:r>
          </a:p>
          <a:p>
            <a:pPr marL="342900" indent="-342900">
              <a:buFont typeface="+mj-lt"/>
              <a:buAutoNum type="arabicPeriod"/>
            </a:pPr>
            <a:r>
              <a:rPr lang="it-IT" sz="2000" b="1" dirty="0">
                <a:latin typeface="Arial" panose="020B0604020202020204" pitchFamily="34" charset="0"/>
                <a:cs typeface="Arial" panose="020B0604020202020204" pitchFamily="34" charset="0"/>
              </a:rPr>
              <a:t>ci sono rischi per la salute?</a:t>
            </a:r>
          </a:p>
          <a:p>
            <a:pPr marL="342900" indent="-342900">
              <a:buFont typeface="+mj-lt"/>
              <a:buAutoNum type="arabicPeriod"/>
            </a:pPr>
            <a:r>
              <a:rPr lang="it-IT" sz="2000" b="1" dirty="0">
                <a:latin typeface="Arial" panose="020B0604020202020204" pitchFamily="34" charset="0"/>
                <a:cs typeface="Arial" panose="020B0604020202020204" pitchFamily="34" charset="0"/>
              </a:rPr>
              <a:t>oggi in Europa e in Italia?</a:t>
            </a:r>
          </a:p>
          <a:p>
            <a:pPr marL="342900" indent="-342900">
              <a:buFont typeface="+mj-lt"/>
              <a:buAutoNum type="arabicPeriod"/>
            </a:pPr>
            <a:r>
              <a:rPr lang="it-IT" sz="2000" b="1" dirty="0">
                <a:latin typeface="Arial" panose="020B0604020202020204" pitchFamily="34" charset="0"/>
                <a:cs typeface="Arial" panose="020B0604020202020204" pitchFamily="34" charset="0"/>
              </a:rPr>
              <a:t>ci sono ostacoli al 5G?</a:t>
            </a:r>
          </a:p>
        </p:txBody>
      </p:sp>
    </p:spTree>
    <p:extLst>
      <p:ext uri="{BB962C8B-B14F-4D97-AF65-F5344CB8AC3E}">
        <p14:creationId xmlns:p14="http://schemas.microsoft.com/office/powerpoint/2010/main" val="1227760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fade">
                                      <p:cBhvr>
                                        <p:cTn id="46" dur="500"/>
                                        <p:tgtEl>
                                          <p:spTgt spid="8">
                                            <p:txEl>
                                              <p:pRg st="9" end="9"/>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6DDDC6-D3A1-451A-9AD0-ACAF37CD3710}"/>
              </a:ext>
            </a:extLst>
          </p:cNvPr>
          <p:cNvSpPr/>
          <p:nvPr/>
        </p:nvSpPr>
        <p:spPr>
          <a:xfrm>
            <a:off x="3762950" y="144867"/>
            <a:ext cx="3661978" cy="466731"/>
          </a:xfrm>
          <a:prstGeom prst="rect">
            <a:avLst/>
          </a:prstGeom>
          <a:solidFill>
            <a:schemeClr val="bg1"/>
          </a:solidFill>
        </p:spPr>
        <p:txBody>
          <a:bodyPr wrap="square">
            <a:spAutoFit/>
          </a:bodyPr>
          <a:lstStyle/>
          <a:p>
            <a:pPr>
              <a:lnSpc>
                <a:spcPts val="2800"/>
              </a:lnSpc>
            </a:pPr>
            <a:r>
              <a:rPr lang="it-IT" sz="3600" b="1" dirty="0">
                <a:latin typeface="Arial" panose="020B0604020202020204" pitchFamily="34" charset="0"/>
                <a:cs typeface="Arial" panose="020B0604020202020204" pitchFamily="34" charset="0"/>
              </a:rPr>
              <a:t>le agevolazioni</a:t>
            </a:r>
          </a:p>
        </p:txBody>
      </p:sp>
      <p:sp>
        <p:nvSpPr>
          <p:cNvPr id="6" name="Rettangolo 5">
            <a:extLst>
              <a:ext uri="{FF2B5EF4-FFF2-40B4-BE49-F238E27FC236}">
                <a16:creationId xmlns:a16="http://schemas.microsoft.com/office/drawing/2014/main" id="{DBDBA6FD-DCA5-4709-B924-375A0BC22502}"/>
              </a:ext>
            </a:extLst>
          </p:cNvPr>
          <p:cNvSpPr/>
          <p:nvPr/>
        </p:nvSpPr>
        <p:spPr>
          <a:xfrm>
            <a:off x="5855684" y="3430975"/>
            <a:ext cx="1724934" cy="1569660"/>
          </a:xfrm>
          <a:prstGeom prst="rect">
            <a:avLst/>
          </a:prstGeom>
        </p:spPr>
        <p:txBody>
          <a:bodyPr wrap="square">
            <a:spAutoFit/>
          </a:bodyPr>
          <a:lstStyle/>
          <a:p>
            <a:r>
              <a:rPr lang="it-IT" sz="9600" b="1" dirty="0">
                <a:solidFill>
                  <a:srgbClr val="FF0000"/>
                </a:solidFill>
              </a:rPr>
              <a:t>25</a:t>
            </a:r>
          </a:p>
        </p:txBody>
      </p:sp>
      <p:sp>
        <p:nvSpPr>
          <p:cNvPr id="9" name="Rettangolo 8">
            <a:extLst>
              <a:ext uri="{FF2B5EF4-FFF2-40B4-BE49-F238E27FC236}">
                <a16:creationId xmlns:a16="http://schemas.microsoft.com/office/drawing/2014/main" id="{B9427FCB-407C-4B22-938C-5E26F55215E0}"/>
              </a:ext>
            </a:extLst>
          </p:cNvPr>
          <p:cNvSpPr/>
          <p:nvPr/>
        </p:nvSpPr>
        <p:spPr>
          <a:xfrm>
            <a:off x="8193603" y="3430975"/>
            <a:ext cx="869490" cy="1569660"/>
          </a:xfrm>
          <a:prstGeom prst="rect">
            <a:avLst/>
          </a:prstGeom>
        </p:spPr>
        <p:txBody>
          <a:bodyPr wrap="square">
            <a:spAutoFit/>
          </a:bodyPr>
          <a:lstStyle/>
          <a:p>
            <a:r>
              <a:rPr lang="it-IT" sz="9600" b="1" dirty="0">
                <a:solidFill>
                  <a:srgbClr val="FF0000"/>
                </a:solidFill>
              </a:rPr>
              <a:t>2</a:t>
            </a:r>
          </a:p>
        </p:txBody>
      </p:sp>
      <p:sp>
        <p:nvSpPr>
          <p:cNvPr id="10" name="Rettangolo 9">
            <a:extLst>
              <a:ext uri="{FF2B5EF4-FFF2-40B4-BE49-F238E27FC236}">
                <a16:creationId xmlns:a16="http://schemas.microsoft.com/office/drawing/2014/main" id="{AAD86B6C-8B50-4500-8E5C-A603A8696D4F}"/>
              </a:ext>
            </a:extLst>
          </p:cNvPr>
          <p:cNvSpPr/>
          <p:nvPr/>
        </p:nvSpPr>
        <p:spPr>
          <a:xfrm>
            <a:off x="3517765" y="3430975"/>
            <a:ext cx="1724934" cy="1569660"/>
          </a:xfrm>
          <a:prstGeom prst="rect">
            <a:avLst/>
          </a:prstGeom>
        </p:spPr>
        <p:txBody>
          <a:bodyPr wrap="square">
            <a:spAutoFit/>
          </a:bodyPr>
          <a:lstStyle/>
          <a:p>
            <a:r>
              <a:rPr lang="it-IT" sz="9600" b="1" dirty="0">
                <a:solidFill>
                  <a:srgbClr val="FF0000"/>
                </a:solidFill>
              </a:rPr>
              <a:t>45</a:t>
            </a:r>
          </a:p>
        </p:txBody>
      </p:sp>
      <p:sp>
        <p:nvSpPr>
          <p:cNvPr id="11" name="Rettangolo 10">
            <a:extLst>
              <a:ext uri="{FF2B5EF4-FFF2-40B4-BE49-F238E27FC236}">
                <a16:creationId xmlns:a16="http://schemas.microsoft.com/office/drawing/2014/main" id="{B05FC0B1-E265-4ADA-804E-7422A0CB1EB4}"/>
              </a:ext>
            </a:extLst>
          </p:cNvPr>
          <p:cNvSpPr/>
          <p:nvPr/>
        </p:nvSpPr>
        <p:spPr>
          <a:xfrm>
            <a:off x="9676078" y="3430975"/>
            <a:ext cx="2106228" cy="1569660"/>
          </a:xfrm>
          <a:prstGeom prst="rect">
            <a:avLst/>
          </a:prstGeom>
        </p:spPr>
        <p:txBody>
          <a:bodyPr wrap="square">
            <a:spAutoFit/>
          </a:bodyPr>
          <a:lstStyle/>
          <a:p>
            <a:r>
              <a:rPr lang="it-IT" sz="9600" b="1" dirty="0">
                <a:solidFill>
                  <a:srgbClr val="FF0000"/>
                </a:solidFill>
              </a:rPr>
              <a:t>1,6</a:t>
            </a:r>
          </a:p>
        </p:txBody>
      </p:sp>
      <p:sp>
        <p:nvSpPr>
          <p:cNvPr id="12" name="Rettangolo 11">
            <a:extLst>
              <a:ext uri="{FF2B5EF4-FFF2-40B4-BE49-F238E27FC236}">
                <a16:creationId xmlns:a16="http://schemas.microsoft.com/office/drawing/2014/main" id="{FC03A771-39B4-4E56-BA9C-9AC0F573ADF5}"/>
              </a:ext>
            </a:extLst>
          </p:cNvPr>
          <p:cNvSpPr/>
          <p:nvPr/>
        </p:nvSpPr>
        <p:spPr>
          <a:xfrm>
            <a:off x="3571313" y="4677469"/>
            <a:ext cx="1184941" cy="646331"/>
          </a:xfrm>
          <a:prstGeom prst="rect">
            <a:avLst/>
          </a:prstGeom>
        </p:spPr>
        <p:txBody>
          <a:bodyPr wrap="none">
            <a:spAutoFit/>
          </a:bodyPr>
          <a:lstStyle/>
          <a:p>
            <a:pPr algn="ctr"/>
            <a:r>
              <a:rPr lang="it-IT" b="1" dirty="0">
                <a:latin typeface="Arial" panose="020B0604020202020204" pitchFamily="34" charset="0"/>
                <a:cs typeface="Arial" panose="020B0604020202020204" pitchFamily="34" charset="0"/>
              </a:rPr>
              <a:t>prestiti</a:t>
            </a:r>
            <a:br>
              <a:rPr lang="it-IT" b="1" dirty="0">
                <a:latin typeface="Arial" panose="020B0604020202020204" pitchFamily="34" charset="0"/>
                <a:cs typeface="Arial" panose="020B0604020202020204" pitchFamily="34" charset="0"/>
              </a:rPr>
            </a:br>
            <a:r>
              <a:rPr lang="it-IT" b="1" dirty="0">
                <a:latin typeface="Arial" panose="020B0604020202020204" pitchFamily="34" charset="0"/>
                <a:cs typeface="Arial" panose="020B0604020202020204" pitchFamily="34" charset="0"/>
              </a:rPr>
              <a:t>agevolati</a:t>
            </a:r>
            <a:endParaRPr lang="it-IT" b="1" dirty="0"/>
          </a:p>
        </p:txBody>
      </p:sp>
      <p:sp>
        <p:nvSpPr>
          <p:cNvPr id="13" name="Rettangolo 12">
            <a:extLst>
              <a:ext uri="{FF2B5EF4-FFF2-40B4-BE49-F238E27FC236}">
                <a16:creationId xmlns:a16="http://schemas.microsoft.com/office/drawing/2014/main" id="{FE3D72D6-4650-4733-B071-FA03FAF76208}"/>
              </a:ext>
            </a:extLst>
          </p:cNvPr>
          <p:cNvSpPr/>
          <p:nvPr/>
        </p:nvSpPr>
        <p:spPr>
          <a:xfrm>
            <a:off x="5732840" y="4677469"/>
            <a:ext cx="1569661" cy="646331"/>
          </a:xfrm>
          <a:prstGeom prst="rect">
            <a:avLst/>
          </a:prstGeom>
        </p:spPr>
        <p:txBody>
          <a:bodyPr wrap="none">
            <a:spAutoFit/>
          </a:bodyPr>
          <a:lstStyle/>
          <a:p>
            <a:pPr algn="ctr"/>
            <a:r>
              <a:rPr lang="it-IT" b="1" dirty="0">
                <a:latin typeface="Arial" panose="020B0604020202020204" pitchFamily="34" charset="0"/>
                <a:cs typeface="Arial" panose="020B0604020202020204" pitchFamily="34" charset="0"/>
              </a:rPr>
              <a:t>agevolazioni</a:t>
            </a:r>
            <a:br>
              <a:rPr lang="it-IT" b="1" dirty="0">
                <a:latin typeface="Arial" panose="020B0604020202020204" pitchFamily="34" charset="0"/>
                <a:cs typeface="Arial" panose="020B0604020202020204" pitchFamily="34" charset="0"/>
              </a:rPr>
            </a:br>
            <a:r>
              <a:rPr lang="it-IT" b="1" dirty="0">
                <a:latin typeface="Arial" panose="020B0604020202020204" pitchFamily="34" charset="0"/>
                <a:cs typeface="Arial" panose="020B0604020202020204" pitchFamily="34" charset="0"/>
              </a:rPr>
              <a:t>fiscali</a:t>
            </a:r>
            <a:endParaRPr lang="it-IT" b="1" dirty="0"/>
          </a:p>
        </p:txBody>
      </p:sp>
      <p:sp>
        <p:nvSpPr>
          <p:cNvPr id="14" name="Rettangolo 13">
            <a:extLst>
              <a:ext uri="{FF2B5EF4-FFF2-40B4-BE49-F238E27FC236}">
                <a16:creationId xmlns:a16="http://schemas.microsoft.com/office/drawing/2014/main" id="{5EC00876-518D-4908-8720-5CA60E259C9A}"/>
              </a:ext>
            </a:extLst>
          </p:cNvPr>
          <p:cNvSpPr/>
          <p:nvPr/>
        </p:nvSpPr>
        <p:spPr>
          <a:xfrm>
            <a:off x="7952355" y="4677469"/>
            <a:ext cx="1326004" cy="646331"/>
          </a:xfrm>
          <a:prstGeom prst="rect">
            <a:avLst/>
          </a:prstGeom>
        </p:spPr>
        <p:txBody>
          <a:bodyPr wrap="none">
            <a:spAutoFit/>
          </a:bodyPr>
          <a:lstStyle/>
          <a:p>
            <a:pPr algn="ctr"/>
            <a:r>
              <a:rPr lang="it-IT" b="1" dirty="0">
                <a:latin typeface="Arial" panose="020B0604020202020204" pitchFamily="34" charset="0"/>
                <a:cs typeface="Arial" panose="020B0604020202020204" pitchFamily="34" charset="0"/>
              </a:rPr>
              <a:t>terreni per</a:t>
            </a:r>
            <a:br>
              <a:rPr lang="it-IT" b="1" dirty="0">
                <a:latin typeface="Arial" panose="020B0604020202020204" pitchFamily="34" charset="0"/>
                <a:cs typeface="Arial" panose="020B0604020202020204" pitchFamily="34" charset="0"/>
              </a:rPr>
            </a:br>
            <a:r>
              <a:rPr lang="it-IT" b="1" dirty="0">
                <a:latin typeface="Arial" panose="020B0604020202020204" pitchFamily="34" charset="0"/>
                <a:cs typeface="Arial" panose="020B0604020202020204" pitchFamily="34" charset="0"/>
              </a:rPr>
              <a:t>fabbriche</a:t>
            </a:r>
            <a:endParaRPr lang="it-IT" b="1" dirty="0"/>
          </a:p>
        </p:txBody>
      </p:sp>
      <p:sp>
        <p:nvSpPr>
          <p:cNvPr id="15" name="Rettangolo 14">
            <a:extLst>
              <a:ext uri="{FF2B5EF4-FFF2-40B4-BE49-F238E27FC236}">
                <a16:creationId xmlns:a16="http://schemas.microsoft.com/office/drawing/2014/main" id="{72E14CC5-270D-407A-AB40-7B32F5068F19}"/>
              </a:ext>
            </a:extLst>
          </p:cNvPr>
          <p:cNvSpPr/>
          <p:nvPr/>
        </p:nvSpPr>
        <p:spPr>
          <a:xfrm>
            <a:off x="10107847" y="4677469"/>
            <a:ext cx="1043877" cy="646331"/>
          </a:xfrm>
          <a:prstGeom prst="rect">
            <a:avLst/>
          </a:prstGeom>
        </p:spPr>
        <p:txBody>
          <a:bodyPr wrap="none">
            <a:spAutoFit/>
          </a:bodyPr>
          <a:lstStyle/>
          <a:p>
            <a:pPr algn="ctr"/>
            <a:r>
              <a:rPr lang="it-IT" b="1" dirty="0">
                <a:latin typeface="Arial" panose="020B0604020202020204" pitchFamily="34" charset="0"/>
                <a:cs typeface="Arial" panose="020B0604020202020204" pitchFamily="34" charset="0"/>
              </a:rPr>
              <a:t>a fondo</a:t>
            </a:r>
            <a:br>
              <a:rPr lang="it-IT" b="1" dirty="0">
                <a:latin typeface="Arial" panose="020B0604020202020204" pitchFamily="34" charset="0"/>
                <a:cs typeface="Arial" panose="020B0604020202020204" pitchFamily="34" charset="0"/>
              </a:rPr>
            </a:br>
            <a:r>
              <a:rPr lang="it-IT" b="1" dirty="0">
                <a:latin typeface="Arial" panose="020B0604020202020204" pitchFamily="34" charset="0"/>
                <a:cs typeface="Arial" panose="020B0604020202020204" pitchFamily="34" charset="0"/>
              </a:rPr>
              <a:t>perduto</a:t>
            </a:r>
            <a:endParaRPr lang="it-IT" b="1" dirty="0"/>
          </a:p>
        </p:txBody>
      </p:sp>
      <p:pic>
        <p:nvPicPr>
          <p:cNvPr id="16" name="Immagine 15">
            <a:extLst>
              <a:ext uri="{FF2B5EF4-FFF2-40B4-BE49-F238E27FC236}">
                <a16:creationId xmlns:a16="http://schemas.microsoft.com/office/drawing/2014/main" id="{048E4871-7892-407F-B531-34D8B5521F5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5701208" flipV="1">
            <a:off x="4458526" y="1465931"/>
            <a:ext cx="1859179" cy="2104493"/>
          </a:xfrm>
          <a:prstGeom prst="rect">
            <a:avLst/>
          </a:prstGeom>
        </p:spPr>
      </p:pic>
      <p:pic>
        <p:nvPicPr>
          <p:cNvPr id="17" name="Immagine 16">
            <a:extLst>
              <a:ext uri="{FF2B5EF4-FFF2-40B4-BE49-F238E27FC236}">
                <a16:creationId xmlns:a16="http://schemas.microsoft.com/office/drawing/2014/main" id="{039A4BEB-3615-4F0F-9DBE-4E0C4FF864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5701208">
            <a:off x="8485327" y="1131617"/>
            <a:ext cx="1950706" cy="3119328"/>
          </a:xfrm>
          <a:prstGeom prst="rect">
            <a:avLst/>
          </a:prstGeom>
        </p:spPr>
      </p:pic>
      <p:pic>
        <p:nvPicPr>
          <p:cNvPr id="18" name="Immagine 17">
            <a:extLst>
              <a:ext uri="{FF2B5EF4-FFF2-40B4-BE49-F238E27FC236}">
                <a16:creationId xmlns:a16="http://schemas.microsoft.com/office/drawing/2014/main" id="{CC825E78-CE22-4601-8A02-1B9A917204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4169771" flipV="1">
            <a:off x="5978049" y="2263738"/>
            <a:ext cx="1337788" cy="1514306"/>
          </a:xfrm>
          <a:prstGeom prst="rect">
            <a:avLst/>
          </a:prstGeom>
        </p:spPr>
      </p:pic>
      <p:pic>
        <p:nvPicPr>
          <p:cNvPr id="19" name="Immagine 18">
            <a:extLst>
              <a:ext uri="{FF2B5EF4-FFF2-40B4-BE49-F238E27FC236}">
                <a16:creationId xmlns:a16="http://schemas.microsoft.com/office/drawing/2014/main" id="{1D227122-FDDF-4A9A-9DB8-5E3C04C15E27}"/>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5979280">
            <a:off x="7712612" y="2340009"/>
            <a:ext cx="1337788" cy="1279408"/>
          </a:xfrm>
          <a:prstGeom prst="rect">
            <a:avLst/>
          </a:prstGeom>
        </p:spPr>
      </p:pic>
      <p:pic>
        <p:nvPicPr>
          <p:cNvPr id="20" name="Immagine 19">
            <a:extLst>
              <a:ext uri="{FF2B5EF4-FFF2-40B4-BE49-F238E27FC236}">
                <a16:creationId xmlns:a16="http://schemas.microsoft.com/office/drawing/2014/main" id="{90B9BDA0-4BBE-4166-B417-717B863E5753}"/>
              </a:ext>
            </a:extLst>
          </p:cNvPr>
          <p:cNvPicPr>
            <a:picLocks noChangeAspect="1"/>
          </p:cNvPicPr>
          <p:nvPr/>
        </p:nvPicPr>
        <p:blipFill>
          <a:blip r:embed="rId3"/>
          <a:stretch>
            <a:fillRect/>
          </a:stretch>
        </p:blipFill>
        <p:spPr>
          <a:xfrm>
            <a:off x="329831" y="1350304"/>
            <a:ext cx="762458" cy="753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Rettangolo 20">
            <a:extLst>
              <a:ext uri="{FF2B5EF4-FFF2-40B4-BE49-F238E27FC236}">
                <a16:creationId xmlns:a16="http://schemas.microsoft.com/office/drawing/2014/main" id="{76B1D412-BB7A-4292-9B74-01DB2DA94C84}"/>
              </a:ext>
            </a:extLst>
          </p:cNvPr>
          <p:cNvSpPr/>
          <p:nvPr/>
        </p:nvSpPr>
        <p:spPr>
          <a:xfrm>
            <a:off x="271739" y="2213308"/>
            <a:ext cx="3014800" cy="3785652"/>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Nel 5G il Governo ha scelto Huawei e, in misura minore, ZTE. In una recente ricerca, il </a:t>
            </a:r>
            <a:r>
              <a:rPr lang="it-IT" sz="1600" dirty="0" err="1">
                <a:latin typeface="Arial" panose="020B0604020202020204" pitchFamily="34" charset="0"/>
                <a:cs typeface="Arial" panose="020B0604020202020204" pitchFamily="34" charset="0"/>
              </a:rPr>
              <a:t>Wall</a:t>
            </a:r>
            <a:r>
              <a:rPr lang="it-IT" sz="1600" dirty="0">
                <a:latin typeface="Arial" panose="020B0604020202020204" pitchFamily="34" charset="0"/>
                <a:cs typeface="Arial" panose="020B0604020202020204" pitchFamily="34" charset="0"/>
              </a:rPr>
              <a:t> Street Journal ha accertato che Huawei ha usufruito finora di poco meno di 75 mld di dollari, articolati in 45 mld di prestiti agevolati, 25 mld di agevolazioni fiscali, 2 mld di terreni per costruire fabbriche, e 1,6 di sovvenzioni a fondo perduto. Un intervento, per le sue dimensioni, fuori dalla portata di qualunque Paese, a parte gli Stati Uniti.</a:t>
            </a:r>
          </a:p>
        </p:txBody>
      </p:sp>
      <p:pic>
        <p:nvPicPr>
          <p:cNvPr id="3" name="Immagine 2">
            <a:extLst>
              <a:ext uri="{FF2B5EF4-FFF2-40B4-BE49-F238E27FC236}">
                <a16:creationId xmlns:a16="http://schemas.microsoft.com/office/drawing/2014/main" id="{CA6628F1-B274-41D1-9386-5C9C67C143F1}"/>
              </a:ext>
            </a:extLst>
          </p:cNvPr>
          <p:cNvPicPr>
            <a:picLocks noChangeAspect="1"/>
          </p:cNvPicPr>
          <p:nvPr/>
        </p:nvPicPr>
        <p:blipFill>
          <a:blip r:embed="rId4"/>
          <a:stretch>
            <a:fillRect/>
          </a:stretch>
        </p:blipFill>
        <p:spPr>
          <a:xfrm>
            <a:off x="6718151" y="645648"/>
            <a:ext cx="1599513" cy="2375243"/>
          </a:xfrm>
          <a:prstGeom prst="rect">
            <a:avLst/>
          </a:prstGeom>
        </p:spPr>
      </p:pic>
      <p:pic>
        <p:nvPicPr>
          <p:cNvPr id="22" name="Immagine 21">
            <a:extLst>
              <a:ext uri="{FF2B5EF4-FFF2-40B4-BE49-F238E27FC236}">
                <a16:creationId xmlns:a16="http://schemas.microsoft.com/office/drawing/2014/main" id="{49DD3AFA-DFE3-47A2-A53C-EB3DF85D264F}"/>
              </a:ext>
            </a:extLst>
          </p:cNvPr>
          <p:cNvPicPr>
            <a:picLocks noChangeAspect="1"/>
          </p:cNvPicPr>
          <p:nvPr/>
        </p:nvPicPr>
        <p:blipFill>
          <a:blip r:embed="rId5"/>
          <a:stretch>
            <a:fillRect/>
          </a:stretch>
        </p:blipFill>
        <p:spPr>
          <a:xfrm>
            <a:off x="1275256" y="1385695"/>
            <a:ext cx="1936381" cy="520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Prestiti d'onore: cosa sono e come richiederli">
            <a:extLst>
              <a:ext uri="{FF2B5EF4-FFF2-40B4-BE49-F238E27FC236}">
                <a16:creationId xmlns:a16="http://schemas.microsoft.com/office/drawing/2014/main" id="{B59427E7-F41C-4F33-8C1B-F105D3B361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313" y="5347020"/>
            <a:ext cx="1194379" cy="794805"/>
          </a:xfrm>
          <a:prstGeom prst="rect">
            <a:avLst/>
          </a:prstGeom>
          <a:noFill/>
          <a:extLst>
            <a:ext uri="{909E8E84-426E-40DD-AFC4-6F175D3DCCD1}">
              <a14:hiddenFill xmlns:a14="http://schemas.microsoft.com/office/drawing/2010/main">
                <a:solidFill>
                  <a:srgbClr val="FFFFFF"/>
                </a:solidFill>
              </a14:hiddenFill>
            </a:ext>
          </a:extLst>
        </p:spPr>
      </p:pic>
      <p:pic>
        <p:nvPicPr>
          <p:cNvPr id="23" name="Immagine 22">
            <a:extLst>
              <a:ext uri="{FF2B5EF4-FFF2-40B4-BE49-F238E27FC236}">
                <a16:creationId xmlns:a16="http://schemas.microsoft.com/office/drawing/2014/main" id="{5F8692DD-7DE6-45AD-9C25-BD6C842F0F9D}"/>
              </a:ext>
            </a:extLst>
          </p:cNvPr>
          <p:cNvPicPr>
            <a:picLocks noChangeAspect="1"/>
          </p:cNvPicPr>
          <p:nvPr/>
        </p:nvPicPr>
        <p:blipFill>
          <a:blip r:embed="rId7"/>
          <a:stretch>
            <a:fillRect/>
          </a:stretch>
        </p:blipFill>
        <p:spPr>
          <a:xfrm>
            <a:off x="5969385" y="5316642"/>
            <a:ext cx="975110" cy="775212"/>
          </a:xfrm>
          <a:prstGeom prst="rect">
            <a:avLst/>
          </a:prstGeom>
        </p:spPr>
      </p:pic>
      <p:pic>
        <p:nvPicPr>
          <p:cNvPr id="24" name="Immagine 23">
            <a:extLst>
              <a:ext uri="{FF2B5EF4-FFF2-40B4-BE49-F238E27FC236}">
                <a16:creationId xmlns:a16="http://schemas.microsoft.com/office/drawing/2014/main" id="{217DDE00-BEBF-44A1-92FD-427F4B95CA4A}"/>
              </a:ext>
            </a:extLst>
          </p:cNvPr>
          <p:cNvPicPr>
            <a:picLocks noChangeAspect="1"/>
          </p:cNvPicPr>
          <p:nvPr/>
        </p:nvPicPr>
        <p:blipFill>
          <a:blip r:embed="rId8"/>
          <a:stretch>
            <a:fillRect/>
          </a:stretch>
        </p:blipFill>
        <p:spPr>
          <a:xfrm>
            <a:off x="8078162" y="5366733"/>
            <a:ext cx="1046168" cy="753241"/>
          </a:xfrm>
          <a:prstGeom prst="rect">
            <a:avLst/>
          </a:prstGeom>
        </p:spPr>
      </p:pic>
      <p:pic>
        <p:nvPicPr>
          <p:cNvPr id="1030" name="Picture 6" descr="Al via i contributi a fondo perduto per le Pmi">
            <a:extLst>
              <a:ext uri="{FF2B5EF4-FFF2-40B4-BE49-F238E27FC236}">
                <a16:creationId xmlns:a16="http://schemas.microsoft.com/office/drawing/2014/main" id="{531362C1-72F2-4C84-990E-1E8539E8D3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41465" y="5307489"/>
            <a:ext cx="1147011" cy="87172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ttore diritto 25">
            <a:extLst>
              <a:ext uri="{FF2B5EF4-FFF2-40B4-BE49-F238E27FC236}">
                <a16:creationId xmlns:a16="http://schemas.microsoft.com/office/drawing/2014/main" id="{B9B1ED4E-F8E0-4DD2-8CA8-3A04816F8259}"/>
              </a:ext>
            </a:extLst>
          </p:cNvPr>
          <p:cNvCxnSpPr/>
          <p:nvPr/>
        </p:nvCxnSpPr>
        <p:spPr>
          <a:xfrm>
            <a:off x="3445813" y="1336478"/>
            <a:ext cx="0" cy="475537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0" name="Ovale 29">
            <a:extLst>
              <a:ext uri="{FF2B5EF4-FFF2-40B4-BE49-F238E27FC236}">
                <a16:creationId xmlns:a16="http://schemas.microsoft.com/office/drawing/2014/main" id="{5EDECBE2-5491-458F-B0C5-FD8C96360C54}"/>
              </a:ext>
            </a:extLst>
          </p:cNvPr>
          <p:cNvSpPr/>
          <p:nvPr/>
        </p:nvSpPr>
        <p:spPr>
          <a:xfrm>
            <a:off x="11742157" y="6335471"/>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3960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fade">
                                      <p:cBhvr>
                                        <p:cTn id="5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ttangolo 2">
            <a:extLst>
              <a:ext uri="{FF2B5EF4-FFF2-40B4-BE49-F238E27FC236}">
                <a16:creationId xmlns:a16="http://schemas.microsoft.com/office/drawing/2014/main" id="{23135F2C-8025-45A9-9E84-24CEA44FDFF5}"/>
              </a:ext>
            </a:extLst>
          </p:cNvPr>
          <p:cNvSpPr/>
          <p:nvPr/>
        </p:nvSpPr>
        <p:spPr>
          <a:xfrm>
            <a:off x="1284442" y="4304898"/>
            <a:ext cx="6335557"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4400" b="1" dirty="0">
                <a:solidFill>
                  <a:schemeClr val="bg1"/>
                </a:solidFill>
                <a:latin typeface="Arial" panose="020B0604020202020204" pitchFamily="34" charset="0"/>
                <a:ea typeface="+mj-ea"/>
                <a:cs typeface="Arial" panose="020B0604020202020204" pitchFamily="34" charset="0"/>
              </a:rPr>
              <a:t>il 5G porta con sé problemi di sicurezza?</a:t>
            </a:r>
          </a:p>
        </p:txBody>
      </p:sp>
      <p:sp>
        <p:nvSpPr>
          <p:cNvPr id="13" name="Freeform: Shape 1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magine 5" descr="Immagine che contiene elettronico, finestra, gruppo, computer&#10;&#10;Descrizione generata automaticamente">
            <a:extLst>
              <a:ext uri="{FF2B5EF4-FFF2-40B4-BE49-F238E27FC236}">
                <a16:creationId xmlns:a16="http://schemas.microsoft.com/office/drawing/2014/main" id="{8E8B571E-23C0-405D-84B6-A07C82B9C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69" y="165502"/>
            <a:ext cx="6335557" cy="4228984"/>
          </a:xfrm>
          <a:prstGeom prst="rect">
            <a:avLst/>
          </a:prstGeom>
        </p:spPr>
      </p:pic>
      <p:pic>
        <p:nvPicPr>
          <p:cNvPr id="4" name="Picture 7" descr="C:\AC_Clipart\ClipArtLavoro\Numeri\Num6.wmf">
            <a:extLst>
              <a:ext uri="{FF2B5EF4-FFF2-40B4-BE49-F238E27FC236}">
                <a16:creationId xmlns:a16="http://schemas.microsoft.com/office/drawing/2014/main" id="{C68ED100-4290-4EB6-A23F-B86B3C7AA7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555" y="5608594"/>
            <a:ext cx="774732" cy="77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a:extLst>
              <a:ext uri="{FF2B5EF4-FFF2-40B4-BE49-F238E27FC236}">
                <a16:creationId xmlns:a16="http://schemas.microsoft.com/office/drawing/2014/main" id="{BCFF7B8A-D56D-4E2A-969A-FB4662A2B65E}"/>
              </a:ext>
            </a:extLst>
          </p:cNvPr>
          <p:cNvSpPr/>
          <p:nvPr/>
        </p:nvSpPr>
        <p:spPr>
          <a:xfrm>
            <a:off x="5530421" y="271372"/>
            <a:ext cx="3505424" cy="2554545"/>
          </a:xfrm>
          <a:prstGeom prst="rect">
            <a:avLst/>
          </a:prstGeom>
        </p:spPr>
        <p:txBody>
          <a:bodyPr wrap="square">
            <a:spAutoFit/>
          </a:bodyPr>
          <a:lstStyle/>
          <a:p>
            <a:r>
              <a:rPr lang="it-IT" sz="1600" dirty="0">
                <a:solidFill>
                  <a:schemeClr val="bg1"/>
                </a:solidFill>
              </a:rPr>
              <a:t>Il 5G, una volta adottato a livello estensivo, costituirà </a:t>
            </a:r>
            <a:r>
              <a:rPr lang="it-IT" sz="1600" b="1" dirty="0">
                <a:solidFill>
                  <a:srgbClr val="FFFF00"/>
                </a:solidFill>
              </a:rPr>
              <a:t>un’infrastruttura strategica </a:t>
            </a:r>
            <a:r>
              <a:rPr lang="it-IT" sz="1600" dirty="0">
                <a:solidFill>
                  <a:schemeClr val="bg1"/>
                </a:solidFill>
              </a:rPr>
              <a:t>in senso proprio, perché da essa dipenderanno servizi essenziali come i trasporti la logistica, parte della sanità, ecc.. quindi ogni attacco, distruzione o danneggiamento della rete si rifletterà immediatamente sul funzionamento della società civile e, in parte, anche militare.</a:t>
            </a:r>
          </a:p>
        </p:txBody>
      </p:sp>
      <p:sp>
        <p:nvSpPr>
          <p:cNvPr id="8" name="Rettangolo 7">
            <a:extLst>
              <a:ext uri="{FF2B5EF4-FFF2-40B4-BE49-F238E27FC236}">
                <a16:creationId xmlns:a16="http://schemas.microsoft.com/office/drawing/2014/main" id="{1FE12BBB-726C-4F32-9622-7434C726C1AB}"/>
              </a:ext>
            </a:extLst>
          </p:cNvPr>
          <p:cNvSpPr/>
          <p:nvPr/>
        </p:nvSpPr>
        <p:spPr>
          <a:xfrm>
            <a:off x="7738133" y="3643504"/>
            <a:ext cx="3748076" cy="2554545"/>
          </a:xfrm>
          <a:prstGeom prst="rect">
            <a:avLst/>
          </a:prstGeom>
        </p:spPr>
        <p:txBody>
          <a:bodyPr wrap="square">
            <a:spAutoFit/>
          </a:bodyPr>
          <a:lstStyle/>
          <a:p>
            <a:r>
              <a:rPr lang="it-IT" sz="1600" dirty="0">
                <a:solidFill>
                  <a:schemeClr val="bg1"/>
                </a:solidFill>
                <a:latin typeface="Arial" panose="020B0604020202020204" pitchFamily="34" charset="0"/>
                <a:cs typeface="Arial" panose="020B0604020202020204" pitchFamily="34" charset="0"/>
              </a:rPr>
              <a:t>Essendo un’architettura “Software </a:t>
            </a:r>
            <a:r>
              <a:rPr lang="it-IT" sz="1600" dirty="0" err="1">
                <a:solidFill>
                  <a:schemeClr val="bg1"/>
                </a:solidFill>
                <a:latin typeface="Arial" panose="020B0604020202020204" pitchFamily="34" charset="0"/>
                <a:cs typeface="Arial" panose="020B0604020202020204" pitchFamily="34" charset="0"/>
              </a:rPr>
              <a:t>Defined</a:t>
            </a:r>
            <a:r>
              <a:rPr lang="it-IT" sz="1600" dirty="0">
                <a:solidFill>
                  <a:schemeClr val="bg1"/>
                </a:solidFill>
                <a:latin typeface="Arial" panose="020B0604020202020204" pitchFamily="34" charset="0"/>
                <a:cs typeface="Arial" panose="020B0604020202020204" pitchFamily="34" charset="0"/>
              </a:rPr>
              <a:t>”, è sicuramente molto più vulnerabile ad attacchi di virus, malware, o in generale ad atti di guerra digitale (“</a:t>
            </a:r>
            <a:r>
              <a:rPr lang="it-IT" sz="1600" dirty="0" err="1">
                <a:solidFill>
                  <a:schemeClr val="bg1"/>
                </a:solidFill>
                <a:latin typeface="Arial" panose="020B0604020202020204" pitchFamily="34" charset="0"/>
                <a:cs typeface="Arial" panose="020B0604020202020204" pitchFamily="34" charset="0"/>
              </a:rPr>
              <a:t>cyberwar</a:t>
            </a:r>
            <a:r>
              <a:rPr lang="it-IT" sz="1600" dirty="0">
                <a:solidFill>
                  <a:schemeClr val="bg1"/>
                </a:solidFill>
                <a:latin typeface="Arial" panose="020B0604020202020204" pitchFamily="34" charset="0"/>
                <a:cs typeface="Arial" panose="020B0604020202020204" pitchFamily="34" charset="0"/>
              </a:rPr>
              <a:t>”). Basti solo pensare che il software è continuamente soggetto ad aggiornamenti, ed ogni aggiornamento potrebbe portare con sé </a:t>
            </a:r>
            <a:r>
              <a:rPr lang="it-IT" sz="1600" b="1" dirty="0">
                <a:solidFill>
                  <a:srgbClr val="FFFF00"/>
                </a:solidFill>
                <a:latin typeface="Arial" panose="020B0604020202020204" pitchFamily="34" charset="0"/>
                <a:cs typeface="Arial" panose="020B0604020202020204" pitchFamily="34" charset="0"/>
              </a:rPr>
              <a:t>ospiti indesiderati.</a:t>
            </a:r>
          </a:p>
        </p:txBody>
      </p:sp>
      <p:sp>
        <p:nvSpPr>
          <p:cNvPr id="12" name="Ovale 11">
            <a:extLst>
              <a:ext uri="{FF2B5EF4-FFF2-40B4-BE49-F238E27FC236}">
                <a16:creationId xmlns:a16="http://schemas.microsoft.com/office/drawing/2014/main" id="{412E9E6E-45DF-4015-9CB9-581F8648B244}"/>
              </a:ext>
            </a:extLst>
          </p:cNvPr>
          <p:cNvSpPr/>
          <p:nvPr/>
        </p:nvSpPr>
        <p:spPr>
          <a:xfrm>
            <a:off x="11742157" y="6335471"/>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8891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automobile, disegnando&#10;&#10;Descrizione generata automaticamente">
            <a:extLst>
              <a:ext uri="{FF2B5EF4-FFF2-40B4-BE49-F238E27FC236}">
                <a16:creationId xmlns:a16="http://schemas.microsoft.com/office/drawing/2014/main" id="{8462426D-513E-46D4-A84C-3D9978F68D8C}"/>
              </a:ext>
            </a:extLst>
          </p:cNvPr>
          <p:cNvPicPr>
            <a:picLocks noChangeAspect="1"/>
          </p:cNvPicPr>
          <p:nvPr/>
        </p:nvPicPr>
        <p:blipFill rotWithShape="1">
          <a:blip r:embed="rId2">
            <a:extLst>
              <a:ext uri="{28A0092B-C50C-407E-A947-70E740481C1C}">
                <a14:useLocalDpi xmlns:a14="http://schemas.microsoft.com/office/drawing/2010/main" val="0"/>
              </a:ext>
            </a:extLst>
          </a:blip>
          <a:srcRect l="11299" r="2550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ttangolo 4">
            <a:extLst>
              <a:ext uri="{FF2B5EF4-FFF2-40B4-BE49-F238E27FC236}">
                <a16:creationId xmlns:a16="http://schemas.microsoft.com/office/drawing/2014/main" id="{58B1B97C-A1D2-4140-ACF9-B39C8EE56060}"/>
              </a:ext>
            </a:extLst>
          </p:cNvPr>
          <p:cNvSpPr/>
          <p:nvPr/>
        </p:nvSpPr>
        <p:spPr>
          <a:xfrm>
            <a:off x="1384874" y="140795"/>
            <a:ext cx="4023360" cy="80310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latin typeface="Arial" panose="020B0604020202020204" pitchFamily="34" charset="0"/>
                <a:ea typeface="+mj-ea"/>
                <a:cs typeface="Arial" panose="020B0604020202020204" pitchFamily="34" charset="0"/>
              </a:rPr>
              <a:t>e la privacy?</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A753BC2C-2CF2-4A7B-BE06-7D6713A2337E}"/>
              </a:ext>
            </a:extLst>
          </p:cNvPr>
          <p:cNvSpPr/>
          <p:nvPr/>
        </p:nvSpPr>
        <p:spPr>
          <a:xfrm>
            <a:off x="374349" y="1754398"/>
            <a:ext cx="4903045" cy="2308324"/>
          </a:xfrm>
          <a:prstGeom prst="rect">
            <a:avLst/>
          </a:prstGeom>
        </p:spPr>
        <p:txBody>
          <a:bodyPr wrap="square">
            <a:spAutoFit/>
          </a:bodyPr>
          <a:lstStyle/>
          <a:p>
            <a:r>
              <a:rPr lang="it-IT" dirty="0">
                <a:latin typeface="Arial" panose="020B0604020202020204" pitchFamily="34" charset="0"/>
                <a:cs typeface="Arial" panose="020B0604020202020204" pitchFamily="34" charset="0"/>
              </a:rPr>
              <a:t>In particolare, per quanto riguarda la Cina, va ricordato che abbiamo a che fare con una Stato che ha di recente approvato una legge sulla privacy che vieta alle aziende di utilizzare i dati personali degli individui (che pure raccolgono), </a:t>
            </a:r>
            <a:r>
              <a:rPr lang="it-IT" b="1" dirty="0">
                <a:solidFill>
                  <a:srgbClr val="FFFF00"/>
                </a:solidFill>
                <a:latin typeface="Arial" panose="020B0604020202020204" pitchFamily="34" charset="0"/>
                <a:cs typeface="Arial" panose="020B0604020202020204" pitchFamily="34" charset="0"/>
              </a:rPr>
              <a:t>ma le obbliga su richiesta a comunicarli al Governo</a:t>
            </a:r>
            <a:r>
              <a:rPr lang="it-IT" dirty="0">
                <a:latin typeface="Arial" panose="020B0604020202020204" pitchFamily="34" charset="0"/>
                <a:cs typeface="Arial" panose="020B0604020202020204" pitchFamily="34" charset="0"/>
              </a:rPr>
              <a:t>, che li usa ai fini di controllo politico e sociale. </a:t>
            </a:r>
          </a:p>
        </p:txBody>
      </p:sp>
      <p:sp>
        <p:nvSpPr>
          <p:cNvPr id="7" name="Rettangolo 6">
            <a:extLst>
              <a:ext uri="{FF2B5EF4-FFF2-40B4-BE49-F238E27FC236}">
                <a16:creationId xmlns:a16="http://schemas.microsoft.com/office/drawing/2014/main" id="{6F08B5CC-69C2-4984-B263-E0E458C37170}"/>
              </a:ext>
            </a:extLst>
          </p:cNvPr>
          <p:cNvSpPr/>
          <p:nvPr/>
        </p:nvSpPr>
        <p:spPr>
          <a:xfrm>
            <a:off x="475488" y="4973964"/>
            <a:ext cx="4578293" cy="646331"/>
          </a:xfrm>
          <a:prstGeom prst="rect">
            <a:avLst/>
          </a:prstGeom>
        </p:spPr>
        <p:txBody>
          <a:bodyPr wrap="square">
            <a:spAutoFit/>
          </a:bodyPr>
          <a:lstStyle/>
          <a:p>
            <a:r>
              <a:rPr lang="it-IT" b="1" dirty="0">
                <a:latin typeface="Arial" panose="020B0604020202020204" pitchFamily="34" charset="0"/>
                <a:cs typeface="Arial" panose="020B0604020202020204" pitchFamily="34" charset="0"/>
              </a:rPr>
              <a:t>Ora da qui a fare un uso disinvolto dei profili di cittadini di altre nazioni…</a:t>
            </a:r>
            <a:endParaRPr lang="it-IT" b="1" dirty="0"/>
          </a:p>
        </p:txBody>
      </p:sp>
      <p:sp>
        <p:nvSpPr>
          <p:cNvPr id="8" name="Rettangolo 7">
            <a:extLst>
              <a:ext uri="{FF2B5EF4-FFF2-40B4-BE49-F238E27FC236}">
                <a16:creationId xmlns:a16="http://schemas.microsoft.com/office/drawing/2014/main" id="{D6CB80B1-2064-4253-BCF8-632ACE8CA689}"/>
              </a:ext>
            </a:extLst>
          </p:cNvPr>
          <p:cNvSpPr/>
          <p:nvPr/>
        </p:nvSpPr>
        <p:spPr>
          <a:xfrm>
            <a:off x="374349" y="447904"/>
            <a:ext cx="903845" cy="495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pic>
        <p:nvPicPr>
          <p:cNvPr id="2" name="Picture 8" descr="C:\AC_Clipart\ClipArtLavoro\Numeri\Num7.wmf">
            <a:extLst>
              <a:ext uri="{FF2B5EF4-FFF2-40B4-BE49-F238E27FC236}">
                <a16:creationId xmlns:a16="http://schemas.microsoft.com/office/drawing/2014/main" id="{0A166738-1049-49A2-9E89-74A253F0E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29" y="265683"/>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02474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106D9EF9-A5C2-4D07-A328-0EB25FBB9DC2}"/>
              </a:ext>
            </a:extLst>
          </p:cNvPr>
          <p:cNvPicPr>
            <a:picLocks noChangeAspect="1"/>
          </p:cNvPicPr>
          <p:nvPr/>
        </p:nvPicPr>
        <p:blipFill>
          <a:blip r:embed="rId2"/>
          <a:stretch>
            <a:fillRect/>
          </a:stretch>
        </p:blipFill>
        <p:spPr>
          <a:xfrm>
            <a:off x="9562272" y="0"/>
            <a:ext cx="2421302" cy="2534802"/>
          </a:xfrm>
          <a:prstGeom prst="rect">
            <a:avLst/>
          </a:prstGeom>
        </p:spPr>
      </p:pic>
      <p:pic>
        <p:nvPicPr>
          <p:cNvPr id="7" name="Immagine 6">
            <a:extLst>
              <a:ext uri="{FF2B5EF4-FFF2-40B4-BE49-F238E27FC236}">
                <a16:creationId xmlns:a16="http://schemas.microsoft.com/office/drawing/2014/main" id="{B7C6E414-86A5-4039-A152-D04FAC640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672" y="2877018"/>
            <a:ext cx="5752988" cy="3638765"/>
          </a:xfrm>
          <a:prstGeom prst="rect">
            <a:avLst/>
          </a:prstGeom>
        </p:spPr>
      </p:pic>
      <p:sp>
        <p:nvSpPr>
          <p:cNvPr id="14" name="Freeform: Shape 13">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E958D50D-D5B6-4943-940F-68384D2AB4F2}"/>
              </a:ext>
            </a:extLst>
          </p:cNvPr>
          <p:cNvSpPr/>
          <p:nvPr/>
        </p:nvSpPr>
        <p:spPr>
          <a:xfrm>
            <a:off x="208426" y="186495"/>
            <a:ext cx="5294376" cy="1570459"/>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it-IT" sz="5400" b="1" dirty="0">
                <a:latin typeface="Arial" panose="020B0604020202020204" pitchFamily="34" charset="0"/>
                <a:ea typeface="+mj-ea"/>
                <a:cs typeface="Arial" panose="020B0604020202020204" pitchFamily="34" charset="0"/>
              </a:rPr>
              <a:t>ci sono rischi per la salute?</a:t>
            </a:r>
          </a:p>
        </p:txBody>
      </p:sp>
      <p:sp>
        <p:nvSpPr>
          <p:cNvPr id="8" name="Rettangolo 7">
            <a:extLst>
              <a:ext uri="{FF2B5EF4-FFF2-40B4-BE49-F238E27FC236}">
                <a16:creationId xmlns:a16="http://schemas.microsoft.com/office/drawing/2014/main" id="{EBC887F7-60A7-46ED-AA5A-061EC8E94CC9}"/>
              </a:ext>
            </a:extLst>
          </p:cNvPr>
          <p:cNvSpPr/>
          <p:nvPr/>
        </p:nvSpPr>
        <p:spPr>
          <a:xfrm>
            <a:off x="211474" y="1756954"/>
            <a:ext cx="6096000" cy="1569660"/>
          </a:xfrm>
          <a:prstGeom prst="rect">
            <a:avLst/>
          </a:prstGeom>
        </p:spPr>
        <p:txBody>
          <a:bodyPr>
            <a:spAutoFit/>
          </a:bodyPr>
          <a:lstStyle/>
          <a:p>
            <a:r>
              <a:rPr lang="it-IT" sz="1600" dirty="0">
                <a:latin typeface="Arial" panose="020B0604020202020204" pitchFamily="34" charset="0"/>
                <a:cs typeface="Arial" panose="020B0604020202020204" pitchFamily="34" charset="0"/>
              </a:rPr>
              <a:t>Il tema della nocività, reale o presunta, delle reti di telecomunicazioni è vecchio come la tecnologia, e non è mai giunto ad una conclusione</a:t>
            </a:r>
          </a:p>
          <a:p>
            <a:endParaRPr lang="it-IT" sz="1600" dirty="0">
              <a:latin typeface="Arial" panose="020B0604020202020204" pitchFamily="34" charset="0"/>
              <a:cs typeface="Arial" panose="020B0604020202020204" pitchFamily="34" charset="0"/>
            </a:endParaRPr>
          </a:p>
          <a:p>
            <a:r>
              <a:rPr lang="it-IT" sz="1600" dirty="0">
                <a:latin typeface="Arial" panose="020B0604020202020204" pitchFamily="34" charset="0"/>
                <a:cs typeface="Arial" panose="020B0604020202020204" pitchFamily="34" charset="0"/>
              </a:rPr>
              <a:t>l’unica cosa è chiedersi se il 5G introduce elementi nuovi nella questione</a:t>
            </a:r>
          </a:p>
        </p:txBody>
      </p:sp>
      <p:sp>
        <p:nvSpPr>
          <p:cNvPr id="9" name="Rettangolo 8">
            <a:extLst>
              <a:ext uri="{FF2B5EF4-FFF2-40B4-BE49-F238E27FC236}">
                <a16:creationId xmlns:a16="http://schemas.microsoft.com/office/drawing/2014/main" id="{50AECC16-CF51-4213-84A9-0D172C8020BC}"/>
              </a:ext>
            </a:extLst>
          </p:cNvPr>
          <p:cNvSpPr/>
          <p:nvPr/>
        </p:nvSpPr>
        <p:spPr>
          <a:xfrm>
            <a:off x="211474" y="3442340"/>
            <a:ext cx="6096000" cy="830997"/>
          </a:xfrm>
          <a:prstGeom prst="rect">
            <a:avLst/>
          </a:prstGeom>
        </p:spPr>
        <p:txBody>
          <a:bodyPr>
            <a:spAutoFit/>
          </a:bodyPr>
          <a:lstStyle/>
          <a:p>
            <a:r>
              <a:rPr lang="it-IT" sz="1600" dirty="0">
                <a:latin typeface="Arial" panose="020B0604020202020204" pitchFamily="34" charset="0"/>
                <a:cs typeface="Arial" panose="020B0604020202020204" pitchFamily="34" charset="0"/>
              </a:rPr>
              <a:t>la situazione introdotta dal 5G è in parte nota, in parte nuova: alcuni operatori, infatti, stanno introducendo il 5G sulle stesse frequenze usate per il 4G</a:t>
            </a:r>
          </a:p>
        </p:txBody>
      </p:sp>
      <p:sp>
        <p:nvSpPr>
          <p:cNvPr id="11" name="Rettangolo 10">
            <a:extLst>
              <a:ext uri="{FF2B5EF4-FFF2-40B4-BE49-F238E27FC236}">
                <a16:creationId xmlns:a16="http://schemas.microsoft.com/office/drawing/2014/main" id="{0806BFFE-8FCA-4886-ABD6-E3ECDC77307E}"/>
              </a:ext>
            </a:extLst>
          </p:cNvPr>
          <p:cNvSpPr/>
          <p:nvPr/>
        </p:nvSpPr>
        <p:spPr>
          <a:xfrm>
            <a:off x="211474" y="4389063"/>
            <a:ext cx="6096000" cy="1323439"/>
          </a:xfrm>
          <a:prstGeom prst="rect">
            <a:avLst/>
          </a:prstGeom>
        </p:spPr>
        <p:txBody>
          <a:bodyPr>
            <a:spAutoFit/>
          </a:bodyPr>
          <a:lstStyle/>
          <a:p>
            <a:r>
              <a:rPr lang="it-IT" sz="1600" dirty="0">
                <a:latin typeface="Arial" panose="020B0604020202020204" pitchFamily="34" charset="0"/>
                <a:cs typeface="Arial" panose="020B0604020202020204" pitchFamily="34" charset="0"/>
              </a:rPr>
              <a:t>II 5G però può funzionare anche con le mini antenne ad alta frequenza operanti nella fascia dei 28 GHz, le quali, poiché consentono un’alta velocità e d’altro canto hanno un segnale più soggetto agli ostacoli e alle interferenze, dovranno essere molto diffuse sul territorio</a:t>
            </a:r>
          </a:p>
        </p:txBody>
      </p:sp>
      <p:sp>
        <p:nvSpPr>
          <p:cNvPr id="13" name="Rettangolo 12">
            <a:extLst>
              <a:ext uri="{FF2B5EF4-FFF2-40B4-BE49-F238E27FC236}">
                <a16:creationId xmlns:a16="http://schemas.microsoft.com/office/drawing/2014/main" id="{271919D3-F959-4131-AAF3-0865441AE61A}"/>
              </a:ext>
            </a:extLst>
          </p:cNvPr>
          <p:cNvSpPr/>
          <p:nvPr/>
        </p:nvSpPr>
        <p:spPr>
          <a:xfrm>
            <a:off x="208426" y="5823586"/>
            <a:ext cx="4860960" cy="923330"/>
          </a:xfrm>
          <a:prstGeom prst="rect">
            <a:avLst/>
          </a:prstGeom>
        </p:spPr>
        <p:txBody>
          <a:bodyPr wrap="square">
            <a:spAutoFit/>
          </a:bodyPr>
          <a:lstStyle/>
          <a:p>
            <a:r>
              <a:rPr lang="it-IT" b="1" dirty="0">
                <a:latin typeface="Arial" panose="020B0604020202020204" pitchFamily="34" charset="0"/>
                <a:cs typeface="Arial" panose="020B0604020202020204" pitchFamily="34" charset="0"/>
              </a:rPr>
              <a:t>il tema della salute è aperto, ma senza una parola definitiva, e occorre seguirne gli sviluppi</a:t>
            </a:r>
          </a:p>
        </p:txBody>
      </p:sp>
    </p:spTree>
    <p:extLst>
      <p:ext uri="{BB962C8B-B14F-4D97-AF65-F5344CB8AC3E}">
        <p14:creationId xmlns:p14="http://schemas.microsoft.com/office/powerpoint/2010/main" val="595936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79C334E-8779-4508-BED4-3DB6BE8BF3A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1094"/>
          <a:stretch/>
        </p:blipFill>
        <p:spPr>
          <a:xfrm>
            <a:off x="-1" y="-30"/>
            <a:ext cx="12192000" cy="6855958"/>
          </a:xfrm>
          <a:prstGeom prst="rect">
            <a:avLst/>
          </a:prstGeom>
        </p:spPr>
      </p:pic>
      <p:sp>
        <p:nvSpPr>
          <p:cNvPr id="3" name="Rettangolo 2">
            <a:extLst>
              <a:ext uri="{FF2B5EF4-FFF2-40B4-BE49-F238E27FC236}">
                <a16:creationId xmlns:a16="http://schemas.microsoft.com/office/drawing/2014/main" id="{71E22940-83D8-4435-B37D-0E083FFB473B}"/>
              </a:ext>
            </a:extLst>
          </p:cNvPr>
          <p:cNvSpPr/>
          <p:nvPr/>
        </p:nvSpPr>
        <p:spPr>
          <a:xfrm>
            <a:off x="156508" y="380971"/>
            <a:ext cx="6808269" cy="1536290"/>
          </a:xfrm>
          <a:prstGeom prst="rect">
            <a:avLst/>
          </a:prstGeom>
        </p:spPr>
        <p:txBody>
          <a:bodyPr vert="horz" lIns="91440" tIns="45720" rIns="91440" bIns="45720" rtlCol="0" anchor="t">
            <a:normAutofit/>
          </a:bodyPr>
          <a:lstStyle/>
          <a:p>
            <a:pPr>
              <a:lnSpc>
                <a:spcPct val="90000"/>
              </a:lnSpc>
              <a:spcBef>
                <a:spcPct val="0"/>
              </a:spcBef>
              <a:spcAft>
                <a:spcPts val="600"/>
              </a:spcAft>
            </a:pPr>
            <a:r>
              <a:rPr lang="it-IT" sz="4800" b="1" kern="1200" dirty="0">
                <a:solidFill>
                  <a:schemeClr val="tx1"/>
                </a:solidFill>
                <a:latin typeface="Arial" panose="020B0604020202020204" pitchFamily="34" charset="0"/>
                <a:ea typeface="+mj-ea"/>
                <a:cs typeface="Arial" panose="020B0604020202020204" pitchFamily="34" charset="0"/>
              </a:rPr>
              <a:t>I sindaci non potranno più dire no al 5G</a:t>
            </a:r>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D92194B0-E0B2-410A-98CB-135B12270D25}"/>
              </a:ext>
            </a:extLst>
          </p:cNvPr>
          <p:cNvPicPr>
            <a:picLocks noChangeAspect="1"/>
          </p:cNvPicPr>
          <p:nvPr/>
        </p:nvPicPr>
        <p:blipFill rotWithShape="1">
          <a:blip r:embed="rId3"/>
          <a:srcRect r="1" b="4388"/>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5" name="Rettangolo 4">
            <a:extLst>
              <a:ext uri="{FF2B5EF4-FFF2-40B4-BE49-F238E27FC236}">
                <a16:creationId xmlns:a16="http://schemas.microsoft.com/office/drawing/2014/main" id="{1639BDF5-BF61-43F5-A487-BAEDAAB37125}"/>
              </a:ext>
            </a:extLst>
          </p:cNvPr>
          <p:cNvSpPr/>
          <p:nvPr/>
        </p:nvSpPr>
        <p:spPr>
          <a:xfrm>
            <a:off x="156508" y="2049839"/>
            <a:ext cx="5531060" cy="2585323"/>
          </a:xfrm>
          <a:prstGeom prst="rect">
            <a:avLst/>
          </a:prstGeom>
        </p:spPr>
        <p:txBody>
          <a:bodyPr wrap="square">
            <a:spAutoFit/>
          </a:bodyPr>
          <a:lstStyle/>
          <a:p>
            <a:r>
              <a:rPr lang="it-IT" dirty="0">
                <a:latin typeface="Arial" panose="020B0604020202020204" pitchFamily="34" charset="0"/>
                <a:cs typeface="Arial" panose="020B0604020202020204" pitchFamily="34" charset="0"/>
              </a:rPr>
              <a:t>La misura è inserita nel decreto Semplificazioni: in materia decide lo Stato. Intanto il Tar sospende l'ordinanza del Comune di Messina contro le antenne di nuova generazione.</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I sindaci non potranno introdurre limitazioni al 5G sul loro territorio. La misura è contenuta nel Decreto Semplificazioni, messo in campo dal governo anche per accelerare l'innovazione digitale.</a:t>
            </a:r>
          </a:p>
        </p:txBody>
      </p:sp>
      <p:sp>
        <p:nvSpPr>
          <p:cNvPr id="7" name="Rettangolo 6">
            <a:extLst>
              <a:ext uri="{FF2B5EF4-FFF2-40B4-BE49-F238E27FC236}">
                <a16:creationId xmlns:a16="http://schemas.microsoft.com/office/drawing/2014/main" id="{74AE4DB3-60D2-4734-9BB6-56FD8FF0E22B}"/>
              </a:ext>
            </a:extLst>
          </p:cNvPr>
          <p:cNvSpPr/>
          <p:nvPr/>
        </p:nvSpPr>
        <p:spPr>
          <a:xfrm>
            <a:off x="9749606" y="4635162"/>
            <a:ext cx="2442394" cy="923330"/>
          </a:xfrm>
          <a:prstGeom prst="rect">
            <a:avLst/>
          </a:prstGeom>
        </p:spPr>
        <p:txBody>
          <a:bodyPr wrap="square">
            <a:spAutoFit/>
          </a:bodyPr>
          <a:lstStyle/>
          <a:p>
            <a:pPr algn="ctr"/>
            <a:r>
              <a:rPr lang="it-IT" b="1" dirty="0"/>
              <a:t>Cateno De Luca</a:t>
            </a:r>
            <a:br>
              <a:rPr lang="it-IT" dirty="0"/>
            </a:br>
            <a:r>
              <a:rPr lang="it-IT" dirty="0"/>
              <a:t>primo cittadino</a:t>
            </a:r>
            <a:br>
              <a:rPr lang="it-IT" dirty="0"/>
            </a:br>
            <a:r>
              <a:rPr lang="it-IT" dirty="0"/>
              <a:t>del comune di Messina</a:t>
            </a:r>
          </a:p>
        </p:txBody>
      </p:sp>
      <p:sp>
        <p:nvSpPr>
          <p:cNvPr id="6" name="Rettangolo 5">
            <a:extLst>
              <a:ext uri="{FF2B5EF4-FFF2-40B4-BE49-F238E27FC236}">
                <a16:creationId xmlns:a16="http://schemas.microsoft.com/office/drawing/2014/main" id="{442CDDB7-EC13-45C2-8794-903030F63CFB}"/>
              </a:ext>
            </a:extLst>
          </p:cNvPr>
          <p:cNvSpPr/>
          <p:nvPr/>
        </p:nvSpPr>
        <p:spPr>
          <a:xfrm>
            <a:off x="156508" y="4798965"/>
            <a:ext cx="5787092" cy="1477328"/>
          </a:xfrm>
          <a:prstGeom prst="rect">
            <a:avLst/>
          </a:prstGeom>
        </p:spPr>
        <p:txBody>
          <a:bodyPr wrap="square">
            <a:spAutoFit/>
          </a:bodyPr>
          <a:lstStyle/>
          <a:p>
            <a:r>
              <a:rPr lang="it-IT" dirty="0">
                <a:latin typeface="Arial" panose="020B0604020202020204" pitchFamily="34" charset="0"/>
                <a:cs typeface="Arial" panose="020B0604020202020204" pitchFamily="34" charset="0"/>
              </a:rPr>
              <a:t>ovviamente lo stato e il governo non abbassano la guardia sul tema </a:t>
            </a:r>
            <a:r>
              <a:rPr lang="it-IT" i="1" dirty="0">
                <a:latin typeface="Arial" panose="020B0604020202020204" pitchFamily="34" charset="0"/>
                <a:cs typeface="Arial" panose="020B0604020202020204" pitchFamily="34" charset="0"/>
              </a:rPr>
              <a:t>5G e salute degli italiani</a:t>
            </a:r>
            <a:r>
              <a:rPr lang="it-IT" dirty="0">
                <a:latin typeface="Arial" panose="020B0604020202020204" pitchFamily="34" charset="0"/>
                <a:cs typeface="Arial" panose="020B0604020202020204" pitchFamily="34" charset="0"/>
              </a:rPr>
              <a:t>; è solo una decisione che intende riportare al centro il potere di prendere questa decisione e che vuole evitare fughe in avanti (o all'indietro, in questo caso) dei sindaci.</a:t>
            </a:r>
          </a:p>
        </p:txBody>
      </p:sp>
    </p:spTree>
    <p:extLst>
      <p:ext uri="{BB962C8B-B14F-4D97-AF65-F5344CB8AC3E}">
        <p14:creationId xmlns:p14="http://schemas.microsoft.com/office/powerpoint/2010/main" val="110455064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BEC77E-B5BD-4252-80B3-AAA8F657279F}"/>
              </a:ext>
            </a:extLst>
          </p:cNvPr>
          <p:cNvSpPr/>
          <p:nvPr/>
        </p:nvSpPr>
        <p:spPr>
          <a:xfrm>
            <a:off x="2213114" y="339148"/>
            <a:ext cx="6729717" cy="451406"/>
          </a:xfrm>
          <a:prstGeom prst="rect">
            <a:avLst/>
          </a:prstGeom>
          <a:solidFill>
            <a:schemeClr val="bg1"/>
          </a:solidFill>
        </p:spPr>
        <p:txBody>
          <a:bodyPr wrap="square">
            <a:spAutoFit/>
          </a:bodyPr>
          <a:lstStyle/>
          <a:p>
            <a:pPr>
              <a:lnSpc>
                <a:spcPts val="2800"/>
              </a:lnSpc>
            </a:pPr>
            <a:r>
              <a:rPr lang="it-IT" sz="2800" b="1" dirty="0">
                <a:latin typeface="Arial" panose="020B0604020202020204" pitchFamily="34" charset="0"/>
                <a:cs typeface="Arial" panose="020B0604020202020204" pitchFamily="34" charset="0"/>
              </a:rPr>
              <a:t>la situazione oggi in Europa e in Italia</a:t>
            </a:r>
          </a:p>
        </p:txBody>
      </p:sp>
      <p:pic>
        <p:nvPicPr>
          <p:cNvPr id="3" name="Immagine 1">
            <a:extLst>
              <a:ext uri="{FF2B5EF4-FFF2-40B4-BE49-F238E27FC236}">
                <a16:creationId xmlns:a16="http://schemas.microsoft.com/office/drawing/2014/main" id="{5613997B-46EA-40DB-96C8-498610A60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96528">
            <a:off x="871939" y="171183"/>
            <a:ext cx="72553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0E2FFB86-1F2D-4295-BD64-5A073627B121}"/>
              </a:ext>
            </a:extLst>
          </p:cNvPr>
          <p:cNvSpPr/>
          <p:nvPr/>
        </p:nvSpPr>
        <p:spPr>
          <a:xfrm>
            <a:off x="1475259" y="1292386"/>
            <a:ext cx="10038314" cy="830997"/>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le sperimentazioni con 5G si stanno effettuando in tutte le nazioni del mondo. In particolare, è ormai trascorso un anno da quando è stata annunciata la prima sperimentazione da parte di Vodafone per il 5G su Milano, Torino, Bologna, Roma e Napoli. Lo stesso per TIM, con l’aggiunta di Palermo, e probabilmente per gli altri.</a:t>
            </a:r>
          </a:p>
        </p:txBody>
      </p:sp>
      <p:sp>
        <p:nvSpPr>
          <p:cNvPr id="5" name="Rettangolo 4">
            <a:extLst>
              <a:ext uri="{FF2B5EF4-FFF2-40B4-BE49-F238E27FC236}">
                <a16:creationId xmlns:a16="http://schemas.microsoft.com/office/drawing/2014/main" id="{85E612D2-925B-4B51-99DA-C521A5FB1C97}"/>
              </a:ext>
            </a:extLst>
          </p:cNvPr>
          <p:cNvSpPr/>
          <p:nvPr/>
        </p:nvSpPr>
        <p:spPr>
          <a:xfrm>
            <a:off x="1475259" y="2625215"/>
            <a:ext cx="10038314" cy="1077218"/>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quanto alla scelta dei fornitori, la Commissione Europea ha raccomandato ai Paesi </a:t>
            </a:r>
            <a:r>
              <a:rPr lang="it-IT" sz="1600" b="1" dirty="0">
                <a:latin typeface="Arial" panose="020B0604020202020204" pitchFamily="34" charset="0"/>
                <a:cs typeface="Arial" panose="020B0604020202020204" pitchFamily="34" charset="0"/>
              </a:rPr>
              <a:t>prudenz</a:t>
            </a:r>
            <a:r>
              <a:rPr lang="it-IT" sz="1600" dirty="0">
                <a:latin typeface="Arial" panose="020B0604020202020204" pitchFamily="34" charset="0"/>
                <a:cs typeface="Arial" panose="020B0604020202020204" pitchFamily="34" charset="0"/>
              </a:rPr>
              <a:t>a, e in particolare stare attenti prima di </a:t>
            </a:r>
            <a:r>
              <a:rPr lang="it-IT" sz="1600" b="1" dirty="0">
                <a:latin typeface="Arial" panose="020B0604020202020204" pitchFamily="34" charset="0"/>
                <a:cs typeface="Arial" panose="020B0604020202020204" pitchFamily="34" charset="0"/>
              </a:rPr>
              <a:t>cedere alle lusinghe del risparmio</a:t>
            </a:r>
            <a:r>
              <a:rPr lang="it-IT" sz="1600" dirty="0">
                <a:latin typeface="Arial" panose="020B0604020202020204" pitchFamily="34" charset="0"/>
                <a:cs typeface="Arial" panose="020B0604020202020204" pitchFamily="34" charset="0"/>
              </a:rPr>
              <a:t>, anche se, come la stessa UE ha stimato, adottare la tecnologia Huawei al posto di Nokia, Ericsson, ecc., farebbe risparmiare oggi ai principali Paesi almeno 600 milioni di euro, oltre a consentire 1-2 anni di anticipo sulle applicazioni più significative.</a:t>
            </a:r>
          </a:p>
        </p:txBody>
      </p:sp>
      <p:pic>
        <p:nvPicPr>
          <p:cNvPr id="7" name="Immagine 6" descr="Immagine che contiene persona, esterni, donna, abbigliamento&#10;&#10;Descrizione generata automaticamente">
            <a:extLst>
              <a:ext uri="{FF2B5EF4-FFF2-40B4-BE49-F238E27FC236}">
                <a16:creationId xmlns:a16="http://schemas.microsoft.com/office/drawing/2014/main" id="{BC63146F-D877-4752-992D-FF5B88943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40" y="2628009"/>
            <a:ext cx="1077219" cy="1077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a:extLst>
              <a:ext uri="{FF2B5EF4-FFF2-40B4-BE49-F238E27FC236}">
                <a16:creationId xmlns:a16="http://schemas.microsoft.com/office/drawing/2014/main" id="{1151C568-13D4-42B2-AA58-F629FEE2D8E2}"/>
              </a:ext>
            </a:extLst>
          </p:cNvPr>
          <p:cNvPicPr>
            <a:picLocks noChangeAspect="1"/>
          </p:cNvPicPr>
          <p:nvPr/>
        </p:nvPicPr>
        <p:blipFill>
          <a:blip r:embed="rId4"/>
          <a:stretch>
            <a:fillRect/>
          </a:stretch>
        </p:blipFill>
        <p:spPr>
          <a:xfrm>
            <a:off x="398040" y="4507132"/>
            <a:ext cx="1077219" cy="1077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tangolo 8">
            <a:extLst>
              <a:ext uri="{FF2B5EF4-FFF2-40B4-BE49-F238E27FC236}">
                <a16:creationId xmlns:a16="http://schemas.microsoft.com/office/drawing/2014/main" id="{ACEC210C-CD5C-44E2-A52E-5F84C2C674CD}"/>
              </a:ext>
            </a:extLst>
          </p:cNvPr>
          <p:cNvSpPr/>
          <p:nvPr/>
        </p:nvSpPr>
        <p:spPr>
          <a:xfrm>
            <a:off x="1612390" y="4344760"/>
            <a:ext cx="8464297" cy="1815882"/>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il governo Conte-Bis, dopo che il COPASIR si era pronunciato “ritenendo </a:t>
            </a:r>
            <a:r>
              <a:rPr lang="it-IT" sz="1600" b="1" dirty="0">
                <a:latin typeface="Arial" panose="020B0604020202020204" pitchFamily="34" charset="0"/>
                <a:cs typeface="Arial" panose="020B0604020202020204" pitchFamily="34" charset="0"/>
              </a:rPr>
              <a:t>non infondate </a:t>
            </a:r>
            <a:r>
              <a:rPr lang="it-IT" sz="1600" dirty="0">
                <a:latin typeface="Arial" panose="020B0604020202020204" pitchFamily="34" charset="0"/>
                <a:cs typeface="Arial" panose="020B0604020202020204" pitchFamily="34" charset="0"/>
              </a:rPr>
              <a:t>le preoccupazioni verso i fornitori cinesi”, ha deciso di esercitare i poteri speciali verso TIM, Vodafone, Wind Tre e Linkem, Come risultato, d’ora in poi i ad esempio i fornitori 5G di Tim, sia in Italia che in Brasile, saranno Cisco, Ericsson, Nokia, </a:t>
            </a:r>
            <a:r>
              <a:rPr lang="it-IT" sz="1600" dirty="0" err="1">
                <a:latin typeface="Arial" panose="020B0604020202020204" pitchFamily="34" charset="0"/>
                <a:cs typeface="Arial" panose="020B0604020202020204" pitchFamily="34" charset="0"/>
              </a:rPr>
              <a:t>Mavenir</a:t>
            </a:r>
            <a:r>
              <a:rPr lang="it-IT" sz="1600" dirty="0">
                <a:latin typeface="Arial" panose="020B0604020202020204" pitchFamily="34" charset="0"/>
                <a:cs typeface="Arial" panose="020B0604020202020204" pitchFamily="34" charset="0"/>
              </a:rPr>
              <a:t> e </a:t>
            </a:r>
            <a:r>
              <a:rPr lang="it-IT" sz="1600" dirty="0" err="1">
                <a:latin typeface="Arial" panose="020B0604020202020204" pitchFamily="34" charset="0"/>
                <a:cs typeface="Arial" panose="020B0604020202020204" pitchFamily="34" charset="0"/>
              </a:rPr>
              <a:t>Affirmed</a:t>
            </a:r>
            <a:r>
              <a:rPr lang="it-IT" sz="1600" dirty="0">
                <a:latin typeface="Arial" panose="020B0604020202020204" pitchFamily="34" charset="0"/>
                <a:cs typeface="Arial" panose="020B0604020202020204" pitchFamily="34" charset="0"/>
              </a:rPr>
              <a:t> Networks, azienda recentemente acquistata da Microsoft, e non Huawei e ZTE. La scelta è peraltro in linea con quanto sta accadendo in altri Paesi europei, inclusa la UK, che dopo un’iniziale apertura ha cambiato idea e ha bandito i fornitori cinesi da questo settore.</a:t>
            </a:r>
          </a:p>
        </p:txBody>
      </p:sp>
      <p:sp>
        <p:nvSpPr>
          <p:cNvPr id="10" name="Ovale 9">
            <a:extLst>
              <a:ext uri="{FF2B5EF4-FFF2-40B4-BE49-F238E27FC236}">
                <a16:creationId xmlns:a16="http://schemas.microsoft.com/office/drawing/2014/main" id="{21E31297-8B18-4BBF-B794-B481E564373B}"/>
              </a:ext>
            </a:extLst>
          </p:cNvPr>
          <p:cNvSpPr/>
          <p:nvPr/>
        </p:nvSpPr>
        <p:spPr>
          <a:xfrm>
            <a:off x="11742157" y="6335471"/>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2</a:t>
            </a:r>
          </a:p>
        </p:txBody>
      </p:sp>
      <p:pic>
        <p:nvPicPr>
          <p:cNvPr id="11" name="Immagine 10">
            <a:extLst>
              <a:ext uri="{FF2B5EF4-FFF2-40B4-BE49-F238E27FC236}">
                <a16:creationId xmlns:a16="http://schemas.microsoft.com/office/drawing/2014/main" id="{A57C3CA0-8BC0-4F44-A272-0132CB38A0A4}"/>
              </a:ext>
            </a:extLst>
          </p:cNvPr>
          <p:cNvPicPr>
            <a:picLocks noChangeAspect="1"/>
          </p:cNvPicPr>
          <p:nvPr/>
        </p:nvPicPr>
        <p:blipFill>
          <a:blip r:embed="rId5"/>
          <a:stretch>
            <a:fillRect/>
          </a:stretch>
        </p:blipFill>
        <p:spPr>
          <a:xfrm>
            <a:off x="524272" y="1218029"/>
            <a:ext cx="906842" cy="1077219"/>
          </a:xfrm>
          <a:prstGeom prst="rect">
            <a:avLst/>
          </a:prstGeom>
        </p:spPr>
      </p:pic>
    </p:spTree>
    <p:extLst>
      <p:ext uri="{BB962C8B-B14F-4D97-AF65-F5344CB8AC3E}">
        <p14:creationId xmlns:p14="http://schemas.microsoft.com/office/powerpoint/2010/main" val="17851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1727C2F-E138-4982-846E-EC9AB97CBAED}"/>
              </a:ext>
            </a:extLst>
          </p:cNvPr>
          <p:cNvPicPr>
            <a:picLocks noChangeAspect="1"/>
          </p:cNvPicPr>
          <p:nvPr/>
        </p:nvPicPr>
        <p:blipFill>
          <a:blip r:embed="rId2"/>
          <a:stretch>
            <a:fillRect/>
          </a:stretch>
        </p:blipFill>
        <p:spPr>
          <a:xfrm>
            <a:off x="886968" y="0"/>
            <a:ext cx="10715625" cy="6858000"/>
          </a:xfrm>
          <a:prstGeom prst="rect">
            <a:avLst/>
          </a:prstGeom>
        </p:spPr>
      </p:pic>
    </p:spTree>
    <p:extLst>
      <p:ext uri="{BB962C8B-B14F-4D97-AF65-F5344CB8AC3E}">
        <p14:creationId xmlns:p14="http://schemas.microsoft.com/office/powerpoint/2010/main" val="401675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osa servono gli standard per l'interoperabilità? | IBIMI">
            <a:extLst>
              <a:ext uri="{FF2B5EF4-FFF2-40B4-BE49-F238E27FC236}">
                <a16:creationId xmlns:a16="http://schemas.microsoft.com/office/drawing/2014/main" id="{49D4AC1C-73A9-4EC2-9FA6-862741C29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0"/>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ttangolo 2">
            <a:extLst>
              <a:ext uri="{FF2B5EF4-FFF2-40B4-BE49-F238E27FC236}">
                <a16:creationId xmlns:a16="http://schemas.microsoft.com/office/drawing/2014/main" id="{F3EF91AD-8347-452C-999E-20AA414BFE39}"/>
              </a:ext>
            </a:extLst>
          </p:cNvPr>
          <p:cNvSpPr/>
          <p:nvPr/>
        </p:nvSpPr>
        <p:spPr>
          <a:xfrm>
            <a:off x="5968182" y="139839"/>
            <a:ext cx="5067346" cy="1124712"/>
          </a:xfrm>
          <a:prstGeom prst="rect">
            <a:avLst/>
          </a:prstGeom>
          <a:solidFill>
            <a:schemeClr val="bg1"/>
          </a:solidFill>
        </p:spPr>
        <p:txBody>
          <a:bodyPr vert="horz" lIns="91440" tIns="45720" rIns="91440" bIns="45720" rtlCol="0" anchor="b">
            <a:normAutofit/>
          </a:bodyPr>
          <a:lstStyle/>
          <a:p>
            <a:pPr>
              <a:lnSpc>
                <a:spcPct val="90000"/>
              </a:lnSpc>
              <a:spcBef>
                <a:spcPct val="0"/>
              </a:spcBef>
              <a:spcAft>
                <a:spcPts val="600"/>
              </a:spcAft>
            </a:pPr>
            <a:r>
              <a:rPr lang="it-IT" sz="2600" b="1" dirty="0">
                <a:latin typeface="Arial" panose="020B0604020202020204" pitchFamily="34" charset="0"/>
                <a:ea typeface="+mj-ea"/>
                <a:cs typeface="Arial" panose="020B0604020202020204" pitchFamily="34" charset="0"/>
              </a:rPr>
              <a:t>quali ostacoli all’introduzione del 5G?</a:t>
            </a: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ttangolo 3">
            <a:extLst>
              <a:ext uri="{FF2B5EF4-FFF2-40B4-BE49-F238E27FC236}">
                <a16:creationId xmlns:a16="http://schemas.microsoft.com/office/drawing/2014/main" id="{449B1B48-9FA7-4775-AC40-5ACD3D317FF4}"/>
              </a:ext>
            </a:extLst>
          </p:cNvPr>
          <p:cNvSpPr/>
          <p:nvPr/>
        </p:nvSpPr>
        <p:spPr>
          <a:xfrm>
            <a:off x="5823985" y="2659217"/>
            <a:ext cx="5812071" cy="2277756"/>
          </a:xfrm>
          <a:prstGeom prst="rect">
            <a:avLst/>
          </a:prstGeom>
        </p:spPr>
        <p:txBody>
          <a:bodyPr vert="horz" lIns="91440" tIns="45720" rIns="91440" bIns="45720" rtlCol="0" anchor="t">
            <a:normAutofit lnSpcReduction="10000"/>
          </a:bodyPr>
          <a:lstStyle/>
          <a:p>
            <a:pPr>
              <a:lnSpc>
                <a:spcPct val="90000"/>
              </a:lnSpc>
              <a:spcAft>
                <a:spcPts val="600"/>
              </a:spcAft>
            </a:pPr>
            <a:r>
              <a:rPr lang="it-IT" dirty="0">
                <a:latin typeface="Arial" panose="020B0604020202020204" pitchFamily="34" charset="0"/>
                <a:cs typeface="Arial" panose="020B0604020202020204" pitchFamily="34" charset="0"/>
              </a:rPr>
              <a:t>abbiamo parlato finora del 5G come di una prospettiva ineluttabile, un nuovo che avanza senza incontrare resistenza. In realtà non è così: come tutte le innovazioni radicali, il 5G dovrà superare ostacoli significativi prima di affermarsi come tecnologia dominante; e questo non solo per la naturale ritrosia al cambiamento dei sistemi, ma anche per una serie di fattori oggettivi, i principali dei quali fanno riferimento ad un concetto-chiave</a:t>
            </a:r>
            <a:endParaRPr lang="it-IT" b="1" dirty="0">
              <a:latin typeface="Arial" panose="020B0604020202020204" pitchFamily="34" charset="0"/>
              <a:cs typeface="Arial" panose="020B0604020202020204" pitchFamily="34" charset="0"/>
            </a:endParaRPr>
          </a:p>
        </p:txBody>
      </p:sp>
      <p:pic>
        <p:nvPicPr>
          <p:cNvPr id="2" name="Immagine 2">
            <a:extLst>
              <a:ext uri="{FF2B5EF4-FFF2-40B4-BE49-F238E27FC236}">
                <a16:creationId xmlns:a16="http://schemas.microsoft.com/office/drawing/2014/main" id="{DADBAA7F-A453-4278-BB7E-73BFCBE6C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5528">
            <a:off x="190980" y="16330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a:extLst>
              <a:ext uri="{FF2B5EF4-FFF2-40B4-BE49-F238E27FC236}">
                <a16:creationId xmlns:a16="http://schemas.microsoft.com/office/drawing/2014/main" id="{B99AEB89-0179-4D67-B46B-683C2872A7A1}"/>
              </a:ext>
            </a:extLst>
          </p:cNvPr>
          <p:cNvSpPr/>
          <p:nvPr/>
        </p:nvSpPr>
        <p:spPr>
          <a:xfrm>
            <a:off x="6045356" y="5120975"/>
            <a:ext cx="5905745" cy="402730"/>
          </a:xfrm>
          <a:prstGeom prst="rect">
            <a:avLst/>
          </a:prstGeom>
        </p:spPr>
        <p:txBody>
          <a:bodyPr vert="horz" lIns="91440" tIns="45720" rIns="91440" bIns="45720" rtlCol="0" anchor="t">
            <a:noAutofit/>
          </a:bodyPr>
          <a:lstStyle/>
          <a:p>
            <a:pPr>
              <a:lnSpc>
                <a:spcPct val="90000"/>
              </a:lnSpc>
              <a:spcAft>
                <a:spcPts val="600"/>
              </a:spcAft>
            </a:pPr>
            <a:r>
              <a:rPr lang="it-IT" sz="2800" b="1" dirty="0">
                <a:latin typeface="Arial" panose="020B0604020202020204" pitchFamily="34" charset="0"/>
                <a:cs typeface="Arial" panose="020B0604020202020204" pitchFamily="34" charset="0"/>
              </a:rPr>
              <a:t>cooperazione e interoperabilità</a:t>
            </a:r>
          </a:p>
        </p:txBody>
      </p:sp>
    </p:spTree>
    <p:extLst>
      <p:ext uri="{BB962C8B-B14F-4D97-AF65-F5344CB8AC3E}">
        <p14:creationId xmlns:p14="http://schemas.microsoft.com/office/powerpoint/2010/main" val="281410381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Come sarà il 6G? Si inizia a discutere sul futuro post-5G ...">
            <a:extLst>
              <a:ext uri="{FF2B5EF4-FFF2-40B4-BE49-F238E27FC236}">
                <a16:creationId xmlns:a16="http://schemas.microsoft.com/office/drawing/2014/main" id="{344EA793-1E6B-41FE-8CB1-8314987ED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61" b="308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D3A1F73-4A4B-4CE2-8BD2-92808244831C}"/>
              </a:ext>
            </a:extLst>
          </p:cNvPr>
          <p:cNvSpPr txBox="1"/>
          <p:nvPr/>
        </p:nvSpPr>
        <p:spPr>
          <a:xfrm>
            <a:off x="7713546" y="968338"/>
            <a:ext cx="1750800" cy="3170099"/>
          </a:xfrm>
          <a:prstGeom prst="rect">
            <a:avLst/>
          </a:prstGeom>
          <a:noFill/>
        </p:spPr>
        <p:txBody>
          <a:bodyPr wrap="none" rtlCol="0">
            <a:spAutoFit/>
          </a:bodyPr>
          <a:lstStyle/>
          <a:p>
            <a:r>
              <a:rPr lang="it-IT" sz="20000" b="1" dirty="0">
                <a:solidFill>
                  <a:schemeClr val="bg1"/>
                </a:solidFill>
                <a:latin typeface="Arial" panose="020B0604020202020204" pitchFamily="34" charset="0"/>
                <a:cs typeface="Arial" panose="020B0604020202020204" pitchFamily="34" charset="0"/>
              </a:rPr>
              <a:t>?</a:t>
            </a:r>
          </a:p>
        </p:txBody>
      </p:sp>
      <p:sp>
        <p:nvSpPr>
          <p:cNvPr id="5" name="CasellaDiTesto 4">
            <a:extLst>
              <a:ext uri="{FF2B5EF4-FFF2-40B4-BE49-F238E27FC236}">
                <a16:creationId xmlns:a16="http://schemas.microsoft.com/office/drawing/2014/main" id="{B5DD1DA8-E36B-4731-B54E-43917C9E7C13}"/>
              </a:ext>
            </a:extLst>
          </p:cNvPr>
          <p:cNvSpPr txBox="1"/>
          <p:nvPr/>
        </p:nvSpPr>
        <p:spPr>
          <a:xfrm>
            <a:off x="590076" y="968338"/>
            <a:ext cx="3751348" cy="3170099"/>
          </a:xfrm>
          <a:prstGeom prst="rect">
            <a:avLst/>
          </a:prstGeom>
          <a:noFill/>
        </p:spPr>
        <p:txBody>
          <a:bodyPr wrap="none" rtlCol="0">
            <a:spAutoFit/>
          </a:bodyPr>
          <a:lstStyle/>
          <a:p>
            <a:r>
              <a:rPr lang="it-IT" sz="20000" b="1" dirty="0">
                <a:solidFill>
                  <a:schemeClr val="bg1"/>
                </a:solidFill>
                <a:latin typeface="Arial" panose="020B0604020202020204" pitchFamily="34" charset="0"/>
                <a:cs typeface="Arial" panose="020B0604020202020204" pitchFamily="34" charset="0"/>
              </a:rPr>
              <a:t>e il</a:t>
            </a:r>
          </a:p>
        </p:txBody>
      </p:sp>
    </p:spTree>
    <p:extLst>
      <p:ext uri="{BB962C8B-B14F-4D97-AF65-F5344CB8AC3E}">
        <p14:creationId xmlns:p14="http://schemas.microsoft.com/office/powerpoint/2010/main" val="241540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descr="Immagine che contiene edificio, esterni, strada, via&#10;&#10;Descrizione generata automaticamente">
            <a:extLst>
              <a:ext uri="{FF2B5EF4-FFF2-40B4-BE49-F238E27FC236}">
                <a16:creationId xmlns:a16="http://schemas.microsoft.com/office/drawing/2014/main" id="{7F733F4E-E7DB-4D0B-85E3-47D3B120239A}"/>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22"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ttangolo 1">
            <a:extLst>
              <a:ext uri="{FF2B5EF4-FFF2-40B4-BE49-F238E27FC236}">
                <a16:creationId xmlns:a16="http://schemas.microsoft.com/office/drawing/2014/main" id="{AE9D9B48-4F27-41EB-B5B8-68F064100D68}"/>
              </a:ext>
            </a:extLst>
          </p:cNvPr>
          <p:cNvSpPr/>
          <p:nvPr/>
        </p:nvSpPr>
        <p:spPr>
          <a:xfrm>
            <a:off x="424427" y="333667"/>
            <a:ext cx="6198122" cy="1669802"/>
          </a:xfrm>
          <a:prstGeom prst="rect">
            <a:avLst/>
          </a:prstGeom>
          <a:solidFill>
            <a:schemeClr val="bg1"/>
          </a:solidFill>
        </p:spPr>
        <p:txBody>
          <a:bodyPr vert="horz" lIns="91440" tIns="45720" rIns="91440" bIns="45720" rtlCol="0" anchor="b">
            <a:normAutofit/>
          </a:bodyPr>
          <a:lstStyle/>
          <a:p>
            <a:pPr>
              <a:lnSpc>
                <a:spcPct val="90000"/>
              </a:lnSpc>
              <a:spcBef>
                <a:spcPct val="0"/>
              </a:spcBef>
              <a:spcAft>
                <a:spcPts val="600"/>
              </a:spcAft>
            </a:pPr>
            <a:r>
              <a:rPr lang="it-IT" sz="4800" b="1">
                <a:latin typeface="Arial" panose="020B0604020202020204" pitchFamily="34" charset="0"/>
                <a:ea typeface="+mj-ea"/>
                <a:cs typeface="Arial" panose="020B0604020202020204" pitchFamily="34" charset="0"/>
              </a:rPr>
              <a:t>oltre il 5G: i piani di Samsung per il 6G</a:t>
            </a:r>
          </a:p>
        </p:txBody>
      </p:sp>
      <p:sp>
        <p:nvSpPr>
          <p:cNvPr id="24"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a:extLst>
              <a:ext uri="{FF2B5EF4-FFF2-40B4-BE49-F238E27FC236}">
                <a16:creationId xmlns:a16="http://schemas.microsoft.com/office/drawing/2014/main" id="{FA5FB0EE-D5D9-433B-AB8A-BBA7040F45B3}"/>
              </a:ext>
            </a:extLst>
          </p:cNvPr>
          <p:cNvSpPr/>
          <p:nvPr/>
        </p:nvSpPr>
        <p:spPr>
          <a:xfrm>
            <a:off x="526549" y="2337126"/>
            <a:ext cx="5048341" cy="923330"/>
          </a:xfrm>
          <a:prstGeom prst="rect">
            <a:avLst/>
          </a:prstGeom>
        </p:spPr>
        <p:txBody>
          <a:bodyPr wrap="square">
            <a:spAutoFit/>
          </a:bodyPr>
          <a:lstStyle/>
          <a:p>
            <a:r>
              <a:rPr lang="it-IT" b="1" dirty="0">
                <a:latin typeface="Arial" panose="020B0604020202020204" pitchFamily="34" charset="0"/>
                <a:cs typeface="Arial" panose="020B0604020202020204" pitchFamily="34" charset="0"/>
              </a:rPr>
              <a:t>Il gigante tech di Seoul guarda alla prossima generazione delle reti cellulari: potrebbe arrivare a partire dal 2028</a:t>
            </a:r>
          </a:p>
        </p:txBody>
      </p:sp>
      <p:sp>
        <p:nvSpPr>
          <p:cNvPr id="10" name="Rettangolo 9">
            <a:extLst>
              <a:ext uri="{FF2B5EF4-FFF2-40B4-BE49-F238E27FC236}">
                <a16:creationId xmlns:a16="http://schemas.microsoft.com/office/drawing/2014/main" id="{E5519B83-F7EE-4C50-A237-3D245D22D2B6}"/>
              </a:ext>
            </a:extLst>
          </p:cNvPr>
          <p:cNvSpPr/>
          <p:nvPr/>
        </p:nvSpPr>
        <p:spPr>
          <a:xfrm>
            <a:off x="481029" y="4754989"/>
            <a:ext cx="6096000" cy="1323439"/>
          </a:xfrm>
          <a:prstGeom prst="rect">
            <a:avLst/>
          </a:prstGeom>
        </p:spPr>
        <p:txBody>
          <a:bodyPr>
            <a:spAutoFit/>
          </a:bodyPr>
          <a:lstStyle/>
          <a:p>
            <a:r>
              <a:rPr lang="it-IT" sz="1600" dirty="0">
                <a:latin typeface="Arial" panose="020B0604020202020204" pitchFamily="34" charset="0"/>
                <a:cs typeface="Arial" panose="020B0604020202020204" pitchFamily="34" charset="0"/>
              </a:rPr>
              <a:t>Le reti 5G non sono ancora arrivate in tanti paesi, ma Samsung già pensa alla tecnologia di prossima generazione della connessione mobile. Anticipando i tempi, il gigante tech sudcoreano ha pubblicato un libro bianco che fornisce una panoramica sul 6G, approfondendone vari aspetti.</a:t>
            </a:r>
          </a:p>
        </p:txBody>
      </p:sp>
    </p:spTree>
    <p:extLst>
      <p:ext uri="{BB962C8B-B14F-4D97-AF65-F5344CB8AC3E}">
        <p14:creationId xmlns:p14="http://schemas.microsoft.com/office/powerpoint/2010/main" val="12598270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B3F0B70-0436-4BFF-BA85-8BBD54023EBE}"/>
              </a:ext>
            </a:extLst>
          </p:cNvPr>
          <p:cNvSpPr/>
          <p:nvPr/>
        </p:nvSpPr>
        <p:spPr>
          <a:xfrm>
            <a:off x="1974034" y="1599932"/>
            <a:ext cx="5380659" cy="1754326"/>
          </a:xfrm>
          <a:prstGeom prst="rect">
            <a:avLst/>
          </a:prstGeom>
        </p:spPr>
        <p:txBody>
          <a:bodyPr wrap="square">
            <a:spAutoFit/>
          </a:bodyPr>
          <a:lstStyle/>
          <a:p>
            <a:r>
              <a:rPr lang="it-IT" b="1" dirty="0">
                <a:latin typeface="Arial" panose="020B0604020202020204" pitchFamily="34" charset="0"/>
                <a:cs typeface="Arial" panose="020B0604020202020204" pitchFamily="34" charset="0"/>
              </a:rPr>
              <a:t>Giuseppe Chili</a:t>
            </a:r>
            <a:r>
              <a:rPr lang="it-IT" dirty="0">
                <a:latin typeface="Arial" panose="020B0604020202020204" pitchFamily="34" charset="0"/>
                <a:cs typeface="Arial" panose="020B0604020202020204" pitchFamily="34" charset="0"/>
              </a:rPr>
              <a:t> Laureato in Ingegneria, ha sviluppato un’esperienza completa in Information Technology, dalla progettazione hardware, al software di sistema e applicativo, fino a funzioni di consulenza e gestione ICT in aziende nazionali e internazionali. </a:t>
            </a:r>
            <a:r>
              <a:rPr lang="it-IT" b="1" u="sng" dirty="0">
                <a:latin typeface="Arial" panose="020B0604020202020204" pitchFamily="34" charset="0"/>
                <a:cs typeface="Arial" panose="020B0604020202020204" pitchFamily="34" charset="0"/>
                <a:hlinkClick r:id="rId2"/>
              </a:rPr>
              <a:t>continua su Linkedin</a:t>
            </a:r>
            <a:endParaRPr lang="it-IT" b="1"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FCFBC383-6095-4125-B34A-81B873E2240C}"/>
              </a:ext>
            </a:extLst>
          </p:cNvPr>
          <p:cNvSpPr/>
          <p:nvPr/>
        </p:nvSpPr>
        <p:spPr>
          <a:xfrm>
            <a:off x="1974034" y="88645"/>
            <a:ext cx="2268005" cy="74616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it-IT" sz="4000" b="1" kern="1200" dirty="0">
                <a:solidFill>
                  <a:schemeClr val="tx1"/>
                </a:solidFill>
                <a:latin typeface="Arial" panose="020B0604020202020204" pitchFamily="34" charset="0"/>
                <a:ea typeface="+mj-ea"/>
                <a:cs typeface="Arial" panose="020B0604020202020204" pitchFamily="34" charset="0"/>
              </a:rPr>
              <a:t>l’autore</a:t>
            </a:r>
          </a:p>
        </p:txBody>
      </p:sp>
      <p:pic>
        <p:nvPicPr>
          <p:cNvPr id="11" name="Immagine 10" descr="Immagine che contiene disegnando&#10;&#10;Descrizione generata automaticamente">
            <a:extLst>
              <a:ext uri="{FF2B5EF4-FFF2-40B4-BE49-F238E27FC236}">
                <a16:creationId xmlns:a16="http://schemas.microsoft.com/office/drawing/2014/main" id="{F0A09B30-881A-40DB-B63F-DF9F345EA2B3}"/>
              </a:ext>
            </a:extLst>
          </p:cNvPr>
          <p:cNvPicPr>
            <a:picLocks noChangeAspect="1"/>
          </p:cNvPicPr>
          <p:nvPr/>
        </p:nvPicPr>
        <p:blipFill>
          <a:blip r:embed="rId3"/>
          <a:stretch>
            <a:fillRect/>
          </a:stretch>
        </p:blipFill>
        <p:spPr>
          <a:xfrm>
            <a:off x="9563346" y="4655100"/>
            <a:ext cx="1054340" cy="10035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ttangolo 11">
            <a:extLst>
              <a:ext uri="{FF2B5EF4-FFF2-40B4-BE49-F238E27FC236}">
                <a16:creationId xmlns:a16="http://schemas.microsoft.com/office/drawing/2014/main" id="{302FB06A-E602-4B23-8E03-8A576F540401}"/>
              </a:ext>
            </a:extLst>
          </p:cNvPr>
          <p:cNvSpPr/>
          <p:nvPr/>
        </p:nvSpPr>
        <p:spPr>
          <a:xfrm>
            <a:off x="8538513" y="5734498"/>
            <a:ext cx="3443568" cy="83099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a:spAutoFit/>
          </a:bodyPr>
          <a:lstStyle/>
          <a:p>
            <a:pPr>
              <a:spcAft>
                <a:spcPts val="600"/>
              </a:spcAft>
            </a:pP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importante</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leggi</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come </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si</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usa</a:t>
            </a:r>
            <a:b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b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questa</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presentazione</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e </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che</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cosa</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sono</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 le sub-</a:t>
            </a:r>
            <a:r>
              <a:rPr lang="en-US" sz="1600" b="1" dirty="0" err="1">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presentazioni</a:t>
            </a:r>
            <a:r>
              <a:rPr lang="en-US" sz="1600" b="1"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a:t>
            </a:r>
            <a:endParaRPr lang="it-IT" sz="1600" dirty="0">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31E360BF-09F4-4844-AA12-72F1AB9940DA}"/>
              </a:ext>
            </a:extLst>
          </p:cNvPr>
          <p:cNvSpPr/>
          <p:nvPr/>
        </p:nvSpPr>
        <p:spPr>
          <a:xfrm>
            <a:off x="1766544" y="5564598"/>
            <a:ext cx="2613181" cy="307777"/>
          </a:xfrm>
          <a:prstGeom prst="rect">
            <a:avLst/>
          </a:prstGeom>
        </p:spPr>
        <p:txBody>
          <a:bodyPr wrap="square">
            <a:spAutoFit/>
          </a:bodyPr>
          <a:lstStyle/>
          <a:p>
            <a:r>
              <a:rPr lang="it-IT" sz="1400" b="1" dirty="0">
                <a:solidFill>
                  <a:srgbClr val="000000"/>
                </a:solidFill>
                <a:latin typeface="Arial" panose="020B0604020202020204" pitchFamily="34" charset="0"/>
                <a:cs typeface="Arial" panose="020B0604020202020204" pitchFamily="34" charset="0"/>
              </a:rPr>
              <a:t>riferimenti al portale Civitas</a:t>
            </a:r>
            <a:endParaRPr lang="it-IT" sz="1400" dirty="0">
              <a:latin typeface="Arial" panose="020B0604020202020204" pitchFamily="34" charset="0"/>
              <a:cs typeface="Arial" panose="020B0604020202020204" pitchFamily="34" charset="0"/>
            </a:endParaRPr>
          </a:p>
        </p:txBody>
      </p:sp>
      <p:sp>
        <p:nvSpPr>
          <p:cNvPr id="14" name="Rettangolo 13">
            <a:hlinkClick r:id="rId4"/>
            <a:extLst>
              <a:ext uri="{FF2B5EF4-FFF2-40B4-BE49-F238E27FC236}">
                <a16:creationId xmlns:a16="http://schemas.microsoft.com/office/drawing/2014/main" id="{39413C8E-0186-4BC8-8EB6-C9ED6FFC6399}"/>
              </a:ext>
            </a:extLst>
          </p:cNvPr>
          <p:cNvSpPr/>
          <p:nvPr/>
        </p:nvSpPr>
        <p:spPr>
          <a:xfrm>
            <a:off x="1878654" y="5833680"/>
            <a:ext cx="2388960"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hlinkClick r:id="rId5"/>
              </a:rPr>
              <a:t>10 domande sul 5G</a:t>
            </a:r>
            <a:endParaRPr lang="it-IT" sz="1400" dirty="0">
              <a:solidFill>
                <a:srgbClr val="1D449B"/>
              </a:solidFill>
              <a:latin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55A0C351-490C-49D3-9155-31C38D9C80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71" y="5508394"/>
            <a:ext cx="1266126" cy="1266126"/>
          </a:xfrm>
          <a:prstGeom prst="rect">
            <a:avLst/>
          </a:prstGeom>
          <a:noFill/>
          <a:extLst>
            <a:ext uri="{909E8E84-426E-40DD-AFC4-6F175D3DCCD1}">
              <a14:hiddenFill xmlns:a14="http://schemas.microsoft.com/office/drawing/2010/main">
                <a:solidFill>
                  <a:srgbClr val="FFFFFF"/>
                </a:solidFill>
              </a14:hiddenFill>
            </a:ext>
          </a:extLst>
        </p:spPr>
      </p:pic>
      <p:sp>
        <p:nvSpPr>
          <p:cNvPr id="17" name="Rettangolo 16">
            <a:extLst>
              <a:ext uri="{FF2B5EF4-FFF2-40B4-BE49-F238E27FC236}">
                <a16:creationId xmlns:a16="http://schemas.microsoft.com/office/drawing/2014/main" id="{64718D42-99E9-4837-9FE8-D04DEF55976A}"/>
              </a:ext>
            </a:extLst>
          </p:cNvPr>
          <p:cNvSpPr/>
          <p:nvPr/>
        </p:nvSpPr>
        <p:spPr>
          <a:xfrm>
            <a:off x="1997124" y="624183"/>
            <a:ext cx="9557565" cy="307777"/>
          </a:xfrm>
          <a:prstGeom prst="rect">
            <a:avLst/>
          </a:prstGeom>
        </p:spPr>
        <p:txBody>
          <a:bodyPr wrap="square">
            <a:spAutoFit/>
          </a:bodyPr>
          <a:lstStyle/>
          <a:p>
            <a:r>
              <a:rPr lang="it-IT" sz="1400" dirty="0">
                <a:solidFill>
                  <a:srgbClr val="000000"/>
                </a:solidFill>
                <a:latin typeface="Arial" panose="020B0604020202020204" pitchFamily="34" charset="0"/>
                <a:cs typeface="Arial" panose="020B0604020202020204" pitchFamily="34" charset="0"/>
              </a:rPr>
              <a:t>questa presentazione è tratta liberamente dagli articoli apparsi su Civitas a firma di </a:t>
            </a:r>
            <a:r>
              <a:rPr lang="it-IT" sz="1400" dirty="0">
                <a:latin typeface="Arial" panose="020B0604020202020204" pitchFamily="34" charset="0"/>
                <a:cs typeface="Arial" panose="020B0604020202020204" pitchFamily="34" charset="0"/>
              </a:rPr>
              <a:t>Giuseppe Chili</a:t>
            </a:r>
          </a:p>
        </p:txBody>
      </p:sp>
      <p:pic>
        <p:nvPicPr>
          <p:cNvPr id="1026" name="Picture 2">
            <a:extLst>
              <a:ext uri="{FF2B5EF4-FFF2-40B4-BE49-F238E27FC236}">
                <a16:creationId xmlns:a16="http://schemas.microsoft.com/office/drawing/2014/main" id="{60C58F36-AEDA-49D4-9DF3-C743DF564B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45283" y="1683039"/>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995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63AD307-FFB9-4348-8F35-792E459C506E}"/>
              </a:ext>
            </a:extLst>
          </p:cNvPr>
          <p:cNvPicPr>
            <a:picLocks noChangeAspect="1" noChangeArrowheads="1"/>
          </p:cNvPicPr>
          <p:nvPr/>
        </p:nvPicPr>
        <p:blipFill>
          <a:blip r:embed="rId2" cstate="print"/>
          <a:srcRect/>
          <a:stretch>
            <a:fillRect/>
          </a:stretch>
        </p:blipFill>
        <p:spPr bwMode="auto">
          <a:xfrm>
            <a:off x="4328312" y="2602681"/>
            <a:ext cx="3095625" cy="3095625"/>
          </a:xfrm>
          <a:prstGeom prst="ellipse">
            <a:avLst/>
          </a:prstGeom>
          <a:ln>
            <a:noFill/>
          </a:ln>
          <a:effectLst>
            <a:softEdge rad="112500"/>
          </a:effectLst>
        </p:spPr>
      </p:pic>
      <p:sp>
        <p:nvSpPr>
          <p:cNvPr id="3" name="Rettangolo 2">
            <a:extLst>
              <a:ext uri="{FF2B5EF4-FFF2-40B4-BE49-F238E27FC236}">
                <a16:creationId xmlns:a16="http://schemas.microsoft.com/office/drawing/2014/main" id="{89113668-BAA6-4B59-B323-CB12BAED68AD}"/>
              </a:ext>
            </a:extLst>
          </p:cNvPr>
          <p:cNvSpPr/>
          <p:nvPr/>
        </p:nvSpPr>
        <p:spPr>
          <a:xfrm rot="20264612">
            <a:off x="4256124" y="2530673"/>
            <a:ext cx="3240000" cy="3240000"/>
          </a:xfrm>
          <a:prstGeom prst="rect">
            <a:avLst/>
          </a:prstGeom>
          <a:noFill/>
        </p:spPr>
        <p:txBody>
          <a:bodyPr spcFirstLastPara="1" wrap="none">
            <a:prstTxWarp prst="textCircl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grazie</a:t>
            </a:r>
            <a:r>
              <a:rPr lang="fr-B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per la </a:t>
            </a: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vostra</a:t>
            </a:r>
            <a:r>
              <a:rPr lang="fr-B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a:t>
            </a: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attenzione</a:t>
            </a:r>
            <a:endParaRPr lang="it-IT"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endParaRPr>
          </a:p>
        </p:txBody>
      </p:sp>
      <p:sp>
        <p:nvSpPr>
          <p:cNvPr id="4" name="Rettangolo 3">
            <a:extLst>
              <a:ext uri="{FF2B5EF4-FFF2-40B4-BE49-F238E27FC236}">
                <a16:creationId xmlns:a16="http://schemas.microsoft.com/office/drawing/2014/main" id="{1252EF4E-86BE-4451-B97C-DAEDEAF8B734}"/>
              </a:ext>
            </a:extLst>
          </p:cNvPr>
          <p:cNvSpPr/>
          <p:nvPr/>
        </p:nvSpPr>
        <p:spPr>
          <a:xfrm>
            <a:off x="3486079" y="641203"/>
            <a:ext cx="4639412" cy="1569660"/>
          </a:xfrm>
          <a:prstGeom prst="rect">
            <a:avLst/>
          </a:prstGeom>
          <a:noFill/>
        </p:spPr>
        <p:txBody>
          <a:bodyPr wrap="none" lIns="91440" tIns="45720" rIns="91440" bIns="45720">
            <a:spAutoFit/>
          </a:bodyPr>
          <a:lstStyle/>
          <a:p>
            <a:pPr algn="ctr"/>
            <a:r>
              <a:rPr lang="it-IT"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END</a:t>
            </a:r>
          </a:p>
        </p:txBody>
      </p:sp>
      <p:pic>
        <p:nvPicPr>
          <p:cNvPr id="5" name="Immagine 4">
            <a:hlinkClick r:id="rId3"/>
            <a:extLst>
              <a:ext uri="{FF2B5EF4-FFF2-40B4-BE49-F238E27FC236}">
                <a16:creationId xmlns:a16="http://schemas.microsoft.com/office/drawing/2014/main" id="{77BBF763-309D-4D85-B02B-E9A88361DD28}"/>
              </a:ext>
            </a:extLst>
          </p:cNvPr>
          <p:cNvPicPr>
            <a:picLocks noChangeAspect="1"/>
          </p:cNvPicPr>
          <p:nvPr/>
        </p:nvPicPr>
        <p:blipFill>
          <a:blip r:embed="rId4"/>
          <a:stretch>
            <a:fillRect/>
          </a:stretch>
        </p:blipFill>
        <p:spPr>
          <a:xfrm>
            <a:off x="10139327" y="4910036"/>
            <a:ext cx="1018199" cy="1102173"/>
          </a:xfrm>
          <a:prstGeom prst="rect">
            <a:avLst/>
          </a:prstGeom>
        </p:spPr>
      </p:pic>
      <p:sp>
        <p:nvSpPr>
          <p:cNvPr id="6" name="Rettangolo 5">
            <a:extLst>
              <a:ext uri="{FF2B5EF4-FFF2-40B4-BE49-F238E27FC236}">
                <a16:creationId xmlns:a16="http://schemas.microsoft.com/office/drawing/2014/main" id="{2061AD78-9318-4B83-87B2-5E3E94E0F8DF}"/>
              </a:ext>
            </a:extLst>
          </p:cNvPr>
          <p:cNvSpPr/>
          <p:nvPr/>
        </p:nvSpPr>
        <p:spPr>
          <a:xfrm>
            <a:off x="9421848" y="6012209"/>
            <a:ext cx="2777188" cy="502702"/>
          </a:xfrm>
          <a:prstGeom prst="rect">
            <a:avLst/>
          </a:prstGeom>
        </p:spPr>
        <p:txBody>
          <a:bodyPr wrap="square">
            <a:spAutoFit/>
          </a:bodyPr>
          <a:lstStyle/>
          <a:p>
            <a:pPr algn="ctr">
              <a:lnSpc>
                <a:spcPts val="1600"/>
              </a:lnSpc>
            </a:pPr>
            <a:r>
              <a:rPr lang="it-IT" sz="1600" b="1" u="sng" dirty="0">
                <a:latin typeface="Arial" panose="020B0604020202020204" pitchFamily="34" charset="0"/>
                <a:cs typeface="Arial" panose="020B0604020202020204" pitchFamily="34" charset="0"/>
                <a:hlinkClick r:id="rId3"/>
              </a:rPr>
              <a:t>se vuoi commenta</a:t>
            </a:r>
            <a:br>
              <a:rPr lang="it-IT" sz="1600" b="1" u="sng" dirty="0">
                <a:latin typeface="Arial" panose="020B0604020202020204" pitchFamily="34" charset="0"/>
                <a:cs typeface="Arial" panose="020B0604020202020204" pitchFamily="34" charset="0"/>
                <a:hlinkClick r:id="rId3"/>
              </a:rPr>
            </a:br>
            <a:r>
              <a:rPr lang="it-IT" sz="1600" b="1" u="sng" dirty="0">
                <a:latin typeface="Arial" panose="020B0604020202020204" pitchFamily="34" charset="0"/>
                <a:cs typeface="Arial" panose="020B0604020202020204" pitchFamily="34" charset="0"/>
                <a:hlinkClick r:id="rId3"/>
              </a:rPr>
              <a:t>questo schema di lezione</a:t>
            </a:r>
            <a:endParaRPr lang="it-IT" sz="1600" b="1" u="sng"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C29B0B21-F081-42CC-8CAB-F75E5F526BF3}"/>
              </a:ext>
            </a:extLst>
          </p:cNvPr>
          <p:cNvSpPr/>
          <p:nvPr/>
        </p:nvSpPr>
        <p:spPr>
          <a:xfrm>
            <a:off x="1578651" y="5573742"/>
            <a:ext cx="2613181" cy="307777"/>
          </a:xfrm>
          <a:prstGeom prst="rect">
            <a:avLst/>
          </a:prstGeom>
        </p:spPr>
        <p:txBody>
          <a:bodyPr wrap="square">
            <a:spAutoFit/>
          </a:bodyPr>
          <a:lstStyle/>
          <a:p>
            <a:r>
              <a:rPr lang="it-IT" sz="1400" b="1" dirty="0">
                <a:solidFill>
                  <a:srgbClr val="000000"/>
                </a:solidFill>
                <a:latin typeface="Arial" panose="020B0604020202020204" pitchFamily="34" charset="0"/>
                <a:cs typeface="Arial" panose="020B0604020202020204" pitchFamily="34" charset="0"/>
              </a:rPr>
              <a:t>riferimenti al portale Civitas</a:t>
            </a:r>
            <a:endParaRPr lang="it-IT" sz="1400" dirty="0">
              <a:latin typeface="Arial" panose="020B0604020202020204" pitchFamily="34" charset="0"/>
              <a:cs typeface="Arial" panose="020B0604020202020204" pitchFamily="34" charset="0"/>
            </a:endParaRPr>
          </a:p>
        </p:txBody>
      </p:sp>
      <p:sp>
        <p:nvSpPr>
          <p:cNvPr id="11" name="Rettangolo 10">
            <a:hlinkClick r:id="rId5"/>
            <a:extLst>
              <a:ext uri="{FF2B5EF4-FFF2-40B4-BE49-F238E27FC236}">
                <a16:creationId xmlns:a16="http://schemas.microsoft.com/office/drawing/2014/main" id="{2811109E-7EEC-450F-B460-BFE9D0F4739E}"/>
              </a:ext>
            </a:extLst>
          </p:cNvPr>
          <p:cNvSpPr/>
          <p:nvPr/>
        </p:nvSpPr>
        <p:spPr>
          <a:xfrm>
            <a:off x="1690761" y="5842824"/>
            <a:ext cx="2388960"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10 domande sul 5G</a:t>
            </a:r>
            <a:endParaRPr lang="it-IT" sz="1400" dirty="0">
              <a:solidFill>
                <a:srgbClr val="1D449B"/>
              </a:solidFill>
              <a:latin typeface="Arial" panose="020B0604020202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71355C05-27F0-496E-A82F-1FF683737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78" y="5517538"/>
            <a:ext cx="1266126" cy="126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000"/>
                                  </p:stCondLst>
                                  <p:childTnLst>
                                    <p:animRot by="5400000">
                                      <p:cBhvr>
                                        <p:cTn id="6"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06E458-1A68-45BD-B731-7046B713FA5C}"/>
              </a:ext>
            </a:extLst>
          </p:cNvPr>
          <p:cNvSpPr/>
          <p:nvPr/>
        </p:nvSpPr>
        <p:spPr>
          <a:xfrm>
            <a:off x="2793653" y="52739"/>
            <a:ext cx="6604693"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come si usa questo PowerPoint?</a:t>
            </a:r>
          </a:p>
        </p:txBody>
      </p:sp>
      <p:sp>
        <p:nvSpPr>
          <p:cNvPr id="3" name="Rettangolo 2">
            <a:extLst>
              <a:ext uri="{FF2B5EF4-FFF2-40B4-BE49-F238E27FC236}">
                <a16:creationId xmlns:a16="http://schemas.microsoft.com/office/drawing/2014/main" id="{E37FE0F3-A2DE-4A55-9644-61610129CA17}"/>
              </a:ext>
            </a:extLst>
          </p:cNvPr>
          <p:cNvSpPr/>
          <p:nvPr/>
        </p:nvSpPr>
        <p:spPr>
          <a:xfrm>
            <a:off x="1535199" y="684903"/>
            <a:ext cx="9406428" cy="1323439"/>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questo PowerPoint è abbastanza semplice da usare nel senso che usa i normali effetti resi disponibili dal prodotto PPT, salvo alcune indicazioni che nel prosieguo possono essere utili. </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non è coperto da copyright e può essere usato liberamente sia nel suo formato originale che modificato da chi deve tenere un lezione</a:t>
            </a:r>
          </a:p>
          <a:p>
            <a:pPr>
              <a:lnSpc>
                <a:spcPts val="1600"/>
              </a:lnSpc>
            </a:pPr>
            <a:r>
              <a:rPr lang="it-IT" sz="1600" dirty="0">
                <a:latin typeface="Arial" panose="020B0604020202020204" pitchFamily="34" charset="0"/>
                <a:cs typeface="Arial" panose="020B0604020202020204" pitchFamily="34" charset="0"/>
              </a:rPr>
              <a:t>se volete inviarci eventuali personalizzazioni ve ne saremmo grati e se ritenute importanti </a:t>
            </a:r>
            <a:r>
              <a:rPr lang="it-IT" sz="1600" b="1" dirty="0">
                <a:latin typeface="Arial" panose="020B0604020202020204" pitchFamily="34" charset="0"/>
                <a:cs typeface="Arial" panose="020B0604020202020204" pitchFamily="34" charset="0"/>
              </a:rPr>
              <a:t>potrebbero essere inserite nello schema</a:t>
            </a:r>
          </a:p>
        </p:txBody>
      </p:sp>
      <p:pic>
        <p:nvPicPr>
          <p:cNvPr id="4" name="Immagine 3" descr="Immagine che contiene disegnando&#10;&#10;Descrizione generata automaticamente">
            <a:hlinkClick r:id="rId2"/>
            <a:extLst>
              <a:ext uri="{FF2B5EF4-FFF2-40B4-BE49-F238E27FC236}">
                <a16:creationId xmlns:a16="http://schemas.microsoft.com/office/drawing/2014/main" id="{83BE30C7-0E54-43A1-B8AF-D361AFAAAE5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757" y="2328900"/>
            <a:ext cx="307778" cy="246222"/>
          </a:xfrm>
          <a:prstGeom prst="rect">
            <a:avLst/>
          </a:prstGeom>
        </p:spPr>
      </p:pic>
      <p:sp>
        <p:nvSpPr>
          <p:cNvPr id="5" name="Rettangolo 4">
            <a:extLst>
              <a:ext uri="{FF2B5EF4-FFF2-40B4-BE49-F238E27FC236}">
                <a16:creationId xmlns:a16="http://schemas.microsoft.com/office/drawing/2014/main" id="{4278A868-BBB4-4B65-A182-4DA865BC13D8}"/>
              </a:ext>
            </a:extLst>
          </p:cNvPr>
          <p:cNvSpPr/>
          <p:nvPr/>
        </p:nvSpPr>
        <p:spPr>
          <a:xfrm>
            <a:off x="1567873" y="2251956"/>
            <a:ext cx="9373754"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questo simbolo (fumetto) di norma contiene un link esterno a un punto della rete che può essere un articolo di Civitas o un riferimento ad un qualunque altro sito; in certi casi può essere una sub presentazione le cui slide sono posizionate al termine dopo la slide Fine; lo stesso ragionamento vale per testi sotto lineati</a:t>
            </a:r>
            <a:endParaRPr lang="it-IT" sz="1600" b="1" dirty="0">
              <a:latin typeface="Arial" panose="020B0604020202020204" pitchFamily="34" charset="0"/>
              <a:cs typeface="Arial" panose="020B0604020202020204" pitchFamily="34" charset="0"/>
            </a:endParaRPr>
          </a:p>
        </p:txBody>
      </p:sp>
      <p:sp>
        <p:nvSpPr>
          <p:cNvPr id="6" name="Ovale 5">
            <a:extLst>
              <a:ext uri="{FF2B5EF4-FFF2-40B4-BE49-F238E27FC236}">
                <a16:creationId xmlns:a16="http://schemas.microsoft.com/office/drawing/2014/main" id="{F6DBBE02-5499-46FF-8273-D090CB1B9E8B}"/>
              </a:ext>
            </a:extLst>
          </p:cNvPr>
          <p:cNvSpPr/>
          <p:nvPr/>
        </p:nvSpPr>
        <p:spPr>
          <a:xfrm>
            <a:off x="775765" y="3263283"/>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3</a:t>
            </a:r>
          </a:p>
        </p:txBody>
      </p:sp>
      <p:sp>
        <p:nvSpPr>
          <p:cNvPr id="7" name="Rettangolo 6">
            <a:extLst>
              <a:ext uri="{FF2B5EF4-FFF2-40B4-BE49-F238E27FC236}">
                <a16:creationId xmlns:a16="http://schemas.microsoft.com/office/drawing/2014/main" id="{6994B1F4-6290-42EE-A3DE-1A55EFF82B89}"/>
              </a:ext>
            </a:extLst>
          </p:cNvPr>
          <p:cNvSpPr/>
          <p:nvPr/>
        </p:nvSpPr>
        <p:spPr>
          <a:xfrm>
            <a:off x="1567873" y="3221813"/>
            <a:ext cx="9280236"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il prodotto presenta alcune animazioni, nel senso che una specifica slide è composta da sezioni diverse che si attivano con un click del mouse; il numero riportato, in basso a destra della slide, indica il numero di sezioni e quindi il numero di click che dovrete usare; se non amate le Animazioni, entrate nel menu Animazioni, Riquadro Animazione, a questo </a:t>
            </a:r>
            <a:r>
              <a:rPr lang="it-IT" sz="1600">
                <a:latin typeface="Arial" panose="020B0604020202020204" pitchFamily="34" charset="0"/>
                <a:cs typeface="Arial" panose="020B0604020202020204" pitchFamily="34" charset="0"/>
              </a:rPr>
              <a:t>punto potete </a:t>
            </a:r>
            <a:r>
              <a:rPr lang="it-IT" sz="1600" dirty="0">
                <a:latin typeface="Arial" panose="020B0604020202020204" pitchFamily="34" charset="0"/>
                <a:cs typeface="Arial" panose="020B0604020202020204" pitchFamily="34" charset="0"/>
              </a:rPr>
              <a:t>eliminarle</a:t>
            </a:r>
            <a:endParaRPr lang="it-IT" sz="1600" b="1" dirty="0">
              <a:latin typeface="Arial" panose="020B0604020202020204" pitchFamily="34" charset="0"/>
              <a:cs typeface="Arial" panose="020B0604020202020204" pitchFamily="34" charset="0"/>
            </a:endParaRPr>
          </a:p>
        </p:txBody>
      </p:sp>
      <p:pic>
        <p:nvPicPr>
          <p:cNvPr id="8" name="Immagine 7">
            <a:hlinkClick r:id="rId4"/>
            <a:extLst>
              <a:ext uri="{FF2B5EF4-FFF2-40B4-BE49-F238E27FC236}">
                <a16:creationId xmlns:a16="http://schemas.microsoft.com/office/drawing/2014/main" id="{FC2B7967-5F9C-4965-AB29-926ADD3C75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1394" y="4220916"/>
            <a:ext cx="608505" cy="425953"/>
          </a:xfrm>
          <a:prstGeom prst="rect">
            <a:avLst/>
          </a:prstGeom>
        </p:spPr>
      </p:pic>
      <p:sp>
        <p:nvSpPr>
          <p:cNvPr id="9" name="Rettangolo 8">
            <a:extLst>
              <a:ext uri="{FF2B5EF4-FFF2-40B4-BE49-F238E27FC236}">
                <a16:creationId xmlns:a16="http://schemas.microsoft.com/office/drawing/2014/main" id="{334CDA7D-8DAB-4290-A39F-DBB62E19737A}"/>
              </a:ext>
            </a:extLst>
          </p:cNvPr>
          <p:cNvSpPr/>
          <p:nvPr/>
        </p:nvSpPr>
        <p:spPr>
          <a:xfrm>
            <a:off x="1535199" y="4220916"/>
            <a:ext cx="9280236" cy="707886"/>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il simbolo della telecamera contiene in genere un link ad un filmato YouTube, in questa  presentazione ne esiste uno solo, fate attenzione perché le immagini sono un po’ forti e per certi versi crudeli; prima di mostralo ai vostri studenti guardatelo e decidete</a:t>
            </a:r>
            <a:endParaRPr lang="it-IT" sz="1600" b="1"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2BFDED61-5349-460D-B9D2-0AF50FCE476D}"/>
              </a:ext>
            </a:extLst>
          </p:cNvPr>
          <p:cNvSpPr/>
          <p:nvPr/>
        </p:nvSpPr>
        <p:spPr>
          <a:xfrm>
            <a:off x="660815" y="2536272"/>
            <a:ext cx="649662" cy="297517"/>
          </a:xfrm>
          <a:prstGeom prst="rect">
            <a:avLst/>
          </a:prstGeom>
        </p:spPr>
        <p:txBody>
          <a:bodyPr wrap="square">
            <a:spAutoFit/>
          </a:bodyPr>
          <a:lstStyle/>
          <a:p>
            <a:pPr>
              <a:lnSpc>
                <a:spcPts val="1600"/>
              </a:lnSpc>
            </a:pPr>
            <a:r>
              <a:rPr lang="it-IT" sz="1400" u="sng" dirty="0">
                <a:latin typeface="Arial" panose="020B0604020202020204" pitchFamily="34" charset="0"/>
                <a:cs typeface="Arial" panose="020B0604020202020204" pitchFamily="34" charset="0"/>
              </a:rPr>
              <a:t>testo</a:t>
            </a:r>
            <a:endParaRPr lang="it-IT" sz="1400" b="1" u="sng" dirty="0">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5C1FE214-4DC2-491C-BABD-64685F9EA9C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1394" y="5079999"/>
            <a:ext cx="474082" cy="513181"/>
          </a:xfrm>
          <a:prstGeom prst="rect">
            <a:avLst/>
          </a:prstGeom>
        </p:spPr>
      </p:pic>
      <p:sp>
        <p:nvSpPr>
          <p:cNvPr id="15" name="Rettangolo 14">
            <a:extLst>
              <a:ext uri="{FF2B5EF4-FFF2-40B4-BE49-F238E27FC236}">
                <a16:creationId xmlns:a16="http://schemas.microsoft.com/office/drawing/2014/main" id="{7897A3BF-F591-4A30-8191-63BD6DB1F646}"/>
              </a:ext>
            </a:extLst>
          </p:cNvPr>
          <p:cNvSpPr/>
          <p:nvPr/>
        </p:nvSpPr>
        <p:spPr>
          <a:xfrm>
            <a:off x="1567873" y="5056543"/>
            <a:ext cx="9280236" cy="707886"/>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quando appare questo simbolo (di norma alla fine) con un click venite reindirizzati ad una pagina del sito che permette di esprimere un commento, se avete tempo fatelo, siamo attrezzati ad imparare anche dalle critiche (o almeno ci proviamo)</a:t>
            </a:r>
            <a:endParaRPr lang="it-IT" sz="1600" b="1" dirty="0">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1A06A852-7D34-4E2D-AC11-2AF6BEEC8A1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223594" y="5864846"/>
            <a:ext cx="313740" cy="349596"/>
          </a:xfrm>
          <a:prstGeom prst="rect">
            <a:avLst/>
          </a:prstGeom>
        </p:spPr>
      </p:pic>
      <p:sp>
        <p:nvSpPr>
          <p:cNvPr id="17" name="Rettangolo 16">
            <a:extLst>
              <a:ext uri="{FF2B5EF4-FFF2-40B4-BE49-F238E27FC236}">
                <a16:creationId xmlns:a16="http://schemas.microsoft.com/office/drawing/2014/main" id="{5800C26F-37B3-4980-ADD4-4635D496CA92}"/>
              </a:ext>
            </a:extLst>
          </p:cNvPr>
          <p:cNvSpPr/>
          <p:nvPr/>
        </p:nvSpPr>
        <p:spPr>
          <a:xfrm>
            <a:off x="10822873" y="6214438"/>
            <a:ext cx="1262087" cy="561150"/>
          </a:xfrm>
          <a:prstGeom prst="rect">
            <a:avLst/>
          </a:prstGeom>
        </p:spPr>
        <p:txBody>
          <a:bodyPr wrap="square">
            <a:spAutoFit/>
          </a:bodyPr>
          <a:lstStyle/>
          <a:p>
            <a:pPr algn="ctr"/>
            <a:r>
              <a:rPr lang="it-IT" sz="1000" dirty="0">
                <a:latin typeface="Arial" panose="020B0604020202020204" pitchFamily="34" charset="0"/>
                <a:cs typeface="Arial" panose="020B0604020202020204" pitchFamily="34" charset="0"/>
              </a:rPr>
              <a:t>click in un punto qualunque dello schermo per uscire</a:t>
            </a:r>
          </a:p>
        </p:txBody>
      </p:sp>
      <p:cxnSp>
        <p:nvCxnSpPr>
          <p:cNvPr id="18" name="Connettore diritto 17">
            <a:extLst>
              <a:ext uri="{FF2B5EF4-FFF2-40B4-BE49-F238E27FC236}">
                <a16:creationId xmlns:a16="http://schemas.microsoft.com/office/drawing/2014/main" id="{5AF5F3E0-B250-4F78-AE3C-C2980D0D888B}"/>
              </a:ext>
            </a:extLst>
          </p:cNvPr>
          <p:cNvCxnSpPr/>
          <p:nvPr/>
        </p:nvCxnSpPr>
        <p:spPr>
          <a:xfrm>
            <a:off x="507557" y="2169721"/>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1AC97C23-4D43-447A-9D32-CF36D4DDBFCE}"/>
              </a:ext>
            </a:extLst>
          </p:cNvPr>
          <p:cNvCxnSpPr/>
          <p:nvPr/>
        </p:nvCxnSpPr>
        <p:spPr>
          <a:xfrm>
            <a:off x="507557" y="3151967"/>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F1D59F9A-FB4C-4E71-8889-1B3E101C2AB9}"/>
              </a:ext>
            </a:extLst>
          </p:cNvPr>
          <p:cNvCxnSpPr/>
          <p:nvPr/>
        </p:nvCxnSpPr>
        <p:spPr>
          <a:xfrm>
            <a:off x="507557" y="4115779"/>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D630E86-0173-4346-9513-381E7103DEB7}"/>
              </a:ext>
            </a:extLst>
          </p:cNvPr>
          <p:cNvCxnSpPr/>
          <p:nvPr/>
        </p:nvCxnSpPr>
        <p:spPr>
          <a:xfrm>
            <a:off x="507557" y="4928802"/>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7ABD7820-47AD-4043-B89C-A4E50477E368}"/>
              </a:ext>
            </a:extLst>
          </p:cNvPr>
          <p:cNvCxnSpPr/>
          <p:nvPr/>
        </p:nvCxnSpPr>
        <p:spPr>
          <a:xfrm>
            <a:off x="507557" y="5764429"/>
            <a:ext cx="10659202"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Immagine 23">
            <a:extLst>
              <a:ext uri="{FF2B5EF4-FFF2-40B4-BE49-F238E27FC236}">
                <a16:creationId xmlns:a16="http://schemas.microsoft.com/office/drawing/2014/main" id="{1E3225B6-DA80-46CF-B816-64BFD88CB26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7045" y="5864846"/>
            <a:ext cx="382489" cy="426202"/>
          </a:xfrm>
          <a:prstGeom prst="rect">
            <a:avLst/>
          </a:prstGeom>
        </p:spPr>
      </p:pic>
      <p:sp>
        <p:nvSpPr>
          <p:cNvPr id="25" name="Rettangolo 24">
            <a:extLst>
              <a:ext uri="{FF2B5EF4-FFF2-40B4-BE49-F238E27FC236}">
                <a16:creationId xmlns:a16="http://schemas.microsoft.com/office/drawing/2014/main" id="{952CE71C-3D1F-4D3B-A481-F595CCA2E099}"/>
              </a:ext>
            </a:extLst>
          </p:cNvPr>
          <p:cNvSpPr/>
          <p:nvPr/>
        </p:nvSpPr>
        <p:spPr>
          <a:xfrm>
            <a:off x="1535199" y="5780078"/>
            <a:ext cx="9280236" cy="502702"/>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sei in una sub-presentazione per uscire e tornare al punto precedente click in un punto qualunque dello schermo</a:t>
            </a:r>
            <a:endParaRPr lang="it-IT" sz="1600" b="1" dirty="0">
              <a:latin typeface="Arial" panose="020B0604020202020204" pitchFamily="34" charset="0"/>
              <a:cs typeface="Arial" panose="020B0604020202020204" pitchFamily="34" charset="0"/>
            </a:endParaRPr>
          </a:p>
        </p:txBody>
      </p:sp>
      <p:pic>
        <p:nvPicPr>
          <p:cNvPr id="14" name="Immagine 13">
            <a:extLst>
              <a:ext uri="{FF2B5EF4-FFF2-40B4-BE49-F238E27FC236}">
                <a16:creationId xmlns:a16="http://schemas.microsoft.com/office/drawing/2014/main" id="{D6A7C4F8-A70A-4CC1-8354-AF0CDAD9FFD6}"/>
              </a:ext>
            </a:extLst>
          </p:cNvPr>
          <p:cNvPicPr>
            <a:picLocks noChangeAspect="1"/>
          </p:cNvPicPr>
          <p:nvPr/>
        </p:nvPicPr>
        <p:blipFill>
          <a:blip r:embed="rId8"/>
          <a:stretch>
            <a:fillRect/>
          </a:stretch>
        </p:blipFill>
        <p:spPr>
          <a:xfrm>
            <a:off x="677906" y="896737"/>
            <a:ext cx="857293" cy="810531"/>
          </a:xfrm>
          <a:prstGeom prst="rect">
            <a:avLst/>
          </a:prstGeom>
        </p:spPr>
      </p:pic>
    </p:spTree>
    <p:extLst>
      <p:ext uri="{BB962C8B-B14F-4D97-AF65-F5344CB8AC3E}">
        <p14:creationId xmlns:p14="http://schemas.microsoft.com/office/powerpoint/2010/main" val="36630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06E458-1A68-45BD-B731-7046B713FA5C}"/>
              </a:ext>
            </a:extLst>
          </p:cNvPr>
          <p:cNvSpPr/>
          <p:nvPr/>
        </p:nvSpPr>
        <p:spPr>
          <a:xfrm>
            <a:off x="2793653" y="52739"/>
            <a:ext cx="7351693"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che cosa sono le sub-presentazioni?</a:t>
            </a:r>
          </a:p>
        </p:txBody>
      </p:sp>
      <p:sp>
        <p:nvSpPr>
          <p:cNvPr id="3" name="Rettangolo 2">
            <a:extLst>
              <a:ext uri="{FF2B5EF4-FFF2-40B4-BE49-F238E27FC236}">
                <a16:creationId xmlns:a16="http://schemas.microsoft.com/office/drawing/2014/main" id="{E37FE0F3-A2DE-4A55-9644-61610129CA17}"/>
              </a:ext>
            </a:extLst>
          </p:cNvPr>
          <p:cNvSpPr/>
          <p:nvPr/>
        </p:nvSpPr>
        <p:spPr>
          <a:xfrm>
            <a:off x="696490" y="785103"/>
            <a:ext cx="9129243"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a volte scorrendo le presentazione potete trovare delle frasi </a:t>
            </a:r>
            <a:r>
              <a:rPr lang="it-IT" sz="1600" u="sng" dirty="0">
                <a:latin typeface="Arial" panose="020B0604020202020204" pitchFamily="34" charset="0"/>
                <a:cs typeface="Arial" panose="020B0604020202020204" pitchFamily="34" charset="0"/>
              </a:rPr>
              <a:t>sottolineate</a:t>
            </a:r>
            <a:endParaRPr lang="it-IT" sz="1600" b="1" u="sng" dirty="0">
              <a:latin typeface="Arial" panose="020B060402020202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2CEB8FE3-BF48-42D1-B17C-D2AEB96B9B4C}"/>
              </a:ext>
            </a:extLst>
          </p:cNvPr>
          <p:cNvSpPr/>
          <p:nvPr/>
        </p:nvSpPr>
        <p:spPr>
          <a:xfrm>
            <a:off x="696489" y="1087572"/>
            <a:ext cx="9129243" cy="543739"/>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che cosa significa? </a:t>
            </a:r>
            <a:r>
              <a:rPr lang="it-IT" sz="1600" b="1" dirty="0">
                <a:latin typeface="Arial" panose="020B0604020202020204" pitchFamily="34" charset="0"/>
                <a:cs typeface="Arial" panose="020B0604020202020204" pitchFamily="34" charset="0"/>
              </a:rPr>
              <a:t>non è</a:t>
            </a:r>
            <a:r>
              <a:rPr lang="it-IT" sz="1600" dirty="0">
                <a:latin typeface="Arial" panose="020B0604020202020204" pitchFamily="34" charset="0"/>
                <a:cs typeface="Arial" panose="020B0604020202020204" pitchFamily="34" charset="0"/>
              </a:rPr>
              <a:t> come è logico pensare che si voglia </a:t>
            </a:r>
            <a:r>
              <a:rPr lang="it-IT" sz="1600" b="1" dirty="0">
                <a:latin typeface="Arial" panose="020B0604020202020204" pitchFamily="34" charset="0"/>
                <a:cs typeface="Arial" panose="020B0604020202020204" pitchFamily="34" charset="0"/>
              </a:rPr>
              <a:t>mettere in evidenza </a:t>
            </a:r>
            <a:r>
              <a:rPr lang="it-IT" sz="1600" dirty="0">
                <a:latin typeface="Arial" panose="020B0604020202020204" pitchFamily="34" charset="0"/>
                <a:cs typeface="Arial" panose="020B0604020202020204" pitchFamily="34" charset="0"/>
              </a:rPr>
              <a:t>la frase stessa</a:t>
            </a:r>
          </a:p>
          <a:p>
            <a:r>
              <a:rPr lang="it-IT" sz="1600" dirty="0">
                <a:latin typeface="Arial" panose="020B0604020202020204" pitchFamily="34" charset="0"/>
                <a:cs typeface="Arial" panose="020B0604020202020204" pitchFamily="34" charset="0"/>
              </a:rPr>
              <a:t>sta invece ad indicare che esiste qualche cosa che si attiverà al vostro click sulla frase evidenziata</a:t>
            </a:r>
          </a:p>
        </p:txBody>
      </p:sp>
      <p:sp>
        <p:nvSpPr>
          <p:cNvPr id="27" name="Rettangolo 26">
            <a:extLst>
              <a:ext uri="{FF2B5EF4-FFF2-40B4-BE49-F238E27FC236}">
                <a16:creationId xmlns:a16="http://schemas.microsoft.com/office/drawing/2014/main" id="{8938DA88-6B5A-40F6-AC69-D018648A0D0E}"/>
              </a:ext>
            </a:extLst>
          </p:cNvPr>
          <p:cNvSpPr/>
          <p:nvPr/>
        </p:nvSpPr>
        <p:spPr>
          <a:xfrm>
            <a:off x="696488" y="1736929"/>
            <a:ext cx="9129243"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che cosa c’è dunque dietro ad una frase sottolineata e al click?</a:t>
            </a:r>
          </a:p>
        </p:txBody>
      </p:sp>
      <p:sp>
        <p:nvSpPr>
          <p:cNvPr id="28" name="Rettangolo 27">
            <a:extLst>
              <a:ext uri="{FF2B5EF4-FFF2-40B4-BE49-F238E27FC236}">
                <a16:creationId xmlns:a16="http://schemas.microsoft.com/office/drawing/2014/main" id="{FBC5AA8B-AAED-4BCC-B75B-92E52857D45C}"/>
              </a:ext>
            </a:extLst>
          </p:cNvPr>
          <p:cNvSpPr/>
          <p:nvPr/>
        </p:nvSpPr>
        <p:spPr>
          <a:xfrm>
            <a:off x="696488" y="1985471"/>
            <a:ext cx="9129243"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ci possono essere diverse azioni ma le più frequenti sono</a:t>
            </a:r>
          </a:p>
        </p:txBody>
      </p:sp>
      <p:sp>
        <p:nvSpPr>
          <p:cNvPr id="29" name="Rettangolo 28">
            <a:extLst>
              <a:ext uri="{FF2B5EF4-FFF2-40B4-BE49-F238E27FC236}">
                <a16:creationId xmlns:a16="http://schemas.microsoft.com/office/drawing/2014/main" id="{23E15D1C-2921-45CC-B60C-841C9EB24A23}"/>
              </a:ext>
            </a:extLst>
          </p:cNvPr>
          <p:cNvSpPr/>
          <p:nvPr/>
        </p:nvSpPr>
        <p:spPr>
          <a:xfrm>
            <a:off x="696487" y="2301713"/>
            <a:ext cx="9129243" cy="913070"/>
          </a:xfrm>
          <a:prstGeom prst="rect">
            <a:avLst/>
          </a:prstGeom>
        </p:spPr>
        <p:txBody>
          <a:bodyPr wrap="square">
            <a:spAutoFit/>
          </a:bodyPr>
          <a:lstStyle/>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attivare un sito internet</a:t>
            </a:r>
          </a:p>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vedere un video su YouTube (che è la stessa cosa)</a:t>
            </a:r>
          </a:p>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attivare una presentazione personalizzata (sub-presentazione)</a:t>
            </a:r>
          </a:p>
          <a:p>
            <a:pPr>
              <a:lnSpc>
                <a:spcPts val="1600"/>
              </a:lnSpc>
            </a:pPr>
            <a:endParaRPr lang="it-IT" sz="1600" dirty="0">
              <a:latin typeface="Arial" panose="020B0604020202020204" pitchFamily="34" charset="0"/>
              <a:cs typeface="Arial" panose="020B0604020202020204" pitchFamily="34" charset="0"/>
            </a:endParaRPr>
          </a:p>
        </p:txBody>
      </p:sp>
      <p:sp>
        <p:nvSpPr>
          <p:cNvPr id="30" name="Rettangolo 29">
            <a:extLst>
              <a:ext uri="{FF2B5EF4-FFF2-40B4-BE49-F238E27FC236}">
                <a16:creationId xmlns:a16="http://schemas.microsoft.com/office/drawing/2014/main" id="{26DECAF0-5099-4095-A761-6C815EA52B9E}"/>
              </a:ext>
            </a:extLst>
          </p:cNvPr>
          <p:cNvSpPr/>
          <p:nvPr/>
        </p:nvSpPr>
        <p:spPr>
          <a:xfrm>
            <a:off x="696488" y="3435829"/>
            <a:ext cx="594285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che cosa una presentazione personalizzata?</a:t>
            </a:r>
          </a:p>
        </p:txBody>
      </p:sp>
      <p:sp>
        <p:nvSpPr>
          <p:cNvPr id="31" name="Rettangolo 30">
            <a:extLst>
              <a:ext uri="{FF2B5EF4-FFF2-40B4-BE49-F238E27FC236}">
                <a16:creationId xmlns:a16="http://schemas.microsoft.com/office/drawing/2014/main" id="{47DB186B-5F40-4E20-A8F2-332D10FF7072}"/>
              </a:ext>
            </a:extLst>
          </p:cNvPr>
          <p:cNvSpPr/>
          <p:nvPr/>
        </p:nvSpPr>
        <p:spPr>
          <a:xfrm>
            <a:off x="696488" y="3691089"/>
            <a:ext cx="5942852"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è un insieme di slide, ma può essere anche una sola</a:t>
            </a:r>
          </a:p>
        </p:txBody>
      </p:sp>
      <p:sp>
        <p:nvSpPr>
          <p:cNvPr id="32" name="Rettangolo 31">
            <a:extLst>
              <a:ext uri="{FF2B5EF4-FFF2-40B4-BE49-F238E27FC236}">
                <a16:creationId xmlns:a16="http://schemas.microsoft.com/office/drawing/2014/main" id="{6F13FD15-50F4-4532-936A-6F4EE1439457}"/>
              </a:ext>
            </a:extLst>
          </p:cNvPr>
          <p:cNvSpPr/>
          <p:nvPr/>
        </p:nvSpPr>
        <p:spPr>
          <a:xfrm>
            <a:off x="6958139" y="3435829"/>
            <a:ext cx="366679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come si attiva?</a:t>
            </a:r>
          </a:p>
        </p:txBody>
      </p:sp>
      <p:sp>
        <p:nvSpPr>
          <p:cNvPr id="33" name="Rettangolo 32">
            <a:extLst>
              <a:ext uri="{FF2B5EF4-FFF2-40B4-BE49-F238E27FC236}">
                <a16:creationId xmlns:a16="http://schemas.microsoft.com/office/drawing/2014/main" id="{E454D1C2-8315-4FF4-A94D-D00FBB0AA53C}"/>
              </a:ext>
            </a:extLst>
          </p:cNvPr>
          <p:cNvSpPr/>
          <p:nvPr/>
        </p:nvSpPr>
        <p:spPr>
          <a:xfrm>
            <a:off x="6958138" y="3660413"/>
            <a:ext cx="3497828"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con un click sulla frase sottolineata</a:t>
            </a:r>
          </a:p>
        </p:txBody>
      </p:sp>
      <p:sp>
        <p:nvSpPr>
          <p:cNvPr id="34" name="Rettangolo 33">
            <a:extLst>
              <a:ext uri="{FF2B5EF4-FFF2-40B4-BE49-F238E27FC236}">
                <a16:creationId xmlns:a16="http://schemas.microsoft.com/office/drawing/2014/main" id="{99FA93B9-B132-480B-9F77-E8B9435B381F}"/>
              </a:ext>
            </a:extLst>
          </p:cNvPr>
          <p:cNvSpPr/>
          <p:nvPr/>
        </p:nvSpPr>
        <p:spPr>
          <a:xfrm>
            <a:off x="6958139" y="4106309"/>
            <a:ext cx="4451984"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come se ne esce?</a:t>
            </a:r>
          </a:p>
        </p:txBody>
      </p:sp>
      <p:sp>
        <p:nvSpPr>
          <p:cNvPr id="35" name="Rettangolo 34">
            <a:extLst>
              <a:ext uri="{FF2B5EF4-FFF2-40B4-BE49-F238E27FC236}">
                <a16:creationId xmlns:a16="http://schemas.microsoft.com/office/drawing/2014/main" id="{ECFB988A-7885-465D-A263-2E83B862F2AD}"/>
              </a:ext>
            </a:extLst>
          </p:cNvPr>
          <p:cNvSpPr/>
          <p:nvPr/>
        </p:nvSpPr>
        <p:spPr>
          <a:xfrm>
            <a:off x="6958137" y="4328180"/>
            <a:ext cx="4819731"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di norma quando la sub presentazione è terminata, all’ultimo click ritorna al punto che l’ha attivata, lo stesso effetto si ottiene con il tasto ESC, anche prima della fine della presentazione</a:t>
            </a:r>
          </a:p>
        </p:txBody>
      </p:sp>
      <p:sp>
        <p:nvSpPr>
          <p:cNvPr id="36" name="Rettangolo 35">
            <a:extLst>
              <a:ext uri="{FF2B5EF4-FFF2-40B4-BE49-F238E27FC236}">
                <a16:creationId xmlns:a16="http://schemas.microsoft.com/office/drawing/2014/main" id="{2271C4A4-8507-4645-8514-AC82A50D16D1}"/>
              </a:ext>
            </a:extLst>
          </p:cNvPr>
          <p:cNvSpPr/>
          <p:nvPr/>
        </p:nvSpPr>
        <p:spPr>
          <a:xfrm>
            <a:off x="669984" y="4288271"/>
            <a:ext cx="594285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a che cosa serve?</a:t>
            </a:r>
          </a:p>
        </p:txBody>
      </p:sp>
      <p:sp>
        <p:nvSpPr>
          <p:cNvPr id="37" name="Rettangolo 36">
            <a:extLst>
              <a:ext uri="{FF2B5EF4-FFF2-40B4-BE49-F238E27FC236}">
                <a16:creationId xmlns:a16="http://schemas.microsoft.com/office/drawing/2014/main" id="{99ECE6AD-BD3B-49E2-AE1F-9A2C40B17D51}"/>
              </a:ext>
            </a:extLst>
          </p:cNvPr>
          <p:cNvSpPr/>
          <p:nvPr/>
        </p:nvSpPr>
        <p:spPr>
          <a:xfrm>
            <a:off x="669984" y="4543531"/>
            <a:ext cx="5942852" cy="502702"/>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può servire spiegare un termine complesso, la cui descrizione è tropo lunga per essere inserita nella slide che si sta guardando</a:t>
            </a:r>
          </a:p>
        </p:txBody>
      </p:sp>
      <p:sp>
        <p:nvSpPr>
          <p:cNvPr id="38" name="Rettangolo 37">
            <a:extLst>
              <a:ext uri="{FF2B5EF4-FFF2-40B4-BE49-F238E27FC236}">
                <a16:creationId xmlns:a16="http://schemas.microsoft.com/office/drawing/2014/main" id="{D0A9FE31-9A9A-46D2-B0B0-87765D94BEE1}"/>
              </a:ext>
            </a:extLst>
          </p:cNvPr>
          <p:cNvSpPr/>
          <p:nvPr/>
        </p:nvSpPr>
        <p:spPr>
          <a:xfrm>
            <a:off x="669984" y="5099957"/>
            <a:ext cx="5942852"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ma può servire, in casi di presentazioni molto complesse, a spezzare la presentazione in sub-presentazioni che possono essere attivate (o anche no) quando la persona che usa il PPT lo decide e in un ordine arbitrario</a:t>
            </a:r>
          </a:p>
        </p:txBody>
      </p:sp>
    </p:spTree>
    <p:extLst>
      <p:ext uri="{BB962C8B-B14F-4D97-AF65-F5344CB8AC3E}">
        <p14:creationId xmlns:p14="http://schemas.microsoft.com/office/powerpoint/2010/main" val="69148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a:extLst>
              <a:ext uri="{FF2B5EF4-FFF2-40B4-BE49-F238E27FC236}">
                <a16:creationId xmlns:a16="http://schemas.microsoft.com/office/drawing/2014/main" id="{6AD54B73-0C2A-4C1C-A293-09F3119BFAFE}"/>
              </a:ext>
            </a:extLst>
          </p:cNvPr>
          <p:cNvSpPr/>
          <p:nvPr/>
        </p:nvSpPr>
        <p:spPr>
          <a:xfrm>
            <a:off x="7826477" y="1051855"/>
            <a:ext cx="3810788" cy="1257545"/>
          </a:xfrm>
          <a:prstGeom prst="rect">
            <a:avLst/>
          </a:prstGeom>
          <a:noFill/>
        </p:spPr>
        <p:txBody>
          <a:bodyPr vert="horz" lIns="91440" tIns="45720" rIns="91440" bIns="45720" rtlCol="0" anchor="b">
            <a:normAutofit fontScale="85000" lnSpcReduction="10000"/>
          </a:bodyPr>
          <a:lstStyle/>
          <a:p>
            <a:pPr>
              <a:lnSpc>
                <a:spcPct val="90000"/>
              </a:lnSpc>
              <a:spcBef>
                <a:spcPct val="0"/>
              </a:spcBef>
              <a:spcAft>
                <a:spcPts val="600"/>
              </a:spcAft>
            </a:pPr>
            <a:r>
              <a:rPr lang="en-US" sz="4400" b="1" dirty="0" err="1">
                <a:solidFill>
                  <a:schemeClr val="bg1"/>
                </a:solidFill>
                <a:latin typeface="Arial" panose="020B0604020202020204" pitchFamily="34" charset="0"/>
                <a:ea typeface="+mj-ea"/>
                <a:cs typeface="Arial" panose="020B0604020202020204" pitchFamily="34" charset="0"/>
              </a:rPr>
              <a:t>che</a:t>
            </a:r>
            <a:r>
              <a:rPr lang="en-US" sz="4400" b="1" dirty="0">
                <a:solidFill>
                  <a:schemeClr val="bg1"/>
                </a:solidFill>
                <a:latin typeface="Arial" panose="020B0604020202020204" pitchFamily="34" charset="0"/>
                <a:ea typeface="+mj-ea"/>
                <a:cs typeface="Arial" panose="020B0604020202020204" pitchFamily="34" charset="0"/>
              </a:rPr>
              <a:t> </a:t>
            </a:r>
            <a:r>
              <a:rPr lang="en-US" sz="4400" b="1" dirty="0" err="1">
                <a:solidFill>
                  <a:schemeClr val="bg1"/>
                </a:solidFill>
                <a:latin typeface="Arial" panose="020B0604020202020204" pitchFamily="34" charset="0"/>
                <a:ea typeface="+mj-ea"/>
                <a:cs typeface="Arial" panose="020B0604020202020204" pitchFamily="34" charset="0"/>
              </a:rPr>
              <a:t>cosa</a:t>
            </a:r>
            <a:r>
              <a:rPr lang="en-US" sz="4400" b="1" dirty="0">
                <a:solidFill>
                  <a:schemeClr val="bg1"/>
                </a:solidFill>
                <a:latin typeface="Arial" panose="020B0604020202020204" pitchFamily="34" charset="0"/>
                <a:ea typeface="+mj-ea"/>
                <a:cs typeface="Arial" panose="020B0604020202020204" pitchFamily="34" charset="0"/>
              </a:rPr>
              <a:t> ci </a:t>
            </a:r>
            <a:r>
              <a:rPr lang="en-US" sz="4400" b="1" dirty="0" err="1">
                <a:solidFill>
                  <a:schemeClr val="bg1"/>
                </a:solidFill>
                <a:latin typeface="Arial" panose="020B0604020202020204" pitchFamily="34" charset="0"/>
                <a:ea typeface="+mj-ea"/>
                <a:cs typeface="Arial" panose="020B0604020202020204" pitchFamily="34" charset="0"/>
              </a:rPr>
              <a:t>promette</a:t>
            </a:r>
            <a:r>
              <a:rPr lang="en-US" sz="4400" b="1" dirty="0">
                <a:solidFill>
                  <a:schemeClr val="bg1"/>
                </a:solidFill>
                <a:latin typeface="Arial" panose="020B0604020202020204" pitchFamily="34" charset="0"/>
                <a:ea typeface="+mj-ea"/>
                <a:cs typeface="Arial" panose="020B0604020202020204" pitchFamily="34" charset="0"/>
              </a:rPr>
              <a:t> </a:t>
            </a:r>
            <a:r>
              <a:rPr lang="en-US" sz="4400" b="1" dirty="0" err="1">
                <a:solidFill>
                  <a:schemeClr val="bg1"/>
                </a:solidFill>
                <a:latin typeface="Arial" panose="020B0604020202020204" pitchFamily="34" charset="0"/>
                <a:ea typeface="+mj-ea"/>
                <a:cs typeface="Arial" panose="020B0604020202020204" pitchFamily="34" charset="0"/>
              </a:rPr>
              <a:t>il</a:t>
            </a:r>
            <a:r>
              <a:rPr lang="en-US" sz="4400" b="1" dirty="0">
                <a:solidFill>
                  <a:schemeClr val="bg1"/>
                </a:solidFill>
                <a:latin typeface="Arial" panose="020B0604020202020204" pitchFamily="34" charset="0"/>
                <a:ea typeface="+mj-ea"/>
                <a:cs typeface="Arial" panose="020B0604020202020204" pitchFamily="34" charset="0"/>
              </a:rPr>
              <a:t> 5G ?</a:t>
            </a:r>
          </a:p>
        </p:txBody>
      </p:sp>
      <p:pic>
        <p:nvPicPr>
          <p:cNvPr id="4" name="Immagine 3">
            <a:extLst>
              <a:ext uri="{FF2B5EF4-FFF2-40B4-BE49-F238E27FC236}">
                <a16:creationId xmlns:a16="http://schemas.microsoft.com/office/drawing/2014/main" id="{E23E23B1-55D8-4B9B-A803-CF5A6412BD15}"/>
              </a:ext>
            </a:extLst>
          </p:cNvPr>
          <p:cNvPicPr>
            <a:picLocks noChangeAspect="1"/>
          </p:cNvPicPr>
          <p:nvPr/>
        </p:nvPicPr>
        <p:blipFill rotWithShape="1">
          <a:blip r:embed="rId2"/>
          <a:srcRect l="1395"/>
          <a:stretch/>
        </p:blipFill>
        <p:spPr>
          <a:xfrm>
            <a:off x="20" y="10"/>
            <a:ext cx="7534636" cy="6857990"/>
          </a:xfrm>
          <a:prstGeom prst="rect">
            <a:avLst/>
          </a:prstGeom>
        </p:spPr>
      </p:pic>
      <p:pic>
        <p:nvPicPr>
          <p:cNvPr id="3" name="Picture 2" descr="C:\AC_Clipart\ClipArtLavoro\Numeri\Num1.wmf">
            <a:extLst>
              <a:ext uri="{FF2B5EF4-FFF2-40B4-BE49-F238E27FC236}">
                <a16:creationId xmlns:a16="http://schemas.microsoft.com/office/drawing/2014/main" id="{E7B1E6A4-29D0-48D3-95F6-1B8A008E5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40" y="436862"/>
            <a:ext cx="72000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D03FCBBB-BBE8-4636-83C7-408FE3418E7D}"/>
              </a:ext>
            </a:extLst>
          </p:cNvPr>
          <p:cNvSpPr/>
          <p:nvPr/>
        </p:nvSpPr>
        <p:spPr>
          <a:xfrm>
            <a:off x="7826477" y="2309400"/>
            <a:ext cx="3474018" cy="923330"/>
          </a:xfrm>
          <a:prstGeom prst="rect">
            <a:avLst/>
          </a:prstGeom>
        </p:spPr>
        <p:txBody>
          <a:bodyPr wrap="square">
            <a:spAutoFit/>
          </a:bodyPr>
          <a:lstStyle/>
          <a:p>
            <a:r>
              <a:rPr lang="it-IT" dirty="0">
                <a:solidFill>
                  <a:schemeClr val="bg1"/>
                </a:solidFill>
                <a:latin typeface="Arial" panose="020B0604020202020204" pitchFamily="34" charset="0"/>
                <a:cs typeface="Arial" panose="020B0604020202020204" pitchFamily="34" charset="0"/>
              </a:rPr>
              <a:t>un mondo connesso in ogni punto e praticamente in tempo reale: ecco alcuni dei settori</a:t>
            </a:r>
          </a:p>
        </p:txBody>
      </p:sp>
      <p:sp>
        <p:nvSpPr>
          <p:cNvPr id="6" name="Rettangolo 5">
            <a:extLst>
              <a:ext uri="{FF2B5EF4-FFF2-40B4-BE49-F238E27FC236}">
                <a16:creationId xmlns:a16="http://schemas.microsoft.com/office/drawing/2014/main" id="{476B1DF5-BBEC-4277-A010-6E8981445124}"/>
              </a:ext>
            </a:extLst>
          </p:cNvPr>
          <p:cNvSpPr/>
          <p:nvPr/>
        </p:nvSpPr>
        <p:spPr>
          <a:xfrm>
            <a:off x="8210524" y="3420936"/>
            <a:ext cx="2923673" cy="2031325"/>
          </a:xfrm>
          <a:prstGeom prst="rect">
            <a:avLst/>
          </a:prstGeom>
        </p:spPr>
        <p:txBody>
          <a:bodyPr wrap="square">
            <a:spAutoFit/>
          </a:bodyPr>
          <a:lstStyle/>
          <a:p>
            <a:r>
              <a:rPr lang="it-IT" b="1" dirty="0">
                <a:solidFill>
                  <a:schemeClr val="bg1"/>
                </a:solidFill>
                <a:latin typeface="Arial" panose="020B0604020202020204" pitchFamily="34" charset="0"/>
                <a:cs typeface="Arial" panose="020B0604020202020204" pitchFamily="34" charset="0"/>
              </a:rPr>
              <a:t>Divertimento e spettacoli</a:t>
            </a:r>
          </a:p>
          <a:p>
            <a:r>
              <a:rPr lang="it-IT" b="1" dirty="0">
                <a:solidFill>
                  <a:schemeClr val="bg1"/>
                </a:solidFill>
                <a:latin typeface="Arial" panose="020B0604020202020204" pitchFamily="34" charset="0"/>
                <a:cs typeface="Arial" panose="020B0604020202020204" pitchFamily="34" charset="0"/>
              </a:rPr>
              <a:t>Turismo e cultura</a:t>
            </a:r>
          </a:p>
          <a:p>
            <a:r>
              <a:rPr lang="it-IT" b="1" dirty="0">
                <a:solidFill>
                  <a:schemeClr val="bg1"/>
                </a:solidFill>
                <a:latin typeface="Arial" panose="020B0604020202020204" pitchFamily="34" charset="0"/>
                <a:cs typeface="Arial" panose="020B0604020202020204" pitchFamily="34" charset="0"/>
              </a:rPr>
              <a:t>Smart Home</a:t>
            </a:r>
          </a:p>
          <a:p>
            <a:r>
              <a:rPr lang="it-IT" b="1" dirty="0">
                <a:solidFill>
                  <a:schemeClr val="bg1"/>
                </a:solidFill>
                <a:latin typeface="Arial" panose="020B0604020202020204" pitchFamily="34" charset="0"/>
                <a:cs typeface="Arial" panose="020B0604020202020204" pitchFamily="34" charset="0"/>
              </a:rPr>
              <a:t>Smart City</a:t>
            </a:r>
          </a:p>
          <a:p>
            <a:r>
              <a:rPr lang="it-IT" b="1" dirty="0">
                <a:solidFill>
                  <a:schemeClr val="bg1"/>
                </a:solidFill>
                <a:latin typeface="Arial" panose="020B0604020202020204" pitchFamily="34" charset="0"/>
                <a:cs typeface="Arial" panose="020B0604020202020204" pitchFamily="34" charset="0"/>
              </a:rPr>
              <a:t>Salute</a:t>
            </a:r>
          </a:p>
          <a:p>
            <a:r>
              <a:rPr lang="it-IT" b="1" dirty="0">
                <a:solidFill>
                  <a:schemeClr val="bg1"/>
                </a:solidFill>
                <a:latin typeface="Arial" panose="020B0604020202020204" pitchFamily="34" charset="0"/>
                <a:cs typeface="Arial" panose="020B0604020202020204" pitchFamily="34" charset="0"/>
              </a:rPr>
              <a:t>Industria e commercio</a:t>
            </a:r>
          </a:p>
          <a:p>
            <a:r>
              <a:rPr lang="it-IT" b="1" dirty="0">
                <a:solidFill>
                  <a:schemeClr val="bg1"/>
                </a:solidFill>
                <a:latin typeface="Arial" panose="020B0604020202020204" pitchFamily="34" charset="0"/>
                <a:cs typeface="Arial" panose="020B0604020202020204" pitchFamily="34" charset="0"/>
              </a:rPr>
              <a:t>Militari</a:t>
            </a:r>
          </a:p>
        </p:txBody>
      </p:sp>
    </p:spTree>
    <p:extLst>
      <p:ext uri="{BB962C8B-B14F-4D97-AF65-F5344CB8AC3E}">
        <p14:creationId xmlns:p14="http://schemas.microsoft.com/office/powerpoint/2010/main" val="614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7743053-BBF1-4CBB-9F2B-577B9541CBD1}"/>
              </a:ext>
            </a:extLst>
          </p:cNvPr>
          <p:cNvSpPr/>
          <p:nvPr/>
        </p:nvSpPr>
        <p:spPr>
          <a:xfrm>
            <a:off x="2477584" y="324489"/>
            <a:ext cx="9127820" cy="701731"/>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it-IT" sz="4400" b="1" dirty="0">
                <a:latin typeface="Arial" panose="020B0604020202020204" pitchFamily="34" charset="0"/>
                <a:ea typeface="+mj-ea"/>
                <a:cs typeface="Arial" panose="020B0604020202020204" pitchFamily="34" charset="0"/>
              </a:rPr>
              <a:t>dove le novità essenziali?</a:t>
            </a:r>
          </a:p>
        </p:txBody>
      </p:sp>
      <p:pic>
        <p:nvPicPr>
          <p:cNvPr id="4" name="Picture 3" descr="C:\AC_Clipart\ClipArtLavoro\Numeri\Num2.wmf">
            <a:extLst>
              <a:ext uri="{FF2B5EF4-FFF2-40B4-BE49-F238E27FC236}">
                <a16:creationId xmlns:a16="http://schemas.microsoft.com/office/drawing/2014/main" id="{0AF08E21-F3C8-471F-AB81-5C4A8C3E0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0" y="419176"/>
            <a:ext cx="512356" cy="51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635C6CE3-CD4F-4705-BE86-4A9903F1BAB1}"/>
              </a:ext>
            </a:extLst>
          </p:cNvPr>
          <p:cNvSpPr/>
          <p:nvPr/>
        </p:nvSpPr>
        <p:spPr>
          <a:xfrm>
            <a:off x="733564" y="1225689"/>
            <a:ext cx="10871840" cy="923330"/>
          </a:xfrm>
          <a:prstGeom prst="rect">
            <a:avLst/>
          </a:prstGeom>
        </p:spPr>
        <p:txBody>
          <a:bodyPr wrap="square">
            <a:spAutoFit/>
          </a:bodyPr>
          <a:lstStyle/>
          <a:p>
            <a:r>
              <a:rPr lang="it-IT" dirty="0">
                <a:latin typeface="Arial" panose="020B0604020202020204" pitchFamily="34" charset="0"/>
                <a:cs typeface="Arial" panose="020B0604020202020204" pitchFamily="34" charset="0"/>
              </a:rPr>
              <a:t>Perché 5G è in grado, potenzialmente, di offrire tutti questi servizi? Come si è detto, 5G è una tecnologia abilitante, nel senso che i servizi saranno forniti da opportune applicazioni. </a:t>
            </a:r>
          </a:p>
          <a:p>
            <a:r>
              <a:rPr lang="it-IT" dirty="0">
                <a:latin typeface="Arial" panose="020B0604020202020204" pitchFamily="34" charset="0"/>
                <a:cs typeface="Arial" panose="020B0604020202020204" pitchFamily="34" charset="0"/>
              </a:rPr>
              <a:t>Che però si baseranno </a:t>
            </a:r>
            <a:r>
              <a:rPr lang="it-IT" b="1" dirty="0">
                <a:latin typeface="Arial" panose="020B0604020202020204" pitchFamily="34" charset="0"/>
                <a:cs typeface="Arial" panose="020B0604020202020204" pitchFamily="34" charset="0"/>
              </a:rPr>
              <a:t>su tre caratteristiche fondamentali </a:t>
            </a:r>
            <a:r>
              <a:rPr lang="it-IT" dirty="0">
                <a:latin typeface="Arial" panose="020B0604020202020204" pitchFamily="34" charset="0"/>
                <a:cs typeface="Arial" panose="020B0604020202020204" pitchFamily="34" charset="0"/>
              </a:rPr>
              <a:t>del 5G:</a:t>
            </a:r>
          </a:p>
        </p:txBody>
      </p:sp>
      <p:sp>
        <p:nvSpPr>
          <p:cNvPr id="8" name="Rettangolo 7">
            <a:extLst>
              <a:ext uri="{FF2B5EF4-FFF2-40B4-BE49-F238E27FC236}">
                <a16:creationId xmlns:a16="http://schemas.microsoft.com/office/drawing/2014/main" id="{046E0421-B8C4-45AB-9A47-5029CE116986}"/>
              </a:ext>
            </a:extLst>
          </p:cNvPr>
          <p:cNvSpPr/>
          <p:nvPr/>
        </p:nvSpPr>
        <p:spPr>
          <a:xfrm>
            <a:off x="2595716" y="2413337"/>
            <a:ext cx="6797430" cy="1015663"/>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velocità</a:t>
            </a:r>
          </a:p>
          <a:p>
            <a:r>
              <a:rPr lang="it-IT" dirty="0">
                <a:latin typeface="Arial" panose="020B0604020202020204" pitchFamily="34" charset="0"/>
                <a:cs typeface="Arial" panose="020B0604020202020204" pitchFamily="34" charset="0"/>
              </a:rPr>
              <a:t>anche se è l’aspetto su cui più si soffermano i media non è il più importante</a:t>
            </a:r>
          </a:p>
        </p:txBody>
      </p:sp>
      <p:sp>
        <p:nvSpPr>
          <p:cNvPr id="11" name="Rettangolo 10">
            <a:extLst>
              <a:ext uri="{FF2B5EF4-FFF2-40B4-BE49-F238E27FC236}">
                <a16:creationId xmlns:a16="http://schemas.microsoft.com/office/drawing/2014/main" id="{63C6EB39-6481-4D10-85D5-54D259BB5EB6}"/>
              </a:ext>
            </a:extLst>
          </p:cNvPr>
          <p:cNvSpPr/>
          <p:nvPr/>
        </p:nvSpPr>
        <p:spPr>
          <a:xfrm>
            <a:off x="2595716" y="3668401"/>
            <a:ext cx="9127819" cy="1292662"/>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latenza</a:t>
            </a:r>
          </a:p>
          <a:p>
            <a:r>
              <a:rPr lang="it-IT">
                <a:latin typeface="Arial" panose="020B0604020202020204" pitchFamily="34" charset="0"/>
                <a:cs typeface="Arial" panose="020B0604020202020204" pitchFamily="34" charset="0"/>
              </a:rPr>
              <a:t>questo </a:t>
            </a:r>
            <a:r>
              <a:rPr lang="it-IT" dirty="0">
                <a:latin typeface="Arial" panose="020B0604020202020204" pitchFamily="34" charset="0"/>
                <a:cs typeface="Arial" panose="020B0604020202020204" pitchFamily="34" charset="0"/>
              </a:rPr>
              <a:t>invece è il punto chiave; la latenza è il tempo medio che intercorre tra quando il vostro apparato (telefono, smartwatch, termometro intelligente, microprocessore dell’auto a guida autonoma, ecc.) raggiunge il server che elaborerà l’informazione.</a:t>
            </a:r>
          </a:p>
        </p:txBody>
      </p:sp>
      <p:sp>
        <p:nvSpPr>
          <p:cNvPr id="12" name="Rettangolo 11">
            <a:extLst>
              <a:ext uri="{FF2B5EF4-FFF2-40B4-BE49-F238E27FC236}">
                <a16:creationId xmlns:a16="http://schemas.microsoft.com/office/drawing/2014/main" id="{49523C05-B921-47FE-95A7-13C5A96EEE8B}"/>
              </a:ext>
            </a:extLst>
          </p:cNvPr>
          <p:cNvSpPr/>
          <p:nvPr/>
        </p:nvSpPr>
        <p:spPr>
          <a:xfrm>
            <a:off x="2595716" y="5474422"/>
            <a:ext cx="6797430" cy="1015663"/>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copertura</a:t>
            </a:r>
          </a:p>
          <a:p>
            <a:r>
              <a:rPr lang="it-IT" dirty="0">
                <a:latin typeface="Arial" panose="020B0604020202020204" pitchFamily="34" charset="0"/>
                <a:cs typeface="Arial" panose="020B0604020202020204" pitchFamily="34" charset="0"/>
              </a:rPr>
              <a:t>la copertura 5G promette invece di essere praticamente ubiqua e uniforme rispetto ai suoi valori medi</a:t>
            </a:r>
          </a:p>
        </p:txBody>
      </p:sp>
      <p:pic>
        <p:nvPicPr>
          <p:cNvPr id="6" name="Immagine 5">
            <a:extLst>
              <a:ext uri="{FF2B5EF4-FFF2-40B4-BE49-F238E27FC236}">
                <a16:creationId xmlns:a16="http://schemas.microsoft.com/office/drawing/2014/main" id="{4D209598-44F4-4F61-B577-F9AAC344FA30}"/>
              </a:ext>
            </a:extLst>
          </p:cNvPr>
          <p:cNvPicPr>
            <a:picLocks noChangeAspect="1"/>
          </p:cNvPicPr>
          <p:nvPr/>
        </p:nvPicPr>
        <p:blipFill>
          <a:blip r:embed="rId3"/>
          <a:stretch>
            <a:fillRect/>
          </a:stretch>
        </p:blipFill>
        <p:spPr>
          <a:xfrm>
            <a:off x="1108129" y="3803154"/>
            <a:ext cx="1394302" cy="910944"/>
          </a:xfrm>
          <a:prstGeom prst="rect">
            <a:avLst/>
          </a:prstGeom>
        </p:spPr>
      </p:pic>
      <p:pic>
        <p:nvPicPr>
          <p:cNvPr id="7" name="Immagine 6">
            <a:extLst>
              <a:ext uri="{FF2B5EF4-FFF2-40B4-BE49-F238E27FC236}">
                <a16:creationId xmlns:a16="http://schemas.microsoft.com/office/drawing/2014/main" id="{03F7234C-38B0-4209-8FB1-C97A6E6A61C6}"/>
              </a:ext>
            </a:extLst>
          </p:cNvPr>
          <p:cNvPicPr>
            <a:picLocks noChangeAspect="1"/>
          </p:cNvPicPr>
          <p:nvPr/>
        </p:nvPicPr>
        <p:blipFill>
          <a:blip r:embed="rId4"/>
          <a:stretch>
            <a:fillRect/>
          </a:stretch>
        </p:blipFill>
        <p:spPr>
          <a:xfrm>
            <a:off x="1121581" y="5564639"/>
            <a:ext cx="1380850" cy="833113"/>
          </a:xfrm>
          <a:prstGeom prst="rect">
            <a:avLst/>
          </a:prstGeom>
        </p:spPr>
      </p:pic>
      <p:pic>
        <p:nvPicPr>
          <p:cNvPr id="2052" name="Picture 4" descr="5G - Wikipedia">
            <a:extLst>
              <a:ext uri="{FF2B5EF4-FFF2-40B4-BE49-F238E27FC236}">
                <a16:creationId xmlns:a16="http://schemas.microsoft.com/office/drawing/2014/main" id="{00D9B0FD-EF94-4E3C-B945-13F01D3454CC}"/>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8366" y="2424557"/>
            <a:ext cx="1799630" cy="1014337"/>
          </a:xfrm>
          <a:prstGeom prst="rect">
            <a:avLst/>
          </a:prstGeom>
          <a:noFill/>
          <a:extLst>
            <a:ext uri="{909E8E84-426E-40DD-AFC4-6F175D3DCCD1}">
              <a14:hiddenFill xmlns:a14="http://schemas.microsoft.com/office/drawing/2010/main">
                <a:solidFill>
                  <a:srgbClr val="FFFFFF"/>
                </a:solidFill>
              </a14:hiddenFill>
            </a:ext>
          </a:extLst>
        </p:spPr>
      </p:pic>
      <p:sp>
        <p:nvSpPr>
          <p:cNvPr id="16" name="Ovale 15">
            <a:extLst>
              <a:ext uri="{FF2B5EF4-FFF2-40B4-BE49-F238E27FC236}">
                <a16:creationId xmlns:a16="http://schemas.microsoft.com/office/drawing/2014/main" id="{8E9CCCDF-8228-4CCC-87E0-E8E28F4756DC}"/>
              </a:ext>
            </a:extLst>
          </p:cNvPr>
          <p:cNvSpPr/>
          <p:nvPr/>
        </p:nvSpPr>
        <p:spPr>
          <a:xfrm>
            <a:off x="11196491" y="6207651"/>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3</a:t>
            </a:r>
          </a:p>
        </p:txBody>
      </p:sp>
      <p:cxnSp>
        <p:nvCxnSpPr>
          <p:cNvPr id="14" name="Connettore diritto 13">
            <a:extLst>
              <a:ext uri="{FF2B5EF4-FFF2-40B4-BE49-F238E27FC236}">
                <a16:creationId xmlns:a16="http://schemas.microsoft.com/office/drawing/2014/main" id="{420877EA-A494-441F-A728-0C81FCC802EF}"/>
              </a:ext>
            </a:extLst>
          </p:cNvPr>
          <p:cNvCxnSpPr>
            <a:cxnSpLocks/>
          </p:cNvCxnSpPr>
          <p:nvPr/>
        </p:nvCxnSpPr>
        <p:spPr>
          <a:xfrm>
            <a:off x="582168" y="3529901"/>
            <a:ext cx="110019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EFF1377F-9AA8-4D1E-9731-53920D2C09DC}"/>
              </a:ext>
            </a:extLst>
          </p:cNvPr>
          <p:cNvCxnSpPr>
            <a:cxnSpLocks/>
          </p:cNvCxnSpPr>
          <p:nvPr/>
        </p:nvCxnSpPr>
        <p:spPr>
          <a:xfrm>
            <a:off x="582168" y="5282501"/>
            <a:ext cx="110019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4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C9580B77-05E4-4362-932D-350A234B36F9}"/>
              </a:ext>
            </a:extLst>
          </p:cNvPr>
          <p:cNvPicPr>
            <a:picLocks noChangeAspect="1"/>
          </p:cNvPicPr>
          <p:nvPr/>
        </p:nvPicPr>
        <p:blipFill rotWithShape="1">
          <a:blip r:embed="rId2"/>
          <a:srcRect t="5701" r="16405" b="3391"/>
          <a:stretch/>
        </p:blipFill>
        <p:spPr>
          <a:xfrm>
            <a:off x="4501341"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ttangolo 1">
            <a:extLst>
              <a:ext uri="{FF2B5EF4-FFF2-40B4-BE49-F238E27FC236}">
                <a16:creationId xmlns:a16="http://schemas.microsoft.com/office/drawing/2014/main" id="{C452A5B6-E8D9-4E51-ADDB-6F8D5CE1546B}"/>
              </a:ext>
            </a:extLst>
          </p:cNvPr>
          <p:cNvSpPr/>
          <p:nvPr/>
        </p:nvSpPr>
        <p:spPr>
          <a:xfrm>
            <a:off x="261671" y="1020053"/>
            <a:ext cx="6030975" cy="8146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latin typeface="Arial" panose="020B0604020202020204" pitchFamily="34" charset="0"/>
                <a:ea typeface="+mj-ea"/>
                <a:cs typeface="Arial" panose="020B0604020202020204" pitchFamily="34" charset="0"/>
              </a:rPr>
              <a:t>come </a:t>
            </a:r>
            <a:r>
              <a:rPr lang="en-US" sz="4800" b="1" dirty="0" err="1">
                <a:latin typeface="Arial" panose="020B0604020202020204" pitchFamily="34" charset="0"/>
                <a:ea typeface="+mj-ea"/>
                <a:cs typeface="Arial" panose="020B0604020202020204" pitchFamily="34" charset="0"/>
              </a:rPr>
              <a:t>si</a:t>
            </a:r>
            <a:r>
              <a:rPr lang="en-US" sz="4800" b="1" dirty="0">
                <a:latin typeface="Arial" panose="020B0604020202020204" pitchFamily="34" charset="0"/>
                <a:ea typeface="+mj-ea"/>
                <a:cs typeface="Arial" panose="020B0604020202020204" pitchFamily="34" charset="0"/>
              </a:rPr>
              <a:t> </a:t>
            </a:r>
            <a:r>
              <a:rPr lang="en-US" sz="4800" b="1" dirty="0" err="1">
                <a:latin typeface="Arial" panose="020B0604020202020204" pitchFamily="34" charset="0"/>
                <a:ea typeface="+mj-ea"/>
                <a:cs typeface="Arial" panose="020B0604020202020204" pitchFamily="34" charset="0"/>
              </a:rPr>
              <a:t>realizzano</a:t>
            </a:r>
            <a:r>
              <a:rPr lang="en-US" sz="4800" b="1" dirty="0">
                <a:latin typeface="Arial" panose="020B0604020202020204" pitchFamily="34" charset="0"/>
                <a:ea typeface="+mj-ea"/>
                <a:cs typeface="Arial" panose="020B0604020202020204" pitchFamily="34" charset="0"/>
              </a:rPr>
              <a:t>?</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C:\AC_Clipart\ClipArtLavoro\Numeri\Num3.wmf">
            <a:extLst>
              <a:ext uri="{FF2B5EF4-FFF2-40B4-BE49-F238E27FC236}">
                <a16:creationId xmlns:a16="http://schemas.microsoft.com/office/drawing/2014/main" id="{07C6B233-421E-4FCE-80E5-0D9EDA035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159" y="300053"/>
            <a:ext cx="71999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26B5C0CD-A14A-4814-A355-FC90A771B38B}"/>
              </a:ext>
            </a:extLst>
          </p:cNvPr>
          <p:cNvSpPr/>
          <p:nvPr/>
        </p:nvSpPr>
        <p:spPr>
          <a:xfrm>
            <a:off x="391621" y="1834671"/>
            <a:ext cx="5618019" cy="2554545"/>
          </a:xfrm>
          <a:prstGeom prst="rect">
            <a:avLst/>
          </a:prstGeom>
        </p:spPr>
        <p:txBody>
          <a:bodyPr wrap="square">
            <a:spAutoFit/>
          </a:bodyPr>
          <a:lstStyle/>
          <a:p>
            <a:r>
              <a:rPr lang="it-IT" sz="2000" dirty="0">
                <a:latin typeface="Arial" panose="020B0604020202020204" pitchFamily="34" charset="0"/>
                <a:cs typeface="Arial" panose="020B0604020202020204" pitchFamily="34" charset="0"/>
              </a:rPr>
              <a:t>una parte dei miglioramenti introdotti dal 5G è da attribuire all’evoluzione tecnologica degli apparati, alla numerosità delle antenne, ecc. </a:t>
            </a:r>
          </a:p>
          <a:p>
            <a:endParaRPr lang="it-IT" sz="2000" dirty="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ma l’elemento distintivo è la struttura stessa della rete, che è concettualmente diversa da quella del 4G e di tutte le tecnologie precedenti, in uno dei suoi livelli.</a:t>
            </a:r>
          </a:p>
        </p:txBody>
      </p:sp>
      <p:sp>
        <p:nvSpPr>
          <p:cNvPr id="21" name="Rettangolo 20">
            <a:extLst>
              <a:ext uri="{FF2B5EF4-FFF2-40B4-BE49-F238E27FC236}">
                <a16:creationId xmlns:a16="http://schemas.microsoft.com/office/drawing/2014/main" id="{C50CF56E-5A65-42B9-B437-C1347270607A}"/>
              </a:ext>
            </a:extLst>
          </p:cNvPr>
          <p:cNvSpPr/>
          <p:nvPr/>
        </p:nvSpPr>
        <p:spPr>
          <a:xfrm>
            <a:off x="7341406" y="5646707"/>
            <a:ext cx="1618909" cy="8146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Arial" panose="020B0604020202020204" pitchFamily="34" charset="0"/>
                <a:ea typeface="+mj-ea"/>
                <a:cs typeface="Arial" panose="020B0604020202020204" pitchFamily="34" charset="0"/>
              </a:rPr>
              <a:t>RADIO</a:t>
            </a:r>
          </a:p>
        </p:txBody>
      </p:sp>
      <p:sp>
        <p:nvSpPr>
          <p:cNvPr id="22" name="Rettangolo 21">
            <a:extLst>
              <a:ext uri="{FF2B5EF4-FFF2-40B4-BE49-F238E27FC236}">
                <a16:creationId xmlns:a16="http://schemas.microsoft.com/office/drawing/2014/main" id="{5C8C0A7B-0BBE-490F-8E50-6590A0DE0311}"/>
              </a:ext>
            </a:extLst>
          </p:cNvPr>
          <p:cNvSpPr/>
          <p:nvPr/>
        </p:nvSpPr>
        <p:spPr>
          <a:xfrm>
            <a:off x="6182361" y="3939026"/>
            <a:ext cx="3936999" cy="8146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Arial" panose="020B0604020202020204" pitchFamily="34" charset="0"/>
                <a:ea typeface="+mj-ea"/>
                <a:cs typeface="Arial" panose="020B0604020202020204" pitchFamily="34" charset="0"/>
              </a:rPr>
              <a:t>INFRASTRUTTURA</a:t>
            </a:r>
          </a:p>
        </p:txBody>
      </p:sp>
      <p:sp>
        <p:nvSpPr>
          <p:cNvPr id="24" name="Rettangolo 23">
            <a:extLst>
              <a:ext uri="{FF2B5EF4-FFF2-40B4-BE49-F238E27FC236}">
                <a16:creationId xmlns:a16="http://schemas.microsoft.com/office/drawing/2014/main" id="{DBF5017B-A76F-44F8-9273-38D50BB42980}"/>
              </a:ext>
            </a:extLst>
          </p:cNvPr>
          <p:cNvSpPr/>
          <p:nvPr/>
        </p:nvSpPr>
        <p:spPr>
          <a:xfrm>
            <a:off x="6723729" y="2072231"/>
            <a:ext cx="2854263" cy="8146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Arial" panose="020B0604020202020204" pitchFamily="34" charset="0"/>
                <a:ea typeface="+mj-ea"/>
                <a:cs typeface="Arial" panose="020B0604020202020204" pitchFamily="34" charset="0"/>
              </a:rPr>
              <a:t>CONTROLLO</a:t>
            </a:r>
          </a:p>
        </p:txBody>
      </p:sp>
      <p:sp>
        <p:nvSpPr>
          <p:cNvPr id="26" name="Rettangolo 25">
            <a:extLst>
              <a:ext uri="{FF2B5EF4-FFF2-40B4-BE49-F238E27FC236}">
                <a16:creationId xmlns:a16="http://schemas.microsoft.com/office/drawing/2014/main" id="{C8D7A1D4-55F1-4263-A806-D5828A330673}"/>
              </a:ext>
            </a:extLst>
          </p:cNvPr>
          <p:cNvSpPr/>
          <p:nvPr/>
        </p:nvSpPr>
        <p:spPr>
          <a:xfrm>
            <a:off x="6602911" y="252744"/>
            <a:ext cx="3095898" cy="8146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solidFill>
                  <a:schemeClr val="bg1"/>
                </a:solidFill>
                <a:latin typeface="Arial" panose="020B0604020202020204" pitchFamily="34" charset="0"/>
                <a:ea typeface="+mj-ea"/>
                <a:cs typeface="Arial" panose="020B0604020202020204" pitchFamily="34" charset="0"/>
              </a:rPr>
              <a:t>APPLICAZIONI</a:t>
            </a:r>
          </a:p>
        </p:txBody>
      </p:sp>
      <p:sp>
        <p:nvSpPr>
          <p:cNvPr id="30" name="Ovale 29">
            <a:extLst>
              <a:ext uri="{FF2B5EF4-FFF2-40B4-BE49-F238E27FC236}">
                <a16:creationId xmlns:a16="http://schemas.microsoft.com/office/drawing/2014/main" id="{881DCFC3-316E-4EE2-8312-271B15C73387}"/>
              </a:ext>
            </a:extLst>
          </p:cNvPr>
          <p:cNvSpPr/>
          <p:nvPr/>
        </p:nvSpPr>
        <p:spPr>
          <a:xfrm>
            <a:off x="11742157" y="6335471"/>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320682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4F7A3D8-0AF8-4913-912D-40AEED49C8E7}"/>
              </a:ext>
            </a:extLst>
          </p:cNvPr>
          <p:cNvSpPr/>
          <p:nvPr/>
        </p:nvSpPr>
        <p:spPr>
          <a:xfrm>
            <a:off x="2477583" y="106543"/>
            <a:ext cx="9127820" cy="701731"/>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it-IT" sz="4400" b="1" dirty="0">
                <a:latin typeface="Arial" panose="020B0604020202020204" pitchFamily="34" charset="0"/>
                <a:ea typeface="+mj-ea"/>
                <a:cs typeface="Arial" panose="020B0604020202020204" pitchFamily="34" charset="0"/>
              </a:rPr>
              <a:t>chi è avanti e chi è indietro?</a:t>
            </a:r>
          </a:p>
        </p:txBody>
      </p:sp>
      <p:pic>
        <p:nvPicPr>
          <p:cNvPr id="7" name="Picture 5" descr="C:\AC_Clipart\ClipArtLavoro\Numeri\Num4.wmf">
            <a:extLst>
              <a:ext uri="{FF2B5EF4-FFF2-40B4-BE49-F238E27FC236}">
                <a16:creationId xmlns:a16="http://schemas.microsoft.com/office/drawing/2014/main" id="{5C6128FF-CA2A-43DE-ABF0-1F2D49754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85" y="106543"/>
            <a:ext cx="72000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916CFCBE-82E8-4652-A7FE-0D21D77C8C69}"/>
              </a:ext>
            </a:extLst>
          </p:cNvPr>
          <p:cNvPicPr>
            <a:picLocks noChangeAspect="1"/>
          </p:cNvPicPr>
          <p:nvPr/>
        </p:nvPicPr>
        <p:blipFill>
          <a:blip r:embed="rId3"/>
          <a:stretch>
            <a:fillRect/>
          </a:stretch>
        </p:blipFill>
        <p:spPr>
          <a:xfrm>
            <a:off x="4476907" y="2169872"/>
            <a:ext cx="2921666" cy="785231"/>
          </a:xfrm>
          <a:prstGeom prst="rect">
            <a:avLst/>
          </a:prstGeom>
        </p:spPr>
      </p:pic>
      <p:pic>
        <p:nvPicPr>
          <p:cNvPr id="9" name="Immagine 8">
            <a:extLst>
              <a:ext uri="{FF2B5EF4-FFF2-40B4-BE49-F238E27FC236}">
                <a16:creationId xmlns:a16="http://schemas.microsoft.com/office/drawing/2014/main" id="{D4430E3B-62F2-4908-9C5C-0F6AD1977377}"/>
              </a:ext>
            </a:extLst>
          </p:cNvPr>
          <p:cNvPicPr>
            <a:picLocks noChangeAspect="1"/>
          </p:cNvPicPr>
          <p:nvPr/>
        </p:nvPicPr>
        <p:blipFill>
          <a:blip r:embed="rId4"/>
          <a:stretch>
            <a:fillRect/>
          </a:stretch>
        </p:blipFill>
        <p:spPr>
          <a:xfrm>
            <a:off x="2257060" y="3754196"/>
            <a:ext cx="2642202" cy="889203"/>
          </a:xfrm>
          <a:prstGeom prst="rect">
            <a:avLst/>
          </a:prstGeom>
        </p:spPr>
      </p:pic>
      <p:pic>
        <p:nvPicPr>
          <p:cNvPr id="10" name="Immagine 9">
            <a:extLst>
              <a:ext uri="{FF2B5EF4-FFF2-40B4-BE49-F238E27FC236}">
                <a16:creationId xmlns:a16="http://schemas.microsoft.com/office/drawing/2014/main" id="{32A84AC4-C25D-421B-B683-24D173E9E5F1}"/>
              </a:ext>
            </a:extLst>
          </p:cNvPr>
          <p:cNvPicPr>
            <a:picLocks noChangeAspect="1"/>
          </p:cNvPicPr>
          <p:nvPr/>
        </p:nvPicPr>
        <p:blipFill>
          <a:blip r:embed="rId5"/>
          <a:stretch>
            <a:fillRect/>
          </a:stretch>
        </p:blipFill>
        <p:spPr>
          <a:xfrm>
            <a:off x="7927393" y="3754196"/>
            <a:ext cx="2007057" cy="889203"/>
          </a:xfrm>
          <a:prstGeom prst="rect">
            <a:avLst/>
          </a:prstGeom>
        </p:spPr>
      </p:pic>
      <p:pic>
        <p:nvPicPr>
          <p:cNvPr id="11" name="Immagine 10">
            <a:extLst>
              <a:ext uri="{FF2B5EF4-FFF2-40B4-BE49-F238E27FC236}">
                <a16:creationId xmlns:a16="http://schemas.microsoft.com/office/drawing/2014/main" id="{A9221CFF-747D-46AA-BD7E-347F03951A3F}"/>
              </a:ext>
            </a:extLst>
          </p:cNvPr>
          <p:cNvPicPr>
            <a:picLocks noChangeAspect="1"/>
          </p:cNvPicPr>
          <p:nvPr/>
        </p:nvPicPr>
        <p:blipFill>
          <a:blip r:embed="rId6"/>
          <a:stretch>
            <a:fillRect/>
          </a:stretch>
        </p:blipFill>
        <p:spPr>
          <a:xfrm>
            <a:off x="2067514" y="5194860"/>
            <a:ext cx="2909864" cy="531829"/>
          </a:xfrm>
          <a:prstGeom prst="rect">
            <a:avLst/>
          </a:prstGeom>
        </p:spPr>
      </p:pic>
      <p:pic>
        <p:nvPicPr>
          <p:cNvPr id="12" name="Immagine 11">
            <a:extLst>
              <a:ext uri="{FF2B5EF4-FFF2-40B4-BE49-F238E27FC236}">
                <a16:creationId xmlns:a16="http://schemas.microsoft.com/office/drawing/2014/main" id="{94B1AE26-7027-463D-AC8F-6DD25BFC8134}"/>
              </a:ext>
            </a:extLst>
          </p:cNvPr>
          <p:cNvPicPr>
            <a:picLocks noChangeAspect="1"/>
          </p:cNvPicPr>
          <p:nvPr/>
        </p:nvPicPr>
        <p:blipFill>
          <a:blip r:embed="rId7"/>
          <a:stretch>
            <a:fillRect/>
          </a:stretch>
        </p:blipFill>
        <p:spPr>
          <a:xfrm>
            <a:off x="8228733" y="5288826"/>
            <a:ext cx="600050" cy="385353"/>
          </a:xfrm>
          <a:prstGeom prst="rect">
            <a:avLst/>
          </a:prstGeom>
        </p:spPr>
      </p:pic>
      <p:pic>
        <p:nvPicPr>
          <p:cNvPr id="6148" name="Picture 4" descr="Qualcomm amplia il marchio Gobi all'intero portafoglio prodotti ...">
            <a:extLst>
              <a:ext uri="{FF2B5EF4-FFF2-40B4-BE49-F238E27FC236}">
                <a16:creationId xmlns:a16="http://schemas.microsoft.com/office/drawing/2014/main" id="{BF216369-2935-4382-8DC3-BE92F238E9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7786" y="6117504"/>
            <a:ext cx="2564679" cy="783598"/>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756E849C-1B18-4667-A3F5-3E5BAF9891A2}"/>
              </a:ext>
            </a:extLst>
          </p:cNvPr>
          <p:cNvPicPr>
            <a:picLocks noChangeAspect="1"/>
          </p:cNvPicPr>
          <p:nvPr/>
        </p:nvPicPr>
        <p:blipFill>
          <a:blip r:embed="rId9"/>
          <a:stretch>
            <a:fillRect/>
          </a:stretch>
        </p:blipFill>
        <p:spPr>
          <a:xfrm>
            <a:off x="7349412" y="6004997"/>
            <a:ext cx="3163021" cy="693989"/>
          </a:xfrm>
          <a:prstGeom prst="rect">
            <a:avLst/>
          </a:prstGeom>
        </p:spPr>
      </p:pic>
      <p:pic>
        <p:nvPicPr>
          <p:cNvPr id="14" name="Immagine 13">
            <a:extLst>
              <a:ext uri="{FF2B5EF4-FFF2-40B4-BE49-F238E27FC236}">
                <a16:creationId xmlns:a16="http://schemas.microsoft.com/office/drawing/2014/main" id="{AB8369DD-0517-4436-B011-A5D6DDE203CA}"/>
              </a:ext>
            </a:extLst>
          </p:cNvPr>
          <p:cNvPicPr>
            <a:picLocks noChangeAspect="1"/>
          </p:cNvPicPr>
          <p:nvPr/>
        </p:nvPicPr>
        <p:blipFill>
          <a:blip r:embed="rId10"/>
          <a:stretch>
            <a:fillRect/>
          </a:stretch>
        </p:blipFill>
        <p:spPr>
          <a:xfrm>
            <a:off x="5603335" y="1840158"/>
            <a:ext cx="1048425" cy="536671"/>
          </a:xfrm>
          <a:prstGeom prst="rect">
            <a:avLst/>
          </a:prstGeom>
        </p:spPr>
      </p:pic>
      <p:sp>
        <p:nvSpPr>
          <p:cNvPr id="15" name="Rettangolo 14">
            <a:extLst>
              <a:ext uri="{FF2B5EF4-FFF2-40B4-BE49-F238E27FC236}">
                <a16:creationId xmlns:a16="http://schemas.microsoft.com/office/drawing/2014/main" id="{48F24762-7AF2-4768-BCEA-127BEA892292}"/>
              </a:ext>
            </a:extLst>
          </p:cNvPr>
          <p:cNvSpPr/>
          <p:nvPr/>
        </p:nvSpPr>
        <p:spPr>
          <a:xfrm>
            <a:off x="2477582" y="1007474"/>
            <a:ext cx="9127821" cy="646331"/>
          </a:xfrm>
          <a:prstGeom prst="rect">
            <a:avLst/>
          </a:prstGeom>
        </p:spPr>
        <p:txBody>
          <a:bodyPr wrap="square">
            <a:spAutoFit/>
          </a:bodyPr>
          <a:lstStyle/>
          <a:p>
            <a:r>
              <a:rPr lang="it-IT" dirty="0">
                <a:latin typeface="Arial" panose="020B0604020202020204" pitchFamily="34" charset="0"/>
                <a:cs typeface="Arial" panose="020B0604020202020204" pitchFamily="34" charset="0"/>
              </a:rPr>
              <a:t>ad oggi sembra che Huawei sia l’unica azienda in grado si realizzare completamente una soluzione 5G con le proprie apparecchiature</a:t>
            </a:r>
          </a:p>
        </p:txBody>
      </p:sp>
      <p:sp>
        <p:nvSpPr>
          <p:cNvPr id="18" name="Rettangolo 17">
            <a:extLst>
              <a:ext uri="{FF2B5EF4-FFF2-40B4-BE49-F238E27FC236}">
                <a16:creationId xmlns:a16="http://schemas.microsoft.com/office/drawing/2014/main" id="{505207F0-48FF-4C5F-A2D0-3D14A99805EB}"/>
              </a:ext>
            </a:extLst>
          </p:cNvPr>
          <p:cNvSpPr/>
          <p:nvPr/>
        </p:nvSpPr>
        <p:spPr>
          <a:xfrm>
            <a:off x="5726129" y="2779203"/>
            <a:ext cx="925631" cy="307777"/>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China</a:t>
            </a:r>
          </a:p>
        </p:txBody>
      </p:sp>
      <p:sp>
        <p:nvSpPr>
          <p:cNvPr id="19" name="Rettangolo 18">
            <a:extLst>
              <a:ext uri="{FF2B5EF4-FFF2-40B4-BE49-F238E27FC236}">
                <a16:creationId xmlns:a16="http://schemas.microsoft.com/office/drawing/2014/main" id="{4CB7DEEC-3A96-44CA-AEE0-F3C08E6B1361}"/>
              </a:ext>
            </a:extLst>
          </p:cNvPr>
          <p:cNvSpPr/>
          <p:nvPr/>
        </p:nvSpPr>
        <p:spPr>
          <a:xfrm>
            <a:off x="2518917" y="4326161"/>
            <a:ext cx="2007057" cy="307777"/>
          </a:xfrm>
          <a:prstGeom prst="rect">
            <a:avLst/>
          </a:prstGeom>
        </p:spPr>
        <p:txBody>
          <a:bodyPr wrap="square">
            <a:spAutoFit/>
          </a:bodyPr>
          <a:lstStyle/>
          <a:p>
            <a:r>
              <a:rPr lang="it-IT" sz="1400" b="1" dirty="0">
                <a:solidFill>
                  <a:schemeClr val="bg1"/>
                </a:solidFill>
                <a:latin typeface="Arial" panose="020B0604020202020204" pitchFamily="34" charset="0"/>
                <a:cs typeface="Arial" panose="020B0604020202020204" pitchFamily="34" charset="0"/>
              </a:rPr>
              <a:t>Corea del Sud</a:t>
            </a:r>
          </a:p>
        </p:txBody>
      </p:sp>
      <p:sp>
        <p:nvSpPr>
          <p:cNvPr id="20" name="Rettangolo 19">
            <a:extLst>
              <a:ext uri="{FF2B5EF4-FFF2-40B4-BE49-F238E27FC236}">
                <a16:creationId xmlns:a16="http://schemas.microsoft.com/office/drawing/2014/main" id="{BC719B7F-9A3B-4638-913C-4F7CF9D4A289}"/>
              </a:ext>
            </a:extLst>
          </p:cNvPr>
          <p:cNvSpPr/>
          <p:nvPr/>
        </p:nvSpPr>
        <p:spPr>
          <a:xfrm>
            <a:off x="8150196" y="5654515"/>
            <a:ext cx="925631" cy="307777"/>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China</a:t>
            </a:r>
          </a:p>
        </p:txBody>
      </p:sp>
      <p:sp>
        <p:nvSpPr>
          <p:cNvPr id="21" name="Rettangolo 20">
            <a:extLst>
              <a:ext uri="{FF2B5EF4-FFF2-40B4-BE49-F238E27FC236}">
                <a16:creationId xmlns:a16="http://schemas.microsoft.com/office/drawing/2014/main" id="{71FA785E-4DBE-4B7A-AEB9-88A2C427975D}"/>
              </a:ext>
            </a:extLst>
          </p:cNvPr>
          <p:cNvSpPr/>
          <p:nvPr/>
        </p:nvSpPr>
        <p:spPr>
          <a:xfrm>
            <a:off x="8130995" y="4531309"/>
            <a:ext cx="2007057" cy="307777"/>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Corea del Sud</a:t>
            </a:r>
          </a:p>
        </p:txBody>
      </p:sp>
      <p:sp>
        <p:nvSpPr>
          <p:cNvPr id="22" name="Rettangolo 21">
            <a:extLst>
              <a:ext uri="{FF2B5EF4-FFF2-40B4-BE49-F238E27FC236}">
                <a16:creationId xmlns:a16="http://schemas.microsoft.com/office/drawing/2014/main" id="{D297335F-61DD-4CA0-9609-BD65EF053BBA}"/>
              </a:ext>
            </a:extLst>
          </p:cNvPr>
          <p:cNvSpPr/>
          <p:nvPr/>
        </p:nvSpPr>
        <p:spPr>
          <a:xfrm>
            <a:off x="2896858" y="5654515"/>
            <a:ext cx="1362605" cy="307777"/>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Finlandia</a:t>
            </a:r>
          </a:p>
        </p:txBody>
      </p:sp>
      <p:sp>
        <p:nvSpPr>
          <p:cNvPr id="23" name="Rettangolo 22">
            <a:extLst>
              <a:ext uri="{FF2B5EF4-FFF2-40B4-BE49-F238E27FC236}">
                <a16:creationId xmlns:a16="http://schemas.microsoft.com/office/drawing/2014/main" id="{9CB4F570-F3F6-4882-B918-A613210AD559}"/>
              </a:ext>
            </a:extLst>
          </p:cNvPr>
          <p:cNvSpPr/>
          <p:nvPr/>
        </p:nvSpPr>
        <p:spPr>
          <a:xfrm>
            <a:off x="3110946" y="6550223"/>
            <a:ext cx="770576" cy="307777"/>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USA</a:t>
            </a:r>
          </a:p>
        </p:txBody>
      </p:sp>
      <p:sp>
        <p:nvSpPr>
          <p:cNvPr id="24" name="Rettangolo 23">
            <a:extLst>
              <a:ext uri="{FF2B5EF4-FFF2-40B4-BE49-F238E27FC236}">
                <a16:creationId xmlns:a16="http://schemas.microsoft.com/office/drawing/2014/main" id="{C88C02BB-1EDB-444A-B3FA-E6692B26EE71}"/>
              </a:ext>
            </a:extLst>
          </p:cNvPr>
          <p:cNvSpPr/>
          <p:nvPr/>
        </p:nvSpPr>
        <p:spPr>
          <a:xfrm>
            <a:off x="8150849" y="6550223"/>
            <a:ext cx="925631" cy="307777"/>
          </a:xfrm>
          <a:prstGeom prst="rect">
            <a:avLst/>
          </a:prstGeom>
        </p:spPr>
        <p:txBody>
          <a:bodyPr wrap="square">
            <a:spAutoFit/>
          </a:bodyPr>
          <a:lstStyle/>
          <a:p>
            <a:r>
              <a:rPr lang="it-IT" sz="1400" b="1" dirty="0">
                <a:latin typeface="Arial" panose="020B0604020202020204" pitchFamily="34" charset="0"/>
                <a:cs typeface="Arial" panose="020B0604020202020204" pitchFamily="34" charset="0"/>
              </a:rPr>
              <a:t>Svezia</a:t>
            </a:r>
          </a:p>
        </p:txBody>
      </p:sp>
      <p:sp>
        <p:nvSpPr>
          <p:cNvPr id="25" name="Rettangolo 24">
            <a:extLst>
              <a:ext uri="{FF2B5EF4-FFF2-40B4-BE49-F238E27FC236}">
                <a16:creationId xmlns:a16="http://schemas.microsoft.com/office/drawing/2014/main" id="{41172838-CACC-4C14-9877-59E96502BEE1}"/>
              </a:ext>
            </a:extLst>
          </p:cNvPr>
          <p:cNvSpPr/>
          <p:nvPr/>
        </p:nvSpPr>
        <p:spPr>
          <a:xfrm>
            <a:off x="5252439" y="607050"/>
            <a:ext cx="1527460" cy="369332"/>
          </a:xfrm>
          <a:prstGeom prst="rect">
            <a:avLst/>
          </a:prstGeom>
        </p:spPr>
        <p:txBody>
          <a:bodyPr wrap="square">
            <a:spAutoFit/>
          </a:bodyPr>
          <a:lstStyle/>
          <a:p>
            <a:pPr algn="ctr"/>
            <a:r>
              <a:rPr lang="it-IT" b="1" dirty="0">
                <a:latin typeface="Arial" panose="020B0604020202020204" pitchFamily="34" charset="0"/>
                <a:cs typeface="Arial" panose="020B0604020202020204" pitchFamily="34" charset="0"/>
              </a:rPr>
              <a:t>i fornitori</a:t>
            </a:r>
          </a:p>
        </p:txBody>
      </p:sp>
    </p:spTree>
    <p:extLst>
      <p:ext uri="{BB962C8B-B14F-4D97-AF65-F5344CB8AC3E}">
        <p14:creationId xmlns:p14="http://schemas.microsoft.com/office/powerpoint/2010/main" val="3649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4F7A3D8-0AF8-4913-912D-40AEED49C8E7}"/>
              </a:ext>
            </a:extLst>
          </p:cNvPr>
          <p:cNvSpPr/>
          <p:nvPr/>
        </p:nvSpPr>
        <p:spPr>
          <a:xfrm>
            <a:off x="2477583" y="106543"/>
            <a:ext cx="9127820" cy="701731"/>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it-IT" sz="4400" b="1">
                <a:latin typeface="Arial" panose="020B0604020202020204" pitchFamily="34" charset="0"/>
                <a:ea typeface="+mj-ea"/>
                <a:cs typeface="Arial" panose="020B0604020202020204" pitchFamily="34" charset="0"/>
              </a:rPr>
              <a:t>chi è avanti e chi è indietro?</a:t>
            </a:r>
            <a:endParaRPr lang="it-IT" sz="4400" b="1" dirty="0">
              <a:latin typeface="Arial" panose="020B0604020202020204" pitchFamily="34" charset="0"/>
              <a:ea typeface="+mj-ea"/>
              <a:cs typeface="Arial" panose="020B0604020202020204" pitchFamily="34" charset="0"/>
            </a:endParaRPr>
          </a:p>
        </p:txBody>
      </p:sp>
      <p:sp>
        <p:nvSpPr>
          <p:cNvPr id="25" name="Rettangolo 24">
            <a:extLst>
              <a:ext uri="{FF2B5EF4-FFF2-40B4-BE49-F238E27FC236}">
                <a16:creationId xmlns:a16="http://schemas.microsoft.com/office/drawing/2014/main" id="{41172838-CACC-4C14-9877-59E96502BEE1}"/>
              </a:ext>
            </a:extLst>
          </p:cNvPr>
          <p:cNvSpPr/>
          <p:nvPr/>
        </p:nvSpPr>
        <p:spPr>
          <a:xfrm>
            <a:off x="5252439" y="607050"/>
            <a:ext cx="1527460" cy="369332"/>
          </a:xfrm>
          <a:prstGeom prst="rect">
            <a:avLst/>
          </a:prstGeom>
        </p:spPr>
        <p:txBody>
          <a:bodyPr wrap="square">
            <a:spAutoFit/>
          </a:bodyPr>
          <a:lstStyle/>
          <a:p>
            <a:pPr algn="ctr"/>
            <a:r>
              <a:rPr lang="it-IT" b="1">
                <a:latin typeface="Arial" panose="020B0604020202020204" pitchFamily="34" charset="0"/>
                <a:cs typeface="Arial" panose="020B0604020202020204" pitchFamily="34" charset="0"/>
              </a:rPr>
              <a:t>i paesi</a:t>
            </a:r>
            <a:endParaRPr lang="it-IT" b="1" dirty="0">
              <a:latin typeface="Arial" panose="020B0604020202020204" pitchFamily="34" charset="0"/>
              <a:cs typeface="Arial" panose="020B0604020202020204" pitchFamily="34" charset="0"/>
            </a:endParaRPr>
          </a:p>
        </p:txBody>
      </p:sp>
      <p:pic>
        <p:nvPicPr>
          <p:cNvPr id="26" name="Immagine 25" descr="Immagine che contiene disegnando, ombrello&#10;&#10;Descrizione generata automaticamente">
            <a:extLst>
              <a:ext uri="{FF2B5EF4-FFF2-40B4-BE49-F238E27FC236}">
                <a16:creationId xmlns:a16="http://schemas.microsoft.com/office/drawing/2014/main" id="{BD4772DF-4D93-41E8-B385-F7A32F0001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7583" y="1163457"/>
            <a:ext cx="8242300" cy="5588000"/>
          </a:xfrm>
          <a:prstGeom prst="rect">
            <a:avLst/>
          </a:prstGeom>
        </p:spPr>
      </p:pic>
      <p:pic>
        <p:nvPicPr>
          <p:cNvPr id="30" name="Picture 5" descr="C:\AC_Clipart\ClipArtLavoro\Numeri\Num4.wmf">
            <a:extLst>
              <a:ext uri="{FF2B5EF4-FFF2-40B4-BE49-F238E27FC236}">
                <a16:creationId xmlns:a16="http://schemas.microsoft.com/office/drawing/2014/main" id="{F73603E4-030A-4DDD-BAEA-E83E18CA9402}"/>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447785" y="106543"/>
            <a:ext cx="72000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46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mappa&#10;&#10;Descrizione generata automaticamente">
            <a:extLst>
              <a:ext uri="{FF2B5EF4-FFF2-40B4-BE49-F238E27FC236}">
                <a16:creationId xmlns:a16="http://schemas.microsoft.com/office/drawing/2014/main" id="{6CA95CBC-E335-4641-A0C6-E9F7C54C333E}"/>
              </a:ext>
            </a:extLst>
          </p:cNvPr>
          <p:cNvPicPr>
            <a:picLocks noChangeAspect="1"/>
          </p:cNvPicPr>
          <p:nvPr/>
        </p:nvPicPr>
        <p:blipFill rotWithShape="1">
          <a:blip r:embed="rId2">
            <a:extLst>
              <a:ext uri="{28A0092B-C50C-407E-A947-70E740481C1C}">
                <a14:useLocalDpi xmlns:a14="http://schemas.microsoft.com/office/drawing/2010/main" val="0"/>
              </a:ext>
            </a:extLst>
          </a:blip>
          <a:srcRect l="10050" r="17140" b="-1"/>
          <a:stretch/>
        </p:blipFill>
        <p:spPr>
          <a:xfrm>
            <a:off x="270947" y="196757"/>
            <a:ext cx="4021374" cy="4105516"/>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2" name="Rectangle 3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ttangolo 2">
            <a:extLst>
              <a:ext uri="{FF2B5EF4-FFF2-40B4-BE49-F238E27FC236}">
                <a16:creationId xmlns:a16="http://schemas.microsoft.com/office/drawing/2014/main" id="{D3CDBB7C-BA90-473A-B304-CCC1AF61CB87}"/>
              </a:ext>
            </a:extLst>
          </p:cNvPr>
          <p:cNvSpPr/>
          <p:nvPr/>
        </p:nvSpPr>
        <p:spPr>
          <a:xfrm>
            <a:off x="4507444" y="2783267"/>
            <a:ext cx="7034968" cy="1344314"/>
          </a:xfrm>
          <a:prstGeom prst="rect">
            <a:avLst/>
          </a:prstGeom>
          <a:solidFill>
            <a:schemeClr val="bg1"/>
          </a:solidFill>
        </p:spPr>
        <p:txBody>
          <a:bodyPr vert="horz" lIns="91440" tIns="45720" rIns="91440" bIns="45720" rtlCol="0" anchor="t">
            <a:noAutofit/>
          </a:bodyPr>
          <a:lstStyle/>
          <a:p>
            <a:pPr>
              <a:lnSpc>
                <a:spcPct val="90000"/>
              </a:lnSpc>
              <a:spcAft>
                <a:spcPts val="600"/>
              </a:spcAft>
            </a:pPr>
            <a:r>
              <a:rPr lang="it-IT" sz="2000" b="1" dirty="0">
                <a:latin typeface="Arial" panose="020B0604020202020204" pitchFamily="34" charset="0"/>
                <a:cs typeface="Arial" panose="020B0604020202020204" pitchFamily="34" charset="0"/>
              </a:rPr>
              <a:t>l’India</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che sta digitalizzando la sua rete di telecomunicazioni più velocemente di qualsiasi altro mercato e sta anche rapidamente modernizzando la telefonia mobile</a:t>
            </a:r>
          </a:p>
        </p:txBody>
      </p:sp>
      <p:sp>
        <p:nvSpPr>
          <p:cNvPr id="6" name="Rettangolo 5">
            <a:extLst>
              <a:ext uri="{FF2B5EF4-FFF2-40B4-BE49-F238E27FC236}">
                <a16:creationId xmlns:a16="http://schemas.microsoft.com/office/drawing/2014/main" id="{C29A23AD-9BC2-45B5-B248-882AC5D513E0}"/>
              </a:ext>
            </a:extLst>
          </p:cNvPr>
          <p:cNvSpPr/>
          <p:nvPr/>
        </p:nvSpPr>
        <p:spPr>
          <a:xfrm>
            <a:off x="4507444" y="321586"/>
            <a:ext cx="6101562" cy="451406"/>
          </a:xfrm>
          <a:prstGeom prst="rect">
            <a:avLst/>
          </a:prstGeom>
          <a:solidFill>
            <a:schemeClr val="bg1"/>
          </a:solidFill>
        </p:spPr>
        <p:txBody>
          <a:bodyPr wrap="square">
            <a:spAutoFit/>
          </a:bodyPr>
          <a:lstStyle/>
          <a:p>
            <a:pPr>
              <a:lnSpc>
                <a:spcPts val="2800"/>
              </a:lnSpc>
            </a:pPr>
            <a:r>
              <a:rPr lang="it-IT" sz="2800" b="1" dirty="0">
                <a:latin typeface="Arial" panose="020B0604020202020204" pitchFamily="34" charset="0"/>
                <a:cs typeface="Arial" panose="020B0604020202020204" pitchFamily="34" charset="0"/>
              </a:rPr>
              <a:t>mantengono un loro status unico</a:t>
            </a:r>
          </a:p>
        </p:txBody>
      </p:sp>
      <p:sp>
        <p:nvSpPr>
          <p:cNvPr id="14" name="Rettangolo 13">
            <a:extLst>
              <a:ext uri="{FF2B5EF4-FFF2-40B4-BE49-F238E27FC236}">
                <a16:creationId xmlns:a16="http://schemas.microsoft.com/office/drawing/2014/main" id="{152DB565-9DA4-4DDF-9605-E6301BF770D1}"/>
              </a:ext>
            </a:extLst>
          </p:cNvPr>
          <p:cNvSpPr/>
          <p:nvPr/>
        </p:nvSpPr>
        <p:spPr>
          <a:xfrm>
            <a:off x="4507444" y="1298555"/>
            <a:ext cx="7163446" cy="1344314"/>
          </a:xfrm>
          <a:prstGeom prst="rect">
            <a:avLst/>
          </a:prstGeom>
          <a:solidFill>
            <a:schemeClr val="bg1"/>
          </a:solidFill>
        </p:spPr>
        <p:txBody>
          <a:bodyPr vert="horz" lIns="91440" tIns="45720" rIns="91440" bIns="45720" rtlCol="0" anchor="t">
            <a:normAutofit/>
          </a:bodyPr>
          <a:lstStyle/>
          <a:p>
            <a:pPr>
              <a:lnSpc>
                <a:spcPct val="90000"/>
              </a:lnSpc>
              <a:spcAft>
                <a:spcPts val="600"/>
              </a:spcAft>
            </a:pPr>
            <a:r>
              <a:rPr lang="it-IT" sz="2000" b="1" dirty="0">
                <a:latin typeface="Arial" panose="020B0604020202020204" pitchFamily="34" charset="0"/>
                <a:cs typeface="Arial" panose="020B0604020202020204" pitchFamily="34" charset="0"/>
              </a:rPr>
              <a:t>la Cina</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ha immesso enormi investimenti nelle sue reti fisse e cellulari per il passato diversi anni. Sta costruendo questa spina dorsale ad un ritmo più veloce di qualsiasi altro paese, con l'obiettivo di offrire 5G in tutte le principali città e di cambiare un quarto degli abbonamenti di telefonia mobile a 5G entro il 2025.</a:t>
            </a:r>
          </a:p>
        </p:txBody>
      </p:sp>
      <p:sp>
        <p:nvSpPr>
          <p:cNvPr id="15" name="Rettangolo 14">
            <a:extLst>
              <a:ext uri="{FF2B5EF4-FFF2-40B4-BE49-F238E27FC236}">
                <a16:creationId xmlns:a16="http://schemas.microsoft.com/office/drawing/2014/main" id="{BF5F0E7F-8E0D-45EE-8326-A6B0020F6B6B}"/>
              </a:ext>
            </a:extLst>
          </p:cNvPr>
          <p:cNvSpPr/>
          <p:nvPr/>
        </p:nvSpPr>
        <p:spPr>
          <a:xfrm>
            <a:off x="1785097" y="5180419"/>
            <a:ext cx="8705922" cy="1051898"/>
          </a:xfrm>
          <a:prstGeom prst="rect">
            <a:avLst/>
          </a:prstGeom>
        </p:spPr>
        <p:txBody>
          <a:bodyPr vert="horz" lIns="91440" tIns="45720" rIns="91440" bIns="45720" rtlCol="0" anchor="t">
            <a:noAutofit/>
          </a:bodyPr>
          <a:lstStyle/>
          <a:p>
            <a:pPr>
              <a:lnSpc>
                <a:spcPct val="90000"/>
              </a:lnSpc>
              <a:spcAft>
                <a:spcPts val="600"/>
              </a:spcAft>
            </a:pPr>
            <a:r>
              <a:rPr lang="it-IT" dirty="0">
                <a:latin typeface="Arial" panose="020B0604020202020204" pitchFamily="34" charset="0"/>
                <a:cs typeface="Arial" panose="020B0604020202020204" pitchFamily="34" charset="0"/>
              </a:rPr>
              <a:t>nel corso del prossimo decennio, i fornitori di connettività continueranno a costruire e aggiornare le reti, ma il ritmo di evoluzione varierà tra queste tipologie, con i “Pionieri” e la Cina costantemente a guidare il gruppo.</a:t>
            </a:r>
          </a:p>
        </p:txBody>
      </p:sp>
      <p:sp>
        <p:nvSpPr>
          <p:cNvPr id="16" name="Ovale 15">
            <a:extLst>
              <a:ext uri="{FF2B5EF4-FFF2-40B4-BE49-F238E27FC236}">
                <a16:creationId xmlns:a16="http://schemas.microsoft.com/office/drawing/2014/main" id="{EEB6348A-92A6-4B74-A47F-C3479A901FCD}"/>
              </a:ext>
            </a:extLst>
          </p:cNvPr>
          <p:cNvSpPr/>
          <p:nvPr/>
        </p:nvSpPr>
        <p:spPr>
          <a:xfrm>
            <a:off x="11742157" y="6335471"/>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1</a:t>
            </a:r>
          </a:p>
        </p:txBody>
      </p:sp>
      <p:pic>
        <p:nvPicPr>
          <p:cNvPr id="17" name="Picture 5" descr="C:\AC_Clipart\ClipArtLavoro\Numeri\Num4.wmf">
            <a:extLst>
              <a:ext uri="{FF2B5EF4-FFF2-40B4-BE49-F238E27FC236}">
                <a16:creationId xmlns:a16="http://schemas.microsoft.com/office/drawing/2014/main" id="{3ACBD4F7-6204-4BD8-823B-43F2778D2480}"/>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0883127" y="107647"/>
            <a:ext cx="72000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4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ttore 2 13">
            <a:extLst>
              <a:ext uri="{FF2B5EF4-FFF2-40B4-BE49-F238E27FC236}">
                <a16:creationId xmlns:a16="http://schemas.microsoft.com/office/drawing/2014/main" id="{453ED1BA-B1C4-42C0-866C-C330849E4CE0}"/>
              </a:ext>
            </a:extLst>
          </p:cNvPr>
          <p:cNvCxnSpPr/>
          <p:nvPr/>
        </p:nvCxnSpPr>
        <p:spPr>
          <a:xfrm>
            <a:off x="2753032" y="4111012"/>
            <a:ext cx="5368413" cy="0"/>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6A66ED7A-7B9F-4A62-8C28-C6BC7E793043}"/>
              </a:ext>
            </a:extLst>
          </p:cNvPr>
          <p:cNvSpPr/>
          <p:nvPr/>
        </p:nvSpPr>
        <p:spPr>
          <a:xfrm>
            <a:off x="3456699" y="246282"/>
            <a:ext cx="6101562" cy="451406"/>
          </a:xfrm>
          <a:prstGeom prst="rect">
            <a:avLst/>
          </a:prstGeom>
          <a:solidFill>
            <a:schemeClr val="bg1"/>
          </a:solidFill>
        </p:spPr>
        <p:txBody>
          <a:bodyPr wrap="square">
            <a:spAutoFit/>
          </a:bodyPr>
          <a:lstStyle/>
          <a:p>
            <a:pPr>
              <a:lnSpc>
                <a:spcPts val="2800"/>
              </a:lnSpc>
            </a:pPr>
            <a:r>
              <a:rPr lang="it-IT" sz="2800" b="1" dirty="0">
                <a:latin typeface="Arial" panose="020B0604020202020204" pitchFamily="34" charset="0"/>
                <a:cs typeface="Arial" panose="020B0604020202020204" pitchFamily="34" charset="0"/>
              </a:rPr>
              <a:t>perché la China è così avanti?</a:t>
            </a:r>
          </a:p>
        </p:txBody>
      </p:sp>
      <p:pic>
        <p:nvPicPr>
          <p:cNvPr id="4" name="Picture 6" descr="C:\AC_Clipart\ClipArtLavoro\Numeri\Num5.wmf">
            <a:extLst>
              <a:ext uri="{FF2B5EF4-FFF2-40B4-BE49-F238E27FC236}">
                <a16:creationId xmlns:a16="http://schemas.microsoft.com/office/drawing/2014/main" id="{FEC8D581-7246-4656-97DE-51355AFBC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903" y="111985"/>
            <a:ext cx="71999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E0A564A8-77D3-4CFB-8393-4F31845475F6}"/>
              </a:ext>
            </a:extLst>
          </p:cNvPr>
          <p:cNvSpPr/>
          <p:nvPr/>
        </p:nvSpPr>
        <p:spPr>
          <a:xfrm>
            <a:off x="1392936" y="962836"/>
            <a:ext cx="10229088" cy="2031325"/>
          </a:xfrm>
          <a:prstGeom prst="rect">
            <a:avLst/>
          </a:prstGeom>
        </p:spPr>
        <p:txBody>
          <a:bodyPr wrap="square">
            <a:spAutoFit/>
          </a:bodyPr>
          <a:lstStyle/>
          <a:p>
            <a:r>
              <a:rPr lang="it-IT" dirty="0">
                <a:latin typeface="Arial" panose="020B0604020202020204" pitchFamily="34" charset="0"/>
                <a:cs typeface="Arial" panose="020B0604020202020204" pitchFamily="34" charset="0"/>
              </a:rPr>
              <a:t>la Cina è così avanti perché il 5G, insieme all’Intelligenza Artificiale, la Genetica e alcune altre, è una delle tecnologie su cui il Governo ha deciso di puntare, con l’obiettivo di superare gli Stati Uniti entro i prossimi cinque anni</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per far questo, oltre a investire in modo robusto nell’Università, ha scelto nei diversi settori dei “campioni”, cioè delle aziende di riferimento di cui favorire lo sviluppo, sia attraverso facilitazioni fiscali e contributi a fondo perduto che aprendo loro il mercato interno delle infrastrutture statali.</a:t>
            </a:r>
          </a:p>
        </p:txBody>
      </p:sp>
      <p:pic>
        <p:nvPicPr>
          <p:cNvPr id="6" name="Immagine 5">
            <a:extLst>
              <a:ext uri="{FF2B5EF4-FFF2-40B4-BE49-F238E27FC236}">
                <a16:creationId xmlns:a16="http://schemas.microsoft.com/office/drawing/2014/main" id="{D158EE65-2E47-4F56-A845-0EC5ED6C7414}"/>
              </a:ext>
            </a:extLst>
          </p:cNvPr>
          <p:cNvPicPr>
            <a:picLocks noChangeAspect="1"/>
          </p:cNvPicPr>
          <p:nvPr/>
        </p:nvPicPr>
        <p:blipFill>
          <a:blip r:embed="rId3"/>
          <a:stretch>
            <a:fillRect/>
          </a:stretch>
        </p:blipFill>
        <p:spPr>
          <a:xfrm>
            <a:off x="721548" y="3277459"/>
            <a:ext cx="1687355" cy="1667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a:extLst>
              <a:ext uri="{FF2B5EF4-FFF2-40B4-BE49-F238E27FC236}">
                <a16:creationId xmlns:a16="http://schemas.microsoft.com/office/drawing/2014/main" id="{6813DA70-4CC8-45D4-9537-CEC556417264}"/>
              </a:ext>
            </a:extLst>
          </p:cNvPr>
          <p:cNvPicPr>
            <a:picLocks noChangeAspect="1"/>
          </p:cNvPicPr>
          <p:nvPr/>
        </p:nvPicPr>
        <p:blipFill>
          <a:blip r:embed="rId4"/>
          <a:stretch>
            <a:fillRect/>
          </a:stretch>
        </p:blipFill>
        <p:spPr>
          <a:xfrm>
            <a:off x="8482211" y="3718396"/>
            <a:ext cx="2921666" cy="785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magine 11">
            <a:extLst>
              <a:ext uri="{FF2B5EF4-FFF2-40B4-BE49-F238E27FC236}">
                <a16:creationId xmlns:a16="http://schemas.microsoft.com/office/drawing/2014/main" id="{EF869679-5299-4EEB-8949-398879226BBB}"/>
              </a:ext>
            </a:extLst>
          </p:cNvPr>
          <p:cNvPicPr>
            <a:picLocks noChangeAspect="1"/>
          </p:cNvPicPr>
          <p:nvPr/>
        </p:nvPicPr>
        <p:blipFill>
          <a:blip r:embed="rId5"/>
          <a:stretch>
            <a:fillRect/>
          </a:stretch>
        </p:blipFill>
        <p:spPr>
          <a:xfrm>
            <a:off x="4793094" y="3006214"/>
            <a:ext cx="1599513" cy="2375243"/>
          </a:xfrm>
          <a:prstGeom prst="rect">
            <a:avLst/>
          </a:prstGeom>
        </p:spPr>
      </p:pic>
    </p:spTree>
    <p:extLst>
      <p:ext uri="{BB962C8B-B14F-4D97-AF65-F5344CB8AC3E}">
        <p14:creationId xmlns:p14="http://schemas.microsoft.com/office/powerpoint/2010/main" val="25904048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2334</Words>
  <Application>Microsoft Office PowerPoint</Application>
  <PresentationFormat>Widescreen</PresentationFormat>
  <Paragraphs>146</Paragraphs>
  <Slides>22</Slides>
  <Notes>0</Notes>
  <HiddenSlides>4</HiddenSlides>
  <MMClips>0</MMClips>
  <ScaleCrop>false</ScaleCrop>
  <HeadingPairs>
    <vt:vector size="8" baseType="variant">
      <vt:variant>
        <vt:lpstr>Caratteri utilizzati</vt:lpstr>
      </vt:variant>
      <vt:variant>
        <vt:i4>3</vt:i4>
      </vt:variant>
      <vt:variant>
        <vt:lpstr>Tema</vt:lpstr>
      </vt:variant>
      <vt:variant>
        <vt:i4>1</vt:i4>
      </vt:variant>
      <vt:variant>
        <vt:lpstr>Titoli diapositive</vt:lpstr>
      </vt:variant>
      <vt:variant>
        <vt:i4>22</vt:i4>
      </vt:variant>
      <vt:variant>
        <vt:lpstr>Presentazioni personalizzate</vt:lpstr>
      </vt:variant>
      <vt:variant>
        <vt:i4>1</vt:i4>
      </vt:variant>
    </vt:vector>
  </HeadingPairs>
  <TitlesOfParts>
    <vt:vector size="27"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comesiusa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Volpi</dc:creator>
  <cp:lastModifiedBy>Alessandro Volpi</cp:lastModifiedBy>
  <cp:revision>10</cp:revision>
  <dcterms:created xsi:type="dcterms:W3CDTF">2020-07-23T08:33:52Z</dcterms:created>
  <dcterms:modified xsi:type="dcterms:W3CDTF">2020-08-14T17:18:19Z</dcterms:modified>
</cp:coreProperties>
</file>