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sldIdLst>
    <p:sldId id="258" r:id="rId2"/>
    <p:sldId id="256" r:id="rId3"/>
    <p:sldId id="257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A7947-E287-4738-8C82-07CE4F01EF03}" type="datetime2">
              <a:rPr lang="en-US" smtClean="0"/>
              <a:t>Monday, May 23,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3215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9361-B9A1-48F2-9473-23DE30E2D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03906"/>
            <a:ext cx="11090275" cy="1333057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986779-C2F3-447D-85F7-F6B0E2C97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EBD84-71F4-4271-8C46-0D47C0A9B12E}" type="datetime2">
              <a:rPr lang="en-US" smtClean="0"/>
              <a:t>Monday, May 23,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48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56583A-514F-4632-820D-E7EE236A46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3CBBB-7DDC-4437-8C7D-22A1C3520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69EBF-DA20-4024-8006-B158D571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0CE1-F450-4107-B2CB-17B18F8A3F4A}" type="datetime2">
              <a:rPr lang="en-US" smtClean="0"/>
              <a:t>Monday, May 23,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C8B9-14B5-4DF1-994D-AB47DB3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76582-5F9B-4F5E-AAD5-D608CB68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97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025-CD7A-4966-867E-81CF82B15267}" type="datetime2">
              <a:rPr lang="en-US" smtClean="0"/>
              <a:t>Monday, May 23,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30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4644CBB8-40B8-42F8-9172-07A476341DDA}"/>
              </a:ext>
            </a:extLst>
          </p:cNvPr>
          <p:cNvGrpSpPr/>
          <p:nvPr/>
        </p:nvGrpSpPr>
        <p:grpSpPr>
          <a:xfrm>
            <a:off x="356481" y="879007"/>
            <a:ext cx="734257" cy="760506"/>
            <a:chOff x="5243759" y="1363788"/>
            <a:chExt cx="734257" cy="760506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35CE073E-302A-4AA7-98C7-8667DDDCFA18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4FD1AE2F-DD70-4E93-B905-E052A23F0B1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E8D529E5-8838-47F0-98A4-2D46F11E499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DA2564-D3DB-48AD-83F0-6CC6B5743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63" y="474345"/>
            <a:ext cx="11077574" cy="2954655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64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9929-0719-4517-94D6-FDF7F99E70F6}" type="datetime2">
              <a:rPr lang="en-US" smtClean="0"/>
              <a:t>Monday, May 23,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EA752-36DA-440B-8747-0EB291408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271" y="3629772"/>
            <a:ext cx="11074866" cy="267895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BCC02B0-8581-4752-B7BC-3CE1EF17B9F7}"/>
              </a:ext>
            </a:extLst>
          </p:cNvPr>
          <p:cNvSpPr>
            <a:spLocks noChangeAspect="1"/>
          </p:cNvSpPr>
          <p:nvPr/>
        </p:nvSpPr>
        <p:spPr>
          <a:xfrm rot="18900000">
            <a:off x="11209132" y="4448189"/>
            <a:ext cx="999200" cy="1262947"/>
          </a:xfrm>
          <a:custGeom>
            <a:avLst/>
            <a:gdLst>
              <a:gd name="connsiteX0" fmla="*/ 540000 w 999200"/>
              <a:gd name="connsiteY0" fmla="*/ 0 h 1262947"/>
              <a:gd name="connsiteX1" fmla="*/ 999200 w 999200"/>
              <a:gd name="connsiteY1" fmla="*/ 815317 h 1262947"/>
              <a:gd name="connsiteX2" fmla="*/ 552185 w 999200"/>
              <a:gd name="connsiteY2" fmla="*/ 1262333 h 1262947"/>
              <a:gd name="connsiteX3" fmla="*/ 540000 w 999200"/>
              <a:gd name="connsiteY3" fmla="*/ 1262947 h 1262947"/>
              <a:gd name="connsiteX4" fmla="*/ 0 w 999200"/>
              <a:gd name="connsiteY4" fmla="*/ 992947 h 1262947"/>
              <a:gd name="connsiteX5" fmla="*/ 10971 w 999200"/>
              <a:gd name="connsiteY5" fmla="*/ 938533 h 1262947"/>
              <a:gd name="connsiteX6" fmla="*/ 15626 w 999200"/>
              <a:gd name="connsiteY6" fmla="*/ 931034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200" h="1262947">
                <a:moveTo>
                  <a:pt x="540000" y="0"/>
                </a:moveTo>
                <a:lnTo>
                  <a:pt x="999200" y="815317"/>
                </a:lnTo>
                <a:lnTo>
                  <a:pt x="552185" y="1262333"/>
                </a:lnTo>
                <a:lnTo>
                  <a:pt x="540000" y="1262947"/>
                </a:ln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  <a:effectLst>
            <a:innerShdw blurRad="254000" dist="101600" dir="42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EA0FF4DB-8180-4D26-AEAE-7ECDB670F71D}"/>
              </a:ext>
            </a:extLst>
          </p:cNvPr>
          <p:cNvSpPr/>
          <p:nvPr/>
        </p:nvSpPr>
        <p:spPr>
          <a:xfrm rot="2700000">
            <a:off x="11686937" y="4853516"/>
            <a:ext cx="540000" cy="978284"/>
          </a:xfrm>
          <a:custGeom>
            <a:avLst/>
            <a:gdLst>
              <a:gd name="connsiteX0" fmla="*/ 113288 w 540000"/>
              <a:gd name="connsiteY0" fmla="*/ 0 h 978284"/>
              <a:gd name="connsiteX1" fmla="*/ 539386 w 540000"/>
              <a:gd name="connsiteY1" fmla="*/ 426099 h 978284"/>
              <a:gd name="connsiteX2" fmla="*/ 540000 w 540000"/>
              <a:gd name="connsiteY2" fmla="*/ 438284 h 978284"/>
              <a:gd name="connsiteX3" fmla="*/ 270000 w 540000"/>
              <a:gd name="connsiteY3" fmla="*/ 978284 h 978284"/>
              <a:gd name="connsiteX4" fmla="*/ 0 w 540000"/>
              <a:gd name="connsiteY4" fmla="*/ 438284 h 978284"/>
              <a:gd name="connsiteX5" fmla="*/ 79081 w 540000"/>
              <a:gd name="connsiteY5" fmla="*/ 56446 h 97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000" h="978284">
                <a:moveTo>
                  <a:pt x="113288" y="0"/>
                </a:moveTo>
                <a:lnTo>
                  <a:pt x="539386" y="426099"/>
                </a:lnTo>
                <a:lnTo>
                  <a:pt x="540000" y="438284"/>
                </a:lnTo>
                <a:cubicBezTo>
                  <a:pt x="540000" y="736518"/>
                  <a:pt x="419117" y="978284"/>
                  <a:pt x="270000" y="978284"/>
                </a:cubicBezTo>
                <a:cubicBezTo>
                  <a:pt x="120883" y="978284"/>
                  <a:pt x="0" y="736518"/>
                  <a:pt x="0" y="438284"/>
                </a:cubicBezTo>
                <a:cubicBezTo>
                  <a:pt x="0" y="289167"/>
                  <a:pt x="30220" y="154167"/>
                  <a:pt x="79081" y="56446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60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5673-5512-4AAA-9AEB-E00C61EC65D5}" type="datetime2">
              <a:rPr lang="en-US" smtClean="0"/>
              <a:t>Monday, May 23,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11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881275"/>
            <a:ext cx="5437186" cy="535354"/>
          </a:xfrm>
        </p:spPr>
        <p:txBody>
          <a:bodyPr anchor="b">
            <a:norm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577270"/>
            <a:ext cx="5429114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881275"/>
            <a:ext cx="5436392" cy="535354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577270"/>
            <a:ext cx="5436391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38FA-2E87-4873-8BBA-13E447C9A99A}" type="datetime2">
              <a:rPr lang="en-US" smtClean="0"/>
              <a:t>Monday, May 23,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51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053C-0E9C-4159-B7C9-6AB74343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149" y="550799"/>
            <a:ext cx="8283313" cy="5542025"/>
          </a:xfr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F51F65-E111-4656-83BE-CFCDE2DD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40A-97BD-4BFB-B639-0BFF95FDE8B7}" type="datetime2">
              <a:rPr lang="en-US" smtClean="0"/>
              <a:t>Monday, May 23,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FF82CB-2D17-4918-821E-485475CF2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6589D-A056-4817-AE15-39D87FE1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‹N›</a:t>
            </a:fld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489F067-39E1-4757-BC11-6169A343F2E1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10727" y="3958416"/>
            <a:ext cx="3536330" cy="1853969"/>
          </a:xfrm>
          <a:custGeom>
            <a:avLst/>
            <a:gdLst>
              <a:gd name="connsiteX0" fmla="*/ 3536330 w 3536330"/>
              <a:gd name="connsiteY0" fmla="*/ 1853969 h 1853969"/>
              <a:gd name="connsiteX1" fmla="*/ 1682362 w 3536330"/>
              <a:gd name="connsiteY1" fmla="*/ 0 h 1853969"/>
              <a:gd name="connsiteX2" fmla="*/ 52157 w 3536330"/>
              <a:gd name="connsiteY2" fmla="*/ 970257 h 1853969"/>
              <a:gd name="connsiteX3" fmla="*/ 0 w 3536330"/>
              <a:gd name="connsiteY3" fmla="*/ 1078528 h 1853969"/>
              <a:gd name="connsiteX4" fmla="*/ 757215 w 3536330"/>
              <a:gd name="connsiteY4" fmla="*/ 1835743 h 1853969"/>
              <a:gd name="connsiteX5" fmla="*/ 774211 w 3536330"/>
              <a:gd name="connsiteY5" fmla="*/ 1667149 h 1853969"/>
              <a:gd name="connsiteX6" fmla="*/ 1682362 w 3536330"/>
              <a:gd name="connsiteY6" fmla="*/ 926985 h 1853969"/>
              <a:gd name="connsiteX7" fmla="*/ 2609345 w 3536330"/>
              <a:gd name="connsiteY7" fmla="*/ 1853969 h 185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6330" h="1853969">
                <a:moveTo>
                  <a:pt x="3536330" y="1853969"/>
                </a:moveTo>
                <a:cubicBezTo>
                  <a:pt x="3536330" y="830051"/>
                  <a:pt x="2706280" y="0"/>
                  <a:pt x="1682362" y="0"/>
                </a:cubicBezTo>
                <a:cubicBezTo>
                  <a:pt x="978418" y="0"/>
                  <a:pt x="366107" y="392328"/>
                  <a:pt x="52157" y="970257"/>
                </a:cubicBezTo>
                <a:lnTo>
                  <a:pt x="0" y="1078528"/>
                </a:lnTo>
                <a:lnTo>
                  <a:pt x="757215" y="1835743"/>
                </a:lnTo>
                <a:lnTo>
                  <a:pt x="774211" y="1667149"/>
                </a:lnTo>
                <a:cubicBezTo>
                  <a:pt x="860649" y="1244739"/>
                  <a:pt x="1234397" y="926985"/>
                  <a:pt x="1682362" y="926985"/>
                </a:cubicBezTo>
                <a:cubicBezTo>
                  <a:pt x="2194320" y="926985"/>
                  <a:pt x="2609345" y="1342010"/>
                  <a:pt x="2609345" y="1853969"/>
                </a:cubicBezTo>
                <a:close/>
              </a:path>
            </a:pathLst>
          </a:custGeom>
          <a:gradFill flip="none" rotWithShape="1">
            <a:gsLst>
              <a:gs pos="97000">
                <a:schemeClr val="bg2"/>
              </a:gs>
              <a:gs pos="31000">
                <a:schemeClr val="bg2">
                  <a:lumMod val="90000"/>
                  <a:lumOff val="10000"/>
                </a:schemeClr>
              </a:gs>
            </a:gsLst>
            <a:lin ang="15000000" scaled="0"/>
            <a:tileRect/>
          </a:gradFill>
          <a:ln>
            <a:noFill/>
          </a:ln>
          <a:effectLst>
            <a:innerShdw blurRad="355600" dist="101600" dir="16200000">
              <a:schemeClr val="accent1">
                <a:lumMod val="60000"/>
                <a:lumOff val="40000"/>
                <a:alpha val="8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D231011-607F-42F1-B2D9-2BA8E91CC6AF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81151" y="3649708"/>
            <a:ext cx="3478701" cy="2164843"/>
          </a:xfrm>
          <a:custGeom>
            <a:avLst/>
            <a:gdLst>
              <a:gd name="connsiteX0" fmla="*/ 3478701 w 3478701"/>
              <a:gd name="connsiteY0" fmla="*/ 2164843 h 2164843"/>
              <a:gd name="connsiteX1" fmla="*/ 1624733 w 3478701"/>
              <a:gd name="connsiteY1" fmla="*/ 0 h 2164843"/>
              <a:gd name="connsiteX2" fmla="*/ 87393 w 3478701"/>
              <a:gd name="connsiteY2" fmla="*/ 954459 h 2164843"/>
              <a:gd name="connsiteX3" fmla="*/ 0 w 3478701"/>
              <a:gd name="connsiteY3" fmla="*/ 1122434 h 2164843"/>
              <a:gd name="connsiteX4" fmla="*/ 736015 w 3478701"/>
              <a:gd name="connsiteY4" fmla="*/ 1858449 h 2164843"/>
              <a:gd name="connsiteX5" fmla="*/ 739424 w 3478701"/>
              <a:gd name="connsiteY5" fmla="*/ 1842964 h 2164843"/>
              <a:gd name="connsiteX6" fmla="*/ 1624733 w 3478701"/>
              <a:gd name="connsiteY6" fmla="*/ 1082422 h 2164843"/>
              <a:gd name="connsiteX7" fmla="*/ 2551716 w 3478701"/>
              <a:gd name="connsiteY7" fmla="*/ 2164843 h 216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701" h="2164843">
                <a:moveTo>
                  <a:pt x="3478701" y="2164843"/>
                </a:moveTo>
                <a:cubicBezTo>
                  <a:pt x="3478701" y="969234"/>
                  <a:pt x="2648651" y="0"/>
                  <a:pt x="1624733" y="0"/>
                </a:cubicBezTo>
                <a:cubicBezTo>
                  <a:pt x="984784" y="0"/>
                  <a:pt x="420564" y="378607"/>
                  <a:pt x="87393" y="954459"/>
                </a:cubicBezTo>
                <a:lnTo>
                  <a:pt x="0" y="1122434"/>
                </a:lnTo>
                <a:lnTo>
                  <a:pt x="736015" y="1858449"/>
                </a:lnTo>
                <a:lnTo>
                  <a:pt x="739424" y="1842964"/>
                </a:lnTo>
                <a:cubicBezTo>
                  <a:pt x="856791" y="1402344"/>
                  <a:pt x="1208766" y="1082422"/>
                  <a:pt x="1624733" y="1082422"/>
                </a:cubicBezTo>
                <a:cubicBezTo>
                  <a:pt x="2136692" y="1082422"/>
                  <a:pt x="2551716" y="1567038"/>
                  <a:pt x="2551716" y="2164843"/>
                </a:cubicBezTo>
                <a:close/>
              </a:path>
            </a:pathLst>
          </a:custGeom>
          <a:solidFill>
            <a:schemeClr val="bg2">
              <a:lumMod val="50000"/>
              <a:lumOff val="50000"/>
              <a:alpha val="40000"/>
            </a:schemeClr>
          </a:soli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C472EFA-56B5-4A41-8D4B-E9F37727F34D}"/>
              </a:ext>
            </a:extLst>
          </p:cNvPr>
          <p:cNvSpPr/>
          <p:nvPr/>
        </p:nvSpPr>
        <p:spPr>
          <a:xfrm rot="13500000" flipV="1">
            <a:off x="1512277" y="2840042"/>
            <a:ext cx="214196" cy="933178"/>
          </a:xfrm>
          <a:prstGeom prst="ellipse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3781B6C-21AD-489D-A3CB-522BB2AC543F}"/>
              </a:ext>
            </a:extLst>
          </p:cNvPr>
          <p:cNvSpPr>
            <a:spLocks noChangeAspect="1"/>
          </p:cNvSpPr>
          <p:nvPr/>
        </p:nvSpPr>
        <p:spPr>
          <a:xfrm>
            <a:off x="1780661" y="385236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1AD5B80-530E-44CD-8D4A-2796FB214CBF}"/>
              </a:ext>
            </a:extLst>
          </p:cNvPr>
          <p:cNvGrpSpPr/>
          <p:nvPr/>
        </p:nvGrpSpPr>
        <p:grpSpPr>
          <a:xfrm>
            <a:off x="623181" y="1514007"/>
            <a:ext cx="734257" cy="760506"/>
            <a:chOff x="5243759" y="1363788"/>
            <a:chExt cx="734257" cy="760506"/>
          </a:xfrm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2F746AA8-9050-4515-9B17-BC850368529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23EC1AC3-1698-46D5-80B7-F22F15E1A5E4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73766156-553C-46EB-93FA-4F37CC0FF5CF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3393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E0E3-ECF6-4CFE-8698-AEFEBCECC3C0}" type="datetime2">
              <a:rPr lang="en-US" smtClean="0"/>
              <a:t>Monday, May 23, 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49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2FC-960E-4740-921F-B36862979F21}" type="datetime2">
              <a:rPr lang="en-US" smtClean="0"/>
              <a:t>Monday, May 23,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14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98F1FBA-F8BB-42CF-8B3E-D19AAFEE96C1}"/>
              </a:ext>
            </a:extLst>
          </p:cNvPr>
          <p:cNvGrpSpPr/>
          <p:nvPr/>
        </p:nvGrpSpPr>
        <p:grpSpPr>
          <a:xfrm>
            <a:off x="334964" y="5115518"/>
            <a:ext cx="734257" cy="760506"/>
            <a:chOff x="5243759" y="1363788"/>
            <a:chExt cx="734257" cy="76050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0EE09DD-C3DB-4266-BCC3-A765CFFBF37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F301FE0-96DC-4EFB-BBEE-AED762C337C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BEAD276-8850-4C0C-9777-8537000D522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5EE0A0-B07E-479B-9684-4BD09FA43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75409"/>
            <a:ext cx="4500562" cy="984885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893A9-3462-4F51-83AE-5D2F124B98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67324" y="575409"/>
            <a:ext cx="6373813" cy="573331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9240C-79C0-4A88-A476-725DE1B9C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76195"/>
            <a:ext cx="4500562" cy="4532530"/>
          </a:xfrm>
        </p:spPr>
        <p:txBody>
          <a:bodyPr anchor="t" anchorCtr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C9E2-CB44-4C05-9BB5-496C18A241E0}" type="datetime2">
              <a:rPr lang="en-US" smtClean="0"/>
              <a:t>Monday, May 23,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25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246CB39B-5F4C-4A7E-9BE3-AAFD45576D16}" type="datetime2">
              <a:rPr lang="en-US" smtClean="0"/>
              <a:t>Monday, May 23,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9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964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84" r:id="rId6"/>
    <p:sldLayoutId id="2147483680" r:id="rId7"/>
    <p:sldLayoutId id="2147483681" r:id="rId8"/>
    <p:sldLayoutId id="2147483682" r:id="rId9"/>
    <p:sldLayoutId id="2147483683" r:id="rId10"/>
    <p:sldLayoutId id="2147483685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WMO State of Global Climate report 2021 is released 18 May | World  Meteorological Organization">
            <a:extLst>
              <a:ext uri="{FF2B5EF4-FFF2-40B4-BE49-F238E27FC236}">
                <a16:creationId xmlns:a16="http://schemas.microsoft.com/office/drawing/2014/main" id="{91EC9199-DE27-9BFF-B2A5-F32CE0ED10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" r="5552" b="-1"/>
          <a:stretch/>
        </p:blipFill>
        <p:spPr bwMode="auto">
          <a:xfrm>
            <a:off x="20" y="1"/>
            <a:ext cx="1219198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3C64A91D-E535-4C24-A0E3-96A3810E3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6FC4867-BA3E-4F8E-AB23-684F34DF3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CFE191F-B793-0EB0-22B5-53E60DDD7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418" y="3112121"/>
            <a:ext cx="10793412" cy="298623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sz="4400" dirty="0" err="1"/>
              <a:t>O</a:t>
            </a: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rganizzazione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Meteorologica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Mondiale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283151B-145D-4CB6-C7D1-CEBA8B8FF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673" y="241875"/>
            <a:ext cx="3577316" cy="103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0222B85-987B-C330-3423-A2EC39E12178}"/>
              </a:ext>
            </a:extLst>
          </p:cNvPr>
          <p:cNvSpPr txBox="1"/>
          <p:nvPr/>
        </p:nvSpPr>
        <p:spPr>
          <a:xfrm>
            <a:off x="2510118" y="1410769"/>
            <a:ext cx="70283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vi propone le slides del rapporto WMO 2021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027737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C9A703C-F2DB-BE07-1DBB-E5D2BFE6B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250" y="0"/>
            <a:ext cx="12668250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A79F1BF-5CCF-D226-9543-D66C5B48EFD3}"/>
              </a:ext>
            </a:extLst>
          </p:cNvPr>
          <p:cNvSpPr txBox="1"/>
          <p:nvPr/>
        </p:nvSpPr>
        <p:spPr>
          <a:xfrm>
            <a:off x="379413" y="4949825"/>
            <a:ext cx="11288712" cy="150706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ts val="48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contenuto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calore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entalpia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dell'oceano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F61301F-2DFD-F699-FF1E-FB6CEBA3D4DC}"/>
              </a:ext>
            </a:extLst>
          </p:cNvPr>
          <p:cNvSpPr txBox="1"/>
          <p:nvPr/>
        </p:nvSpPr>
        <p:spPr>
          <a:xfrm>
            <a:off x="312737" y="3949033"/>
            <a:ext cx="112887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in oceanografia e climatologia, il contenuto di calore dell'oceano (OHC) è un termine per l'energia assorbita dall'oceano, che viene immagazzinata per periodi di tempo indefiniti come energia interna o entalpia . Il riscaldamento degli oceani rappresenta circa il 90% dell'accumulo di energia della Terra dal riscaldamento globale dal 1970. Circa un terzo di questa energia termica aggiunta si è propagata a profondità inferiori a 700 metri a partire dal 2020. I cambiamenti nel contenuto di calore dell'oceano hanno conseguenze di vasta portata per il pianeta ecosistemi marini e terrestri ; inclusi molteplici impatti sugli ecosistemi e le comunità costiere</a:t>
            </a:r>
          </a:p>
        </p:txBody>
      </p:sp>
    </p:spTree>
    <p:extLst>
      <p:ext uri="{BB962C8B-B14F-4D97-AF65-F5344CB8AC3E}">
        <p14:creationId xmlns:p14="http://schemas.microsoft.com/office/powerpoint/2010/main" val="97329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C9A703C-F2DB-BE07-1DBB-E5D2BFE6B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250" y="0"/>
            <a:ext cx="12668250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A79F1BF-5CCF-D226-9543-D66C5B48EFD3}"/>
              </a:ext>
            </a:extLst>
          </p:cNvPr>
          <p:cNvSpPr txBox="1"/>
          <p:nvPr/>
        </p:nvSpPr>
        <p:spPr>
          <a:xfrm>
            <a:off x="379413" y="5598535"/>
            <a:ext cx="11288712" cy="85835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ts val="48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contenuto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calore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entalpia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dell'oceano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C15162C-DE5B-9BE1-48AF-8BAED92D59E0}"/>
              </a:ext>
            </a:extLst>
          </p:cNvPr>
          <p:cNvSpPr txBox="1"/>
          <p:nvPr/>
        </p:nvSpPr>
        <p:spPr>
          <a:xfrm>
            <a:off x="379413" y="3290211"/>
            <a:ext cx="252888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Circa il 90% dell'energia in eccesso che si accumula nel sistema terrestre a causa dell'aumento delle concentrazioni di gas serra finisce negli oceani.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BA264DA-EE0B-6F44-57AF-80B204AA672F}"/>
              </a:ext>
            </a:extLst>
          </p:cNvPr>
          <p:cNvSpPr txBox="1"/>
          <p:nvPr/>
        </p:nvSpPr>
        <p:spPr>
          <a:xfrm>
            <a:off x="9629775" y="754013"/>
            <a:ext cx="240506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nel 2021, lo strato di profondità 0-2000m dell'oceano globale ha raggiunto un livello record, superando il valore del 2020 del </a:t>
            </a:r>
          </a:p>
          <a:p>
            <a:r>
              <a:rPr lang="it-IT" b="1" dirty="0"/>
              <a:t>14±9 ZJ (</a:t>
            </a:r>
            <a:r>
              <a:rPr lang="it-IT" b="1" dirty="0" err="1"/>
              <a:t>zetta</a:t>
            </a:r>
            <a:r>
              <a:rPr lang="it-IT" b="1" dirty="0"/>
              <a:t> Joule)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DE08639-45C1-45C5-D295-B1827D543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9567" y="237814"/>
            <a:ext cx="6087343" cy="44741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4369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8C83E8A-BD5B-951C-62E3-9D2FC776C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59"/>
            <a:ext cx="12192000" cy="683808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13DCE49-8091-3AF3-B442-1F57D4B3F680}"/>
              </a:ext>
            </a:extLst>
          </p:cNvPr>
          <p:cNvSpPr txBox="1"/>
          <p:nvPr/>
        </p:nvSpPr>
        <p:spPr>
          <a:xfrm>
            <a:off x="674688" y="0"/>
            <a:ext cx="11288712" cy="85835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 fontScale="77500" lnSpcReduction="20000"/>
          </a:bodyPr>
          <a:lstStyle/>
          <a:p>
            <a:pPr>
              <a:lnSpc>
                <a:spcPts val="4800"/>
              </a:lnSpc>
              <a:spcBef>
                <a:spcPct val="0"/>
              </a:spcBef>
              <a:spcAft>
                <a:spcPts val="600"/>
              </a:spcAft>
            </a:pPr>
            <a:r>
              <a:rPr lang="it-IT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perché il riscaldamento degli oceani è importante?</a:t>
            </a:r>
            <a:endParaRPr lang="en-US" sz="4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C1B23DEE-F4D1-1428-D26D-D9C0DD82CC6D}"/>
              </a:ext>
            </a:extLst>
          </p:cNvPr>
          <p:cNvSpPr/>
          <p:nvPr/>
        </p:nvSpPr>
        <p:spPr>
          <a:xfrm>
            <a:off x="5705476" y="4067174"/>
            <a:ext cx="5905499" cy="2295525"/>
          </a:xfrm>
          <a:prstGeom prst="roundRect">
            <a:avLst>
              <a:gd name="adj" fmla="val 6708"/>
            </a:avLst>
          </a:prstGeom>
          <a:solidFill>
            <a:schemeClr val="accent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200" b="1" dirty="0">
                <a:solidFill>
                  <a:srgbClr val="FFFF00"/>
                </a:solidFill>
              </a:rPr>
              <a:t>Sbiancamento dei coralli</a:t>
            </a:r>
          </a:p>
          <a:p>
            <a:r>
              <a:rPr lang="it-IT" dirty="0">
                <a:solidFill>
                  <a:srgbClr val="FFFF00"/>
                </a:solidFill>
              </a:rPr>
              <a:t>I coralli sono estremamente sensibili alle variazioni di temperatura. La loro salute è fondamentale perché creano interi ecosistemi, sono fonte di cibo per milioni di persone, proteggono le coste dalle tempeste e dall'erosione e sono fonte di turismo</a:t>
            </a:r>
          </a:p>
        </p:txBody>
      </p:sp>
    </p:spTree>
    <p:extLst>
      <p:ext uri="{BB962C8B-B14F-4D97-AF65-F5344CB8AC3E}">
        <p14:creationId xmlns:p14="http://schemas.microsoft.com/office/powerpoint/2010/main" val="264250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5E442DF-5E84-4613-1EEE-9400B086C3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D5AF34E-6E0C-3C6A-468C-8A4DED43DA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20" t="1538" r="7579" b="3102"/>
          <a:stretch/>
        </p:blipFill>
        <p:spPr>
          <a:xfrm>
            <a:off x="5343525" y="1238249"/>
            <a:ext cx="6915150" cy="531322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5664C5A-B3F1-69D2-FDF5-B5D54D934BFC}"/>
              </a:ext>
            </a:extLst>
          </p:cNvPr>
          <p:cNvSpPr txBox="1"/>
          <p:nvPr/>
        </p:nvSpPr>
        <p:spPr>
          <a:xfrm>
            <a:off x="674688" y="0"/>
            <a:ext cx="11288712" cy="85835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pPr algn="r">
              <a:lnSpc>
                <a:spcPts val="4800"/>
              </a:lnSpc>
              <a:spcBef>
                <a:spcPct val="0"/>
              </a:spcBef>
              <a:spcAft>
                <a:spcPts val="600"/>
              </a:spcAft>
            </a:pPr>
            <a:r>
              <a:rPr lang="it-IT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innalzamento del livello dei mari</a:t>
            </a:r>
            <a:endParaRPr lang="en-US" sz="4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107AE8F-17E0-120A-74DB-35DBC545D946}"/>
              </a:ext>
            </a:extLst>
          </p:cNvPr>
          <p:cNvSpPr txBox="1"/>
          <p:nvPr/>
        </p:nvSpPr>
        <p:spPr>
          <a:xfrm>
            <a:off x="422140" y="1075075"/>
            <a:ext cx="443561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nel 2021, il livello medio globale del mare ha raggiunto un nuovo record.</a:t>
            </a:r>
          </a:p>
          <a:p>
            <a:endParaRPr lang="it-IT" dirty="0"/>
          </a:p>
          <a:p>
            <a:r>
              <a:rPr lang="it-IT" dirty="0"/>
              <a:t>tuttavia, il livello del mare non si innalza ovunque allo stesso modo: i modelli regionali di variazione del livello del mare sono dominati dalle variazioni locali del contenuto di calore e della salinità degli oceani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6401734-7060-3109-12C9-22206E5DBC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1" t="2743" r="2492" b="9780"/>
          <a:stretch/>
        </p:blipFill>
        <p:spPr>
          <a:xfrm>
            <a:off x="422140" y="4121347"/>
            <a:ext cx="4797560" cy="243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7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B5A941D-F376-449D-59E0-632776C0C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51" y="0"/>
            <a:ext cx="12087225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27BF38E-B0E7-858A-1873-B8D2173BCFE6}"/>
              </a:ext>
            </a:extLst>
          </p:cNvPr>
          <p:cNvSpPr txBox="1"/>
          <p:nvPr/>
        </p:nvSpPr>
        <p:spPr>
          <a:xfrm>
            <a:off x="2780506" y="0"/>
            <a:ext cx="7430294" cy="72284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ts val="48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acidificazione</a:t>
            </a:r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degli</a:t>
            </a:r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oceani</a:t>
            </a:r>
            <a:endParaRPr lang="en-US" sz="48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21D27B4-539D-58A0-2B93-5AD52D9F7294}"/>
              </a:ext>
            </a:extLst>
          </p:cNvPr>
          <p:cNvSpPr txBox="1"/>
          <p:nvPr/>
        </p:nvSpPr>
        <p:spPr>
          <a:xfrm>
            <a:off x="4454128" y="428224"/>
            <a:ext cx="3283744" cy="707886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>
            <a:defPPr>
              <a:defRPr lang="it-IT"/>
            </a:defPPr>
            <a:lvl1pPr>
              <a:lnSpc>
                <a:spcPts val="4800"/>
              </a:lnSpc>
              <a:spcBef>
                <a:spcPct val="0"/>
              </a:spcBef>
              <a:spcAft>
                <a:spcPts val="600"/>
              </a:spcAft>
              <a:defRPr sz="4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/>
              <a:t>CO</a:t>
            </a:r>
            <a:r>
              <a:rPr lang="it-IT" sz="3200" baseline="-25000" dirty="0"/>
              <a:t>2</a:t>
            </a:r>
            <a:r>
              <a:rPr lang="it-IT" sz="3200" dirty="0"/>
              <a:t>+H</a:t>
            </a:r>
            <a:r>
              <a:rPr lang="it-IT" sz="3200" baseline="-25000" dirty="0"/>
              <a:t>2</a:t>
            </a:r>
            <a:r>
              <a:rPr lang="it-IT" sz="3200" dirty="0"/>
              <a:t>O=H</a:t>
            </a:r>
            <a:r>
              <a:rPr lang="it-IT" sz="3200" baseline="-25000" dirty="0"/>
              <a:t>2</a:t>
            </a:r>
            <a:r>
              <a:rPr lang="it-IT" sz="3200" dirty="0"/>
              <a:t>CO</a:t>
            </a:r>
            <a:r>
              <a:rPr lang="it-IT" sz="3200" baseline="-25000" dirty="0"/>
              <a:t>3</a:t>
            </a: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B8962D3B-AAE8-9E46-4D76-50EA350937DE}"/>
              </a:ext>
            </a:extLst>
          </p:cNvPr>
          <p:cNvSpPr/>
          <p:nvPr/>
        </p:nvSpPr>
        <p:spPr>
          <a:xfrm>
            <a:off x="5076825" y="4276725"/>
            <a:ext cx="6857999" cy="2511154"/>
          </a:xfrm>
          <a:prstGeom prst="roundRect">
            <a:avLst>
              <a:gd name="adj" fmla="val 6708"/>
            </a:avLst>
          </a:prstGeom>
          <a:solidFill>
            <a:schemeClr val="accent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la CO</a:t>
            </a:r>
            <a:r>
              <a:rPr lang="it-IT" baseline="-25000" dirty="0"/>
              <a:t>2</a:t>
            </a:r>
            <a:r>
              <a:rPr lang="it-IT" dirty="0"/>
              <a:t> reagisce con l'acqua di mare e ne aumenta l'acidità; mette in pericolo gli organismi e i servizi ecosistemici, compresa la sicurezza alimentare, mettendo in pericolo la pesca e l'acquacoltura; inoltre, influisce sulla protezione delle coste indebolendo le barriere coralline, che proteggono le coste e favoriscono il turismo; </a:t>
            </a:r>
            <a:br>
              <a:rPr lang="it-IT" dirty="0"/>
            </a:br>
            <a:r>
              <a:rPr lang="it-IT" b="1" dirty="0">
                <a:solidFill>
                  <a:srgbClr val="FFFF00"/>
                </a:solidFill>
              </a:rPr>
              <a:t>quando il pH dell'oceano diminuisce, cioè aumenta l'acidità, diminuisce anche la sua capacità di assorbire CO</a:t>
            </a:r>
            <a:r>
              <a:rPr lang="it-IT" b="1" baseline="-25000" dirty="0">
                <a:solidFill>
                  <a:srgbClr val="FFFF00"/>
                </a:solidFill>
              </a:rPr>
              <a:t>2</a:t>
            </a:r>
            <a:r>
              <a:rPr lang="it-IT" b="1" dirty="0">
                <a:solidFill>
                  <a:srgbClr val="FFFF00"/>
                </a:solidFill>
              </a:rPr>
              <a:t> dall'atmosfera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385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91471D8-0BC7-8DD1-3E21-9B3129498A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20" y="1"/>
            <a:ext cx="1219198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D4EA4DF-0E7C-4098-86F6-7D0ACAEFC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332287" y="0"/>
            <a:ext cx="7859713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BDA6832-88EF-8D93-F84D-E448F451FFE0}"/>
              </a:ext>
            </a:extLst>
          </p:cNvPr>
          <p:cNvSpPr txBox="1"/>
          <p:nvPr/>
        </p:nvSpPr>
        <p:spPr>
          <a:xfrm>
            <a:off x="5724525" y="283623"/>
            <a:ext cx="6011862" cy="149473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estensione</a:t>
            </a: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del </a:t>
            </a:r>
            <a:r>
              <a:rPr lang="en-US" sz="4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ghiaccio</a:t>
            </a: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marino</a:t>
            </a:r>
            <a:endParaRPr lang="en-US" sz="4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05BC49-0F00-4C85-9AF5-A0CC5B39C8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088AF07-E2D5-F9DC-7847-7182B69939F8}"/>
              </a:ext>
            </a:extLst>
          </p:cNvPr>
          <p:cNvSpPr txBox="1"/>
          <p:nvPr/>
        </p:nvSpPr>
        <p:spPr>
          <a:xfrm>
            <a:off x="126013" y="389514"/>
            <a:ext cx="560998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L'estensione del ghiaccio marino misura le aree coperte da una concentrazione di ghiaccio superiore al 15%.Si tratta di un utile indicatore del cambiamento climatico, soprattutto in considerazione della rapidità con cui si verificano i cambiamenti nell'Artico e dell'estensione delle ripercussioni della sua copertura.</a:t>
            </a:r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5170603D-DBB4-51F3-9B7F-95647C7A7E6C}"/>
              </a:ext>
            </a:extLst>
          </p:cNvPr>
          <p:cNvSpPr/>
          <p:nvPr/>
        </p:nvSpPr>
        <p:spPr>
          <a:xfrm>
            <a:off x="276225" y="2263402"/>
            <a:ext cx="11520000" cy="964907"/>
          </a:xfrm>
          <a:prstGeom prst="roundRect">
            <a:avLst>
              <a:gd name="adj" fmla="val 6708"/>
            </a:avLst>
          </a:prstGeom>
          <a:solidFill>
            <a:schemeClr val="accent2">
              <a:lumMod val="5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it-IT" sz="1400" b="1" dirty="0">
                <a:solidFill>
                  <a:schemeClr val="tx1"/>
                </a:solidFill>
              </a:rPr>
              <a:t>Ghiaccio marino artico</a:t>
            </a:r>
            <a:br>
              <a:rPr lang="it-IT" sz="1400" dirty="0">
                <a:solidFill>
                  <a:schemeClr val="tx1"/>
                </a:solidFill>
              </a:rPr>
            </a:br>
            <a:r>
              <a:rPr lang="it-IT" sz="1400" dirty="0">
                <a:solidFill>
                  <a:schemeClr val="tx1"/>
                </a:solidFill>
              </a:rPr>
              <a:t>L'estensione del ghiaccio marino è diminuita molto rapidamente a giugno e all'inizio di luglio 2021 nelle regioni del Mare di Laptev e del Mare di Groenlandia orientale. Di conseguenza, l'estensione del ghiaccio marino in tutto l'Artico ha registrato un minimo storico nella prima metà di luglio. Il minimo stagionale finale di settembre è stato superiore ai minimi storici.</a:t>
            </a:r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79AA91C3-9A0C-86EE-7E0E-7FDB4C9C558E}"/>
              </a:ext>
            </a:extLst>
          </p:cNvPr>
          <p:cNvSpPr/>
          <p:nvPr/>
        </p:nvSpPr>
        <p:spPr>
          <a:xfrm>
            <a:off x="259125" y="3362259"/>
            <a:ext cx="11520000" cy="773436"/>
          </a:xfrm>
          <a:prstGeom prst="roundRect">
            <a:avLst>
              <a:gd name="adj" fmla="val 6708"/>
            </a:avLst>
          </a:prstGeom>
          <a:solidFill>
            <a:schemeClr val="accent2">
              <a:lumMod val="5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it-IT" sz="1400" b="1" dirty="0">
                <a:solidFill>
                  <a:schemeClr val="tx1"/>
                </a:solidFill>
              </a:rPr>
              <a:t>Ghiaccio marino antartico</a:t>
            </a:r>
            <a:br>
              <a:rPr lang="it-IT" sz="1400" dirty="0">
                <a:solidFill>
                  <a:schemeClr val="tx1"/>
                </a:solidFill>
              </a:rPr>
            </a:br>
            <a:r>
              <a:rPr lang="it-IT" sz="1400" dirty="0">
                <a:solidFill>
                  <a:schemeClr val="tx1"/>
                </a:solidFill>
              </a:rPr>
              <a:t>L'estensione del ghiaccio marino nell'Oceano Meridionale è stata generalmente al di sotto della media 1981-2010 per tutto il 2021, con un minimo relativamente basso a febbraio ma con condizioni vicine alla media durante la stagione di fusione estiva.</a:t>
            </a:r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6ED89F7C-A389-933A-788E-3AF96448D1B2}"/>
              </a:ext>
            </a:extLst>
          </p:cNvPr>
          <p:cNvSpPr/>
          <p:nvPr/>
        </p:nvSpPr>
        <p:spPr>
          <a:xfrm>
            <a:off x="276225" y="4260089"/>
            <a:ext cx="11520000" cy="992972"/>
          </a:xfrm>
          <a:prstGeom prst="roundRect">
            <a:avLst>
              <a:gd name="adj" fmla="val 6708"/>
            </a:avLst>
          </a:prstGeom>
          <a:solidFill>
            <a:schemeClr val="accent2">
              <a:lumMod val="5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it-IT" sz="1400" b="1" dirty="0">
                <a:solidFill>
                  <a:schemeClr val="tx1"/>
                </a:solidFill>
              </a:rPr>
              <a:t>La calotta glaciale della Groenlandia</a:t>
            </a:r>
            <a:br>
              <a:rPr lang="it-IT" sz="1400" dirty="0">
                <a:solidFill>
                  <a:schemeClr val="tx1"/>
                </a:solidFill>
              </a:rPr>
            </a:br>
            <a:r>
              <a:rPr lang="it-IT" sz="1400" dirty="0">
                <a:solidFill>
                  <a:schemeClr val="tx1"/>
                </a:solidFill>
              </a:rPr>
              <a:t>Il 2021 ha segnato il 25° anno consecutivo di bilancio di massa negativo della calotta glaciale della Groenlandia. Le temperature e il deflusso delle acque di fusione sono stati ben al di sopra della norma alla fine di luglio e agosto 2021.Il 14 agosto, per la prima volta nella storia, è stata osservata la pioggia a Summit Station, il punto più alto della calotta glaciale.</a:t>
            </a:r>
          </a:p>
        </p:txBody>
      </p: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7AAC1906-AC35-AEEA-91B4-B4278AE62CDC}"/>
              </a:ext>
            </a:extLst>
          </p:cNvPr>
          <p:cNvSpPr/>
          <p:nvPr/>
        </p:nvSpPr>
        <p:spPr>
          <a:xfrm>
            <a:off x="276225" y="5301078"/>
            <a:ext cx="11520000" cy="1281120"/>
          </a:xfrm>
          <a:prstGeom prst="roundRect">
            <a:avLst>
              <a:gd name="adj" fmla="val 6708"/>
            </a:avLst>
          </a:prstGeom>
          <a:solidFill>
            <a:schemeClr val="accent2">
              <a:lumMod val="5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it-IT" sz="1400" b="1" dirty="0">
                <a:solidFill>
                  <a:schemeClr val="tx1"/>
                </a:solidFill>
              </a:rPr>
              <a:t>Eccezionale perdita di massa dei ghiacciai nel Canada , dell'Alberta e del Pacifico nord-occidentale degli Stati Uniti</a:t>
            </a:r>
            <a:br>
              <a:rPr lang="it-IT" sz="1400" dirty="0">
                <a:solidFill>
                  <a:schemeClr val="tx1"/>
                </a:solidFill>
              </a:rPr>
            </a:br>
            <a:r>
              <a:rPr lang="it-IT" sz="1400" dirty="0">
                <a:solidFill>
                  <a:schemeClr val="tx1"/>
                </a:solidFill>
              </a:rPr>
              <a:t>Nelle </a:t>
            </a:r>
            <a:r>
              <a:rPr lang="it-IT" sz="1400" dirty="0" err="1">
                <a:solidFill>
                  <a:schemeClr val="tx1"/>
                </a:solidFill>
              </a:rPr>
              <a:t>Coast</a:t>
            </a:r>
            <a:r>
              <a:rPr lang="it-IT" sz="1400" dirty="0">
                <a:solidFill>
                  <a:schemeClr val="tx1"/>
                </a:solidFill>
              </a:rPr>
              <a:t> Mountains della British Columbia, i ghiacciai di Place e Helm hanno perso più massa nel periodo 2020-2021 che in qualsiasi altro anno dall'inizio delle misurazioni nel 1965.La deposizione di particolato - tra cui fuliggine e cenere - dovuta a un'estesa attività di incendi boschivi regionali nell'estate del 2021, ha fatto sì che le superfici dei ghiacciai fossero insolitamente scure in luglio e agosto e assorbissero più luce solare del solito, contribuendo all'estrema perdita di massa.</a:t>
            </a:r>
          </a:p>
        </p:txBody>
      </p:sp>
    </p:spTree>
    <p:extLst>
      <p:ext uri="{BB962C8B-B14F-4D97-AF65-F5344CB8AC3E}">
        <p14:creationId xmlns:p14="http://schemas.microsoft.com/office/powerpoint/2010/main" val="198832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30A092C-3296-83FF-8E76-59A81A48FC89}"/>
              </a:ext>
            </a:extLst>
          </p:cNvPr>
          <p:cNvSpPr txBox="1"/>
          <p:nvPr/>
        </p:nvSpPr>
        <p:spPr>
          <a:xfrm>
            <a:off x="160338" y="259634"/>
            <a:ext cx="6249987" cy="82835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 fontScale="92500"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che</a:t>
            </a: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cosa</a:t>
            </a: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possiamo</a:t>
            </a: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fare?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BB0471B-C8C1-548C-691C-A96224288A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73" r="29578" b="2"/>
          <a:stretch/>
        </p:blipFill>
        <p:spPr>
          <a:xfrm>
            <a:off x="6508748" y="244017"/>
            <a:ext cx="5751177" cy="5751177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3840CF4-F848-4FE0-AEA6-C9E806911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20950" y="549275"/>
            <a:ext cx="667802" cy="631474"/>
            <a:chOff x="10478914" y="1506691"/>
            <a:chExt cx="667802" cy="631474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4B46153-41DB-494F-9B08-EBCCF2728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B6D42DA-2D84-4A50-A359-7A5C651B1C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94459D96-B947-4C7F-8BCA-915F8B07C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2954" y="5171203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5469B86-B937-0F09-77B8-E83F39A90968}"/>
              </a:ext>
            </a:extLst>
          </p:cNvPr>
          <p:cNvSpPr txBox="1"/>
          <p:nvPr/>
        </p:nvSpPr>
        <p:spPr>
          <a:xfrm>
            <a:off x="122818" y="1063289"/>
            <a:ext cx="61293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Il clima sta cambiando in modi senza precedenti, ma ci sono ancora molte opzioni per alleviare gli impatti, sia attraverso la mitigazione che l'adattamento.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CAA901C-8563-713C-713E-C2D9FB149CCA}"/>
              </a:ext>
            </a:extLst>
          </p:cNvPr>
          <p:cNvSpPr txBox="1"/>
          <p:nvPr/>
        </p:nvSpPr>
        <p:spPr>
          <a:xfrm>
            <a:off x="160337" y="4276507"/>
            <a:ext cx="6878637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/>
              <a:t>Adattamento</a:t>
            </a:r>
            <a:br>
              <a:rPr lang="it-IT" dirty="0"/>
            </a:br>
            <a:r>
              <a:rPr lang="it-IT" dirty="0"/>
              <a:t>le previsioni devono andare oltre il tempo che farà, includendo anche le azioni che il tempo farà. I sistemi di allerta precoce consentono alle persone di sapere che il tempo pericoloso sta per arrivare e informano i governi, le comunità e i singoli individui su come agire per ridurre al minimo gli impatti imminenti.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8998573-ADF1-49F2-7EF6-7CB08D3C94A4}"/>
              </a:ext>
            </a:extLst>
          </p:cNvPr>
          <p:cNvSpPr txBox="1"/>
          <p:nvPr/>
        </p:nvSpPr>
        <p:spPr>
          <a:xfrm>
            <a:off x="160338" y="2231519"/>
            <a:ext cx="6348410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/>
              <a:t>Mitigazione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Tuttavia, anche se si migliora l'adattamento, il clima continuerà a cambiare se non si affrontano i fattori che ne sono alla </a:t>
            </a:r>
            <a:r>
              <a:rPr lang="it-IT" dirty="0" err="1"/>
              <a:t>base.Secondo</a:t>
            </a:r>
            <a:r>
              <a:rPr lang="it-IT" dirty="0"/>
              <a:t> l'IPCC, senza riduzioni immediate e profonde delle emissioni in tutti i settori e in tutte le regioni, sarà impossibile mantenere il riscaldamento al di sotto di 1,5° C.</a:t>
            </a:r>
          </a:p>
        </p:txBody>
      </p:sp>
    </p:spTree>
    <p:extLst>
      <p:ext uri="{BB962C8B-B14F-4D97-AF65-F5344CB8AC3E}">
        <p14:creationId xmlns:p14="http://schemas.microsoft.com/office/powerpoint/2010/main" val="264392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World Meteorological Organization appoints new Secretary-General | ECMWF">
            <a:extLst>
              <a:ext uri="{FF2B5EF4-FFF2-40B4-BE49-F238E27FC236}">
                <a16:creationId xmlns:a16="http://schemas.microsoft.com/office/drawing/2014/main" id="{8DAAB680-5653-8018-F682-61621444A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5269"/>
            <a:ext cx="12392025" cy="929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954CDC4-3E22-A422-44D5-1F5F88F21D39}"/>
              </a:ext>
            </a:extLst>
          </p:cNvPr>
          <p:cNvSpPr txBox="1"/>
          <p:nvPr/>
        </p:nvSpPr>
        <p:spPr>
          <a:xfrm>
            <a:off x="6196012" y="1510784"/>
            <a:ext cx="50720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80E1B80-AE85-AEB5-B785-0B7624E2CAFF}"/>
              </a:ext>
            </a:extLst>
          </p:cNvPr>
          <p:cNvSpPr txBox="1"/>
          <p:nvPr/>
        </p:nvSpPr>
        <p:spPr>
          <a:xfrm>
            <a:off x="7319961" y="3470816"/>
            <a:ext cx="5233989" cy="150706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 fontScale="55000" lnSpcReduction="20000"/>
          </a:bodyPr>
          <a:lstStyle/>
          <a:p>
            <a:r>
              <a:rPr lang="it-IT" sz="70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Petteri </a:t>
            </a:r>
            <a:r>
              <a:rPr lang="it-IT" sz="7000" b="1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Taalas</a:t>
            </a:r>
            <a:br>
              <a:rPr lang="it-IT" sz="48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</a:br>
            <a:r>
              <a:rPr lang="it-IT" sz="48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segretario generale</a:t>
            </a:r>
          </a:p>
          <a:p>
            <a:r>
              <a:rPr lang="it-IT" sz="4800" b="1" dirty="0">
                <a:solidFill>
                  <a:schemeClr val="bg1"/>
                </a:solidFill>
              </a:rPr>
              <a:t>Organizzazione</a:t>
            </a:r>
            <a:br>
              <a:rPr lang="it-IT" sz="4800" b="1" dirty="0">
                <a:solidFill>
                  <a:schemeClr val="bg1"/>
                </a:solidFill>
              </a:rPr>
            </a:br>
            <a:r>
              <a:rPr lang="it-IT" sz="4800" b="1" dirty="0">
                <a:solidFill>
                  <a:schemeClr val="bg1"/>
                </a:solidFill>
              </a:rPr>
              <a:t>meteorologica mondiale</a:t>
            </a:r>
          </a:p>
        </p:txBody>
      </p:sp>
    </p:spTree>
    <p:extLst>
      <p:ext uri="{BB962C8B-B14F-4D97-AF65-F5344CB8AC3E}">
        <p14:creationId xmlns:p14="http://schemas.microsoft.com/office/powerpoint/2010/main" val="71524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3A6918C0-DFA5-B7C6-2934-DB7737207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6379" y="1"/>
            <a:ext cx="7364385" cy="862806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r"/>
            <a:r>
              <a:rPr lang="en-US" sz="5000" b="1" kern="1200" dirty="0">
                <a:solidFill>
                  <a:schemeClr val="tx1"/>
                </a:solidFill>
                <a:latin typeface="Raleway" panose="020B0003030101060003" pitchFamily="34" charset="0"/>
              </a:rPr>
              <a:t>I 4 </a:t>
            </a:r>
            <a:r>
              <a:rPr lang="en-US" sz="5000" b="1" kern="1200" dirty="0" err="1">
                <a:solidFill>
                  <a:schemeClr val="tx1"/>
                </a:solidFill>
                <a:latin typeface="Raleway" panose="020B0003030101060003" pitchFamily="34" charset="0"/>
              </a:rPr>
              <a:t>fattori</a:t>
            </a:r>
            <a:r>
              <a:rPr lang="en-US" sz="5000" b="1" kern="1200" dirty="0">
                <a:solidFill>
                  <a:schemeClr val="tx1"/>
                </a:solidFill>
                <a:latin typeface="Raleway" panose="020B0003030101060003" pitchFamily="34" charset="0"/>
              </a:rPr>
              <a:t> </a:t>
            </a:r>
            <a:r>
              <a:rPr lang="en-US" sz="5000" b="1" kern="1200" dirty="0" err="1">
                <a:solidFill>
                  <a:schemeClr val="tx1"/>
                </a:solidFill>
                <a:latin typeface="Raleway" panose="020B0003030101060003" pitchFamily="34" charset="0"/>
              </a:rPr>
              <a:t>determinanti</a:t>
            </a:r>
            <a:endParaRPr lang="en-US" sz="6400" b="1" kern="1200" dirty="0">
              <a:solidFill>
                <a:schemeClr val="tx1"/>
              </a:solidFill>
              <a:latin typeface="Raleway" panose="020B0003030101060003" pitchFamily="34" charset="0"/>
            </a:endParaRPr>
          </a:p>
        </p:txBody>
      </p:sp>
      <p:pic>
        <p:nvPicPr>
          <p:cNvPr id="1026" name="Picture 2" descr="Luglio 2021 è stato il mese più caldo di sempre: resta pochissimo tempo per  salvarci">
            <a:extLst>
              <a:ext uri="{FF2B5EF4-FFF2-40B4-BE49-F238E27FC236}">
                <a16:creationId xmlns:a16="http://schemas.microsoft.com/office/drawing/2014/main" id="{5C94DDB2-EE69-E3A6-6987-94F470B2D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" r="25723" b="-2"/>
          <a:stretch/>
        </p:blipFill>
        <p:spPr bwMode="auto">
          <a:xfrm>
            <a:off x="6538484" y="1248477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73840CF4-F848-4FE0-AEA6-C9E806911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20950" y="549275"/>
            <a:ext cx="667802" cy="631474"/>
            <a:chOff x="10478914" y="1506691"/>
            <a:chExt cx="667802" cy="631474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4B46153-41DB-494F-9B08-EBCCF2728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7B6D42DA-2D84-4A50-A359-7A5C651B1C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9" name="Oval 88">
            <a:extLst>
              <a:ext uri="{FF2B5EF4-FFF2-40B4-BE49-F238E27FC236}">
                <a16:creationId xmlns:a16="http://schemas.microsoft.com/office/drawing/2014/main" id="{94459D96-B947-4C7F-8BCA-915F8B07C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2954" y="5171203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030" name="Picture 6" descr="La mano dell'uomo nell'incremento del livello dei mari - Le Scienze">
            <a:extLst>
              <a:ext uri="{FF2B5EF4-FFF2-40B4-BE49-F238E27FC236}">
                <a16:creationId xmlns:a16="http://schemas.microsoft.com/office/drawing/2014/main" id="{A4DF7036-B08A-747C-D0DF-3BA4CD445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9" y="2222110"/>
            <a:ext cx="1260000" cy="126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59C0D7D0-8B00-0FE5-D633-39D4D4363D82}"/>
              </a:ext>
            </a:extLst>
          </p:cNvPr>
          <p:cNvSpPr txBox="1"/>
          <p:nvPr/>
        </p:nvSpPr>
        <p:spPr>
          <a:xfrm>
            <a:off x="1766076" y="2598832"/>
            <a:ext cx="3286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Arial Black" panose="020B0A04020102020204" pitchFamily="34" charset="0"/>
              </a:rPr>
              <a:t>innalzamento dei mari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B1982503-E25F-97B8-EF99-890416736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732" y="3625278"/>
            <a:ext cx="1260000" cy="126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FF06BE26-830F-2BC3-7897-6280C023E5AF}"/>
              </a:ext>
            </a:extLst>
          </p:cNvPr>
          <p:cNvSpPr txBox="1"/>
          <p:nvPr/>
        </p:nvSpPr>
        <p:spPr>
          <a:xfrm>
            <a:off x="1646114" y="4015608"/>
            <a:ext cx="36497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Arial Black" panose="020B0A04020102020204" pitchFamily="34" charset="0"/>
              </a:rPr>
              <a:t>acidificazione degli oceani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9F70088-C7B9-234C-C220-24F83CC4E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372" y="5131783"/>
            <a:ext cx="1260000" cy="126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D1178A77-2108-4D74-50E1-11470DF7C44D}"/>
              </a:ext>
            </a:extLst>
          </p:cNvPr>
          <p:cNvSpPr txBox="1"/>
          <p:nvPr/>
        </p:nvSpPr>
        <p:spPr>
          <a:xfrm>
            <a:off x="1720601" y="5491278"/>
            <a:ext cx="3219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tx1">
                    <a:lumMod val="95000"/>
                  </a:schemeClr>
                </a:solidFill>
                <a:latin typeface="Arial Black" panose="020B0A04020102020204" pitchFamily="34" charset="0"/>
              </a:rPr>
              <a:t>calore dei mari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72065A40-C409-01A1-CF35-C2328BCC7D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294" y="770471"/>
            <a:ext cx="1260000" cy="126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BC4B190B-00C7-CAAE-BA8C-7B227257785E}"/>
              </a:ext>
            </a:extLst>
          </p:cNvPr>
          <p:cNvSpPr txBox="1"/>
          <p:nvPr/>
        </p:nvSpPr>
        <p:spPr>
          <a:xfrm>
            <a:off x="1723033" y="1182056"/>
            <a:ext cx="2011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Arial Black" panose="020B0A04020102020204" pitchFamily="34" charset="0"/>
              </a:rPr>
              <a:t>Gas Serra</a:t>
            </a:r>
          </a:p>
        </p:txBody>
      </p:sp>
    </p:spTree>
    <p:extLst>
      <p:ext uri="{BB962C8B-B14F-4D97-AF65-F5344CB8AC3E}">
        <p14:creationId xmlns:p14="http://schemas.microsoft.com/office/powerpoint/2010/main" val="387436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E2DED1DB-9D4D-14D4-14A1-B9F8FFF1951B}"/>
              </a:ext>
            </a:extLst>
          </p:cNvPr>
          <p:cNvSpPr txBox="1"/>
          <p:nvPr/>
        </p:nvSpPr>
        <p:spPr>
          <a:xfrm>
            <a:off x="3419475" y="788849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effectLst/>
                <a:latin typeface="Raleway" panose="020B0003030101060003" pitchFamily="34" charset="0"/>
              </a:rPr>
              <a:t>Gli eventi climatici estremi, che il WMO ha definito “la faccia quotidiana dell’emergenza climatica”, hanno causato nel 2021 un </a:t>
            </a:r>
            <a:r>
              <a:rPr lang="it-IT" b="1" i="0" dirty="0">
                <a:effectLst/>
                <a:latin typeface="Raleway" panose="020B0003030101060003" pitchFamily="34" charset="0"/>
              </a:rPr>
              <a:t>pesante tributo in termini di vite umane</a:t>
            </a:r>
            <a:r>
              <a:rPr lang="it-IT" b="0" i="0" dirty="0">
                <a:effectLst/>
                <a:latin typeface="Raleway" panose="020B0003030101060003" pitchFamily="34" charset="0"/>
              </a:rPr>
              <a:t> e </a:t>
            </a:r>
            <a:r>
              <a:rPr lang="it-IT" b="1" i="0" dirty="0">
                <a:effectLst/>
                <a:latin typeface="Raleway" panose="020B0003030101060003" pitchFamily="34" charset="0"/>
              </a:rPr>
              <a:t>danni per centinaia di miliardi di dollari</a:t>
            </a:r>
            <a:r>
              <a:rPr lang="it-IT" b="0" i="0" dirty="0">
                <a:effectLst/>
                <a:latin typeface="Raleway" panose="020B0003030101060003" pitchFamily="34" charset="0"/>
              </a:rPr>
              <a:t>. Siccità ed inondazioni hanno innescato aumenti dei prezzi alimentari che sono stati esacerbati nel 2022.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515C554-5F21-AE45-2875-15D32B754C48}"/>
              </a:ext>
            </a:extLst>
          </p:cNvPr>
          <p:cNvSpPr txBox="1"/>
          <p:nvPr/>
        </p:nvSpPr>
        <p:spPr>
          <a:xfrm>
            <a:off x="3419475" y="2788414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Il WMO ha sottolineato come eventi climatici eccezionali siano stati registrati nel 2021 in svariate parti del globo: dalle </a:t>
            </a:r>
            <a:r>
              <a:rPr lang="it-IT" b="1" dirty="0"/>
              <a:t>ondate di calore in Nord America </a:t>
            </a:r>
            <a:r>
              <a:rPr lang="it-IT" dirty="0"/>
              <a:t>occidentale e nel Mediterraneo, </a:t>
            </a:r>
            <a:r>
              <a:rPr lang="it-IT" b="1" dirty="0"/>
              <a:t>alle inondazioni nell’Henan</a:t>
            </a:r>
            <a:r>
              <a:rPr lang="it-IT" dirty="0"/>
              <a:t>, in Cina, e nell’Europa occidentale che hanno causato centinaia di morti, alle </a:t>
            </a:r>
            <a:r>
              <a:rPr lang="it-IT" b="1" dirty="0"/>
              <a:t>piogge</a:t>
            </a:r>
            <a:r>
              <a:rPr lang="it-IT" dirty="0"/>
              <a:t> registrate per la prima volta sulla vetta della </a:t>
            </a:r>
            <a:r>
              <a:rPr lang="it-IT" b="1" dirty="0"/>
              <a:t>calotta glaciale della Groenlandia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5555C74-C29F-B0D4-D3D5-4E4D0A85F286}"/>
              </a:ext>
            </a:extLst>
          </p:cNvPr>
          <p:cNvSpPr txBox="1"/>
          <p:nvPr/>
        </p:nvSpPr>
        <p:spPr>
          <a:xfrm>
            <a:off x="3486150" y="5133886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L’agenzia ha poi avvertito che </a:t>
            </a:r>
            <a:r>
              <a:rPr lang="it-IT" b="1" dirty="0"/>
              <a:t>l’Africa orientale sta affrontando un alto rischio di esaurimento delle piogge </a:t>
            </a:r>
            <a:r>
              <a:rPr lang="it-IT" dirty="0"/>
              <a:t>per la quarta stagione consecutiva, il che significa la peggiore siccità degli ultimi 40 anni.</a:t>
            </a:r>
          </a:p>
        </p:txBody>
      </p:sp>
    </p:spTree>
    <p:extLst>
      <p:ext uri="{BB962C8B-B14F-4D97-AF65-F5344CB8AC3E}">
        <p14:creationId xmlns:p14="http://schemas.microsoft.com/office/powerpoint/2010/main" val="168372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olo 3">
            <a:extLst>
              <a:ext uri="{FF2B5EF4-FFF2-40B4-BE49-F238E27FC236}">
                <a16:creationId xmlns:a16="http://schemas.microsoft.com/office/drawing/2014/main" id="{7C997279-416A-3DBF-A6D8-5AFDE68E9642}"/>
              </a:ext>
            </a:extLst>
          </p:cNvPr>
          <p:cNvSpPr txBox="1">
            <a:spLocks/>
          </p:cNvSpPr>
          <p:nvPr/>
        </p:nvSpPr>
        <p:spPr>
          <a:xfrm>
            <a:off x="550864" y="222744"/>
            <a:ext cx="3565524" cy="118386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 fontScale="77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400"/>
              </a:lnSpc>
              <a:spcAft>
                <a:spcPts val="600"/>
              </a:spcAft>
            </a:pP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gas serra in </a:t>
            </a:r>
            <a:r>
              <a:rPr lang="en-US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atmosfera</a:t>
            </a: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b="1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big 3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258E7F0-BD54-A0CE-DF3A-FC4C1E6A8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25" r="19625"/>
          <a:stretch/>
        </p:blipFill>
        <p:spPr>
          <a:xfrm>
            <a:off x="6966146" y="1446411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183B29DA-9BB8-4BA8-B8E1-8C2B54407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D02496F8-166D-469A-8040-08608013BF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23E648A7-A02A-4DC7-9FEC-489F1BA6F7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4EF573B1-38BC-4C7B-894C-BE3864A04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3" name="Oval 42">
            <a:extLst>
              <a:ext uri="{FF2B5EF4-FFF2-40B4-BE49-F238E27FC236}">
                <a16:creationId xmlns:a16="http://schemas.microsoft.com/office/drawing/2014/main" id="{647A77D8-817B-4A9F-86AA-FE781E813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1376EED-A5A1-F341-35B4-48F0230556A4}"/>
              </a:ext>
            </a:extLst>
          </p:cNvPr>
          <p:cNvSpPr txBox="1"/>
          <p:nvPr/>
        </p:nvSpPr>
        <p:spPr>
          <a:xfrm>
            <a:off x="6594159" y="166000"/>
            <a:ext cx="5182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nonostante la battuta d'arresto di COVID-19, i dati in tempo reale indicano che le emissioni globali di gas serra hanno continuato ad aumentare nel 2021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62D3B584-B3E8-F5D0-7BF6-70FEC64370AC}"/>
              </a:ext>
            </a:extLst>
          </p:cNvPr>
          <p:cNvSpPr txBox="1"/>
          <p:nvPr/>
        </p:nvSpPr>
        <p:spPr>
          <a:xfrm>
            <a:off x="498159" y="1695382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l'anidride carbonica (CO</a:t>
            </a:r>
            <a:r>
              <a:rPr lang="it-IT" baseline="-25000" dirty="0"/>
              <a:t>2</a:t>
            </a:r>
            <a:r>
              <a:rPr lang="it-IT" dirty="0"/>
              <a:t> ) è il gas serra più comunemente considerato e la sua concentrazione atmosferica è misurata in parti per milione (ppm). Anche il metano (CH</a:t>
            </a:r>
            <a:r>
              <a:rPr lang="it-IT" baseline="-25000" dirty="0"/>
              <a:t>4</a:t>
            </a:r>
            <a:r>
              <a:rPr lang="it-IT" dirty="0"/>
              <a:t> ) e il protossido di azoto (N</a:t>
            </a:r>
            <a:r>
              <a:rPr lang="it-IT" baseline="-25000" dirty="0"/>
              <a:t>2</a:t>
            </a:r>
            <a:r>
              <a:rPr lang="it-IT" dirty="0"/>
              <a:t>O) sono straordinariamente importanti per il clima globale e sono misurati in parti per miliardo (ppb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9B1AD462-37E7-FD85-CF2C-527E085116D2}"/>
              </a:ext>
            </a:extLst>
          </p:cNvPr>
          <p:cNvSpPr txBox="1"/>
          <p:nvPr/>
        </p:nvSpPr>
        <p:spPr>
          <a:xfrm>
            <a:off x="498159" y="3973943"/>
            <a:ext cx="526446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Anidride carbonica</a:t>
            </a:r>
            <a:br>
              <a:rPr lang="it-IT" b="1" dirty="0"/>
            </a:br>
            <a:r>
              <a:rPr lang="it-IT" dirty="0"/>
              <a:t>418,81ppm = 1,5 volte i livelli preindustriali</a:t>
            </a:r>
          </a:p>
          <a:p>
            <a:endParaRPr lang="it-IT" dirty="0"/>
          </a:p>
          <a:p>
            <a:r>
              <a:rPr lang="it-IT" b="1" dirty="0"/>
              <a:t>Metano</a:t>
            </a:r>
            <a:br>
              <a:rPr lang="it-IT" dirty="0"/>
            </a:br>
            <a:r>
              <a:rPr lang="it-IT" dirty="0"/>
              <a:t>1889±2 ppb = 2,6 volte i livelli preindustriali </a:t>
            </a:r>
          </a:p>
          <a:p>
            <a:br>
              <a:rPr lang="it-IT" dirty="0"/>
            </a:br>
            <a:r>
              <a:rPr lang="it-IT" b="1" dirty="0"/>
              <a:t>Protossido di azoto</a:t>
            </a:r>
            <a:br>
              <a:rPr lang="it-IT" dirty="0"/>
            </a:br>
            <a:r>
              <a:rPr lang="it-IT" dirty="0"/>
              <a:t>333,2±0,1 ppb = 1,2 volte i livelli preindustriali.</a:t>
            </a:r>
          </a:p>
        </p:txBody>
      </p:sp>
    </p:spTree>
    <p:extLst>
      <p:ext uri="{BB962C8B-B14F-4D97-AF65-F5344CB8AC3E}">
        <p14:creationId xmlns:p14="http://schemas.microsoft.com/office/powerpoint/2010/main" val="54773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5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1D0A935E-08C3-3E37-D696-8FD1C292BB02}"/>
              </a:ext>
            </a:extLst>
          </p:cNvPr>
          <p:cNvSpPr txBox="1">
            <a:spLocks/>
          </p:cNvSpPr>
          <p:nvPr/>
        </p:nvSpPr>
        <p:spPr>
          <a:xfrm>
            <a:off x="550864" y="549275"/>
            <a:ext cx="3565524" cy="95567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Ozono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3C3F8B0-EFFB-55EE-E6E7-D236B4DB1C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5890979" y="809520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83B29DA-9BB8-4BA8-B8E1-8C2B54407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D02496F8-166D-469A-8040-08608013BF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23E648A7-A02A-4DC7-9FEC-489F1BA6F7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4EF573B1-38BC-4C7B-894C-BE3864A04A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647A77D8-817B-4A9F-86AA-FE781E813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48B61D9-02A8-7FCD-1905-2F3FA8E5524A}"/>
              </a:ext>
            </a:extLst>
          </p:cNvPr>
          <p:cNvSpPr txBox="1"/>
          <p:nvPr/>
        </p:nvSpPr>
        <p:spPr>
          <a:xfrm>
            <a:off x="469265" y="1564899"/>
            <a:ext cx="519951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/>
              <a:t>nonostante</a:t>
            </a:r>
            <a:r>
              <a:rPr lang="en-US" sz="1800" dirty="0"/>
              <a:t> il </a:t>
            </a:r>
            <a:r>
              <a:rPr lang="en-US" sz="1800" dirty="0" err="1"/>
              <a:t>successo</a:t>
            </a:r>
            <a:r>
              <a:rPr lang="en-US" sz="1800" dirty="0"/>
              <a:t> del </a:t>
            </a:r>
            <a:r>
              <a:rPr lang="en-US" sz="1800" dirty="0" err="1"/>
              <a:t>Protocollo</a:t>
            </a:r>
            <a:r>
              <a:rPr lang="en-US" sz="1800" dirty="0"/>
              <a:t> di Montreal, la </a:t>
            </a:r>
            <a:r>
              <a:rPr lang="en-US" sz="1800" dirty="0" err="1"/>
              <a:t>lunga</a:t>
            </a:r>
            <a:r>
              <a:rPr lang="en-US" sz="1800" dirty="0"/>
              <a:t> </a:t>
            </a:r>
            <a:r>
              <a:rPr lang="en-US" sz="1800" dirty="0" err="1"/>
              <a:t>durata</a:t>
            </a:r>
            <a:r>
              <a:rPr lang="en-US" sz="1800" dirty="0"/>
              <a:t> di vita di </a:t>
            </a:r>
            <a:r>
              <a:rPr lang="en-US" sz="1800" dirty="0" err="1"/>
              <a:t>alcuni</a:t>
            </a:r>
            <a:r>
              <a:rPr lang="en-US" sz="1800" dirty="0"/>
              <a:t> </a:t>
            </a:r>
            <a:r>
              <a:rPr lang="en-US" sz="1800" dirty="0" err="1"/>
              <a:t>composti</a:t>
            </a:r>
            <a:r>
              <a:rPr lang="en-US" sz="1800" dirty="0"/>
              <a:t> </a:t>
            </a:r>
            <a:r>
              <a:rPr lang="en-US" sz="1800" dirty="0" err="1"/>
              <a:t>chimici</a:t>
            </a:r>
            <a:r>
              <a:rPr lang="en-US" sz="1800" dirty="0"/>
              <a:t> </a:t>
            </a:r>
            <a:r>
              <a:rPr lang="en-US" sz="1800" dirty="0" err="1"/>
              <a:t>introdotti</a:t>
            </a:r>
            <a:r>
              <a:rPr lang="en-US" sz="1800" dirty="0"/>
              <a:t>  </a:t>
            </a:r>
            <a:r>
              <a:rPr lang="en-US" sz="1800" dirty="0" err="1"/>
              <a:t>nell'atmosfera</a:t>
            </a:r>
            <a:r>
              <a:rPr lang="en-US" sz="1800" dirty="0"/>
              <a:t> </a:t>
            </a:r>
            <a:r>
              <a:rPr lang="en-US" sz="1800" dirty="0" err="1"/>
              <a:t>significa</a:t>
            </a:r>
            <a:r>
              <a:rPr lang="en-US" sz="1800" dirty="0"/>
              <a:t> </a:t>
            </a:r>
            <a:r>
              <a:rPr lang="en-US" sz="1800" dirty="0" err="1"/>
              <a:t>che</a:t>
            </a:r>
            <a:r>
              <a:rPr lang="en-US" sz="1800" dirty="0"/>
              <a:t> </a:t>
            </a:r>
            <a:r>
              <a:rPr lang="en-US" sz="1800" dirty="0" err="1"/>
              <a:t>ce</a:t>
            </a:r>
            <a:r>
              <a:rPr lang="en-US" sz="1800" dirty="0"/>
              <a:t> </a:t>
            </a:r>
            <a:r>
              <a:rPr lang="en-US" sz="1800" dirty="0" err="1"/>
              <a:t>n'è</a:t>
            </a:r>
            <a:r>
              <a:rPr lang="en-US" sz="1800" dirty="0"/>
              <a:t> </a:t>
            </a:r>
            <a:r>
              <a:rPr lang="en-US" sz="1800" dirty="0" err="1"/>
              <a:t>ancora</a:t>
            </a:r>
            <a:r>
              <a:rPr lang="en-US" sz="1800" dirty="0"/>
              <a:t> </a:t>
            </a:r>
            <a:r>
              <a:rPr lang="en-US" sz="1800" dirty="0" err="1"/>
              <a:t>abbastanza</a:t>
            </a:r>
            <a:r>
              <a:rPr lang="en-US" sz="1800" dirty="0"/>
              <a:t> per </a:t>
            </a:r>
            <a:r>
              <a:rPr lang="en-US" sz="1800" dirty="0" err="1"/>
              <a:t>causare</a:t>
            </a:r>
            <a:r>
              <a:rPr lang="en-US" sz="1800" dirty="0"/>
              <a:t> la </a:t>
            </a:r>
            <a:r>
              <a:rPr lang="en-US" sz="1800" dirty="0" err="1"/>
              <a:t>completa</a:t>
            </a:r>
            <a:r>
              <a:rPr lang="en-US" sz="1800" dirty="0"/>
              <a:t> </a:t>
            </a:r>
            <a:r>
              <a:rPr lang="en-US" sz="1800" dirty="0" err="1"/>
              <a:t>distruzione</a:t>
            </a:r>
            <a:r>
              <a:rPr lang="en-US" sz="1800" dirty="0"/>
              <a:t> </a:t>
            </a:r>
            <a:r>
              <a:rPr lang="en-US" sz="1800" dirty="0" err="1"/>
              <a:t>dell'ozono</a:t>
            </a:r>
            <a:r>
              <a:rPr lang="en-US" sz="1800" dirty="0"/>
              <a:t> sopra </a:t>
            </a:r>
            <a:r>
              <a:rPr lang="en-US" sz="1800" dirty="0" err="1"/>
              <a:t>l'Antartide</a:t>
            </a:r>
            <a:r>
              <a:rPr lang="en-US" sz="1800" dirty="0"/>
              <a:t> </a:t>
            </a:r>
            <a:r>
              <a:rPr lang="en-US" sz="1800" dirty="0" err="1"/>
              <a:t>tra</a:t>
            </a:r>
            <a:r>
              <a:rPr lang="en-US" sz="1800" dirty="0"/>
              <a:t> </a:t>
            </a:r>
            <a:r>
              <a:rPr lang="en-US" sz="1800" dirty="0" err="1"/>
              <a:t>agosto</a:t>
            </a:r>
            <a:r>
              <a:rPr lang="en-US" sz="1800" dirty="0"/>
              <a:t> e </a:t>
            </a:r>
            <a:r>
              <a:rPr lang="en-US" sz="1800" dirty="0" err="1"/>
              <a:t>dicembre</a:t>
            </a:r>
            <a:r>
              <a:rPr lang="en-US" sz="1800" dirty="0"/>
              <a:t>, </a:t>
            </a:r>
            <a:r>
              <a:rPr lang="en-US" sz="1800" dirty="0" err="1"/>
              <a:t>creando</a:t>
            </a:r>
            <a:r>
              <a:rPr lang="en-US" sz="1800" dirty="0"/>
              <a:t> </a:t>
            </a:r>
            <a:r>
              <a:rPr lang="en-US" sz="1800" dirty="0" err="1"/>
              <a:t>quello</a:t>
            </a:r>
            <a:r>
              <a:rPr lang="en-US" sz="1800" dirty="0"/>
              <a:t> </a:t>
            </a:r>
            <a:r>
              <a:rPr lang="en-US" sz="1800" dirty="0" err="1"/>
              <a:t>che</a:t>
            </a:r>
            <a:r>
              <a:rPr lang="en-US" sz="1800" dirty="0"/>
              <a:t> è </a:t>
            </a:r>
            <a:r>
              <a:rPr lang="en-US" sz="1800" dirty="0" err="1"/>
              <a:t>noto</a:t>
            </a:r>
            <a:r>
              <a:rPr lang="en-US" sz="1800" dirty="0"/>
              <a:t> come </a:t>
            </a:r>
            <a:br>
              <a:rPr lang="en-US" sz="1800" dirty="0"/>
            </a:br>
            <a:r>
              <a:rPr lang="en-US" sz="2400" b="1" dirty="0" err="1"/>
              <a:t>buco</a:t>
            </a:r>
            <a:r>
              <a:rPr lang="en-US" sz="2400" b="1" dirty="0"/>
              <a:t> </a:t>
            </a:r>
            <a:r>
              <a:rPr lang="en-US" sz="2400" b="1" dirty="0" err="1"/>
              <a:t>dell'ozono</a:t>
            </a:r>
            <a:endParaRPr lang="it-IT" sz="2400" b="1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E35C3DC-5232-65B5-7C9F-2777A3C5337D}"/>
              </a:ext>
            </a:extLst>
          </p:cNvPr>
          <p:cNvSpPr txBox="1"/>
          <p:nvPr/>
        </p:nvSpPr>
        <p:spPr>
          <a:xfrm>
            <a:off x="521939" y="3869545"/>
            <a:ext cx="53690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il </a:t>
            </a:r>
            <a:r>
              <a:rPr lang="en-US" sz="1800" dirty="0" err="1"/>
              <a:t>buco</a:t>
            </a:r>
            <a:r>
              <a:rPr lang="en-US" sz="1800" dirty="0"/>
              <a:t> del 2021 è </a:t>
            </a:r>
            <a:r>
              <a:rPr lang="en-US" sz="1800" dirty="0" err="1"/>
              <a:t>stato</a:t>
            </a:r>
            <a:r>
              <a:rPr lang="en-US" sz="1800" dirty="0"/>
              <a:t> </a:t>
            </a:r>
            <a:r>
              <a:rPr lang="en-US" sz="1800" dirty="0" err="1"/>
              <a:t>più</a:t>
            </a:r>
            <a:r>
              <a:rPr lang="en-US" sz="1800" dirty="0"/>
              <a:t> </a:t>
            </a:r>
            <a:r>
              <a:rPr lang="en-US" sz="1800" dirty="0" err="1"/>
              <a:t>grande</a:t>
            </a:r>
            <a:r>
              <a:rPr lang="en-US" sz="1800" dirty="0"/>
              <a:t> e </a:t>
            </a:r>
            <a:r>
              <a:rPr lang="en-US" sz="1800" dirty="0" err="1"/>
              <a:t>più</a:t>
            </a:r>
            <a:r>
              <a:rPr lang="en-US" sz="1800" dirty="0"/>
              <a:t> </a:t>
            </a:r>
            <a:r>
              <a:rPr lang="en-US" sz="1800" dirty="0" err="1"/>
              <a:t>profondo</a:t>
            </a:r>
            <a:r>
              <a:rPr lang="en-US" sz="1800" dirty="0"/>
              <a:t> del 70% </a:t>
            </a:r>
            <a:r>
              <a:rPr lang="en-US" sz="1800" dirty="0" err="1"/>
              <a:t>dei</a:t>
            </a:r>
            <a:r>
              <a:rPr lang="en-US" sz="1800" dirty="0"/>
              <a:t> </a:t>
            </a:r>
            <a:r>
              <a:rPr lang="en-US" sz="1800" dirty="0" err="1"/>
              <a:t>buchi</a:t>
            </a:r>
            <a:r>
              <a:rPr lang="en-US" sz="1800" dirty="0"/>
              <a:t> </a:t>
            </a:r>
            <a:r>
              <a:rPr lang="en-US" sz="1800" dirty="0" err="1"/>
              <a:t>dell'ozono</a:t>
            </a:r>
            <a:r>
              <a:rPr lang="en-US" sz="1800" dirty="0"/>
              <a:t> dal 1979, </a:t>
            </a:r>
            <a:r>
              <a:rPr lang="en-US" sz="1800" dirty="0" err="1"/>
              <a:t>raggiungendo</a:t>
            </a:r>
            <a:r>
              <a:rPr lang="en-US" sz="1800" dirty="0"/>
              <a:t> </a:t>
            </a:r>
            <a:r>
              <a:rPr lang="en-US" sz="1800" dirty="0" err="1"/>
              <a:t>un'area</a:t>
            </a:r>
            <a:r>
              <a:rPr lang="en-US" sz="1800" dirty="0"/>
              <a:t> </a:t>
            </a:r>
            <a:r>
              <a:rPr lang="en-US" sz="1800" dirty="0" err="1"/>
              <a:t>massima</a:t>
            </a:r>
            <a:r>
              <a:rPr lang="en-US" sz="1800" dirty="0"/>
              <a:t> di 24,8 </a:t>
            </a:r>
            <a:r>
              <a:rPr lang="en-US" sz="1800" dirty="0" err="1"/>
              <a:t>milioni</a:t>
            </a:r>
            <a:r>
              <a:rPr lang="en-US" sz="1800" dirty="0"/>
              <a:t> di km</a:t>
            </a:r>
            <a:r>
              <a:rPr lang="en-US" sz="1800" baseline="30000" dirty="0"/>
              <a:t>2</a:t>
            </a:r>
            <a:endParaRPr lang="it-IT" b="1" baseline="30000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31606D6-AAB8-AEA0-32B9-5B566292ADED}"/>
              </a:ext>
            </a:extLst>
          </p:cNvPr>
          <p:cNvSpPr txBox="1"/>
          <p:nvPr/>
        </p:nvSpPr>
        <p:spPr>
          <a:xfrm>
            <a:off x="550864" y="4803431"/>
            <a:ext cx="5369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quasi 1,5 volte la </a:t>
            </a:r>
            <a:r>
              <a:rPr lang="en-US" sz="1800" dirty="0" err="1"/>
              <a:t>superficie</a:t>
            </a:r>
            <a:r>
              <a:rPr lang="en-US" sz="1800" dirty="0"/>
              <a:t> </a:t>
            </a:r>
            <a:r>
              <a:rPr lang="en-US" sz="1800" dirty="0" err="1"/>
              <a:t>dello</a:t>
            </a:r>
            <a:r>
              <a:rPr lang="en-US" sz="1800" dirty="0"/>
              <a:t> </a:t>
            </a:r>
            <a:r>
              <a:rPr lang="en-US" sz="1800" dirty="0" err="1"/>
              <a:t>stato</a:t>
            </a:r>
            <a:r>
              <a:rPr lang="en-US" sz="1800" dirty="0"/>
              <a:t> </a:t>
            </a:r>
            <a:r>
              <a:rPr lang="en-US" sz="1800" dirty="0" err="1"/>
              <a:t>più</a:t>
            </a:r>
            <a:r>
              <a:rPr lang="en-US" sz="1800" dirty="0"/>
              <a:t> </a:t>
            </a:r>
            <a:r>
              <a:rPr lang="en-US" sz="1800" dirty="0" err="1"/>
              <a:t>esteso</a:t>
            </a:r>
            <a:r>
              <a:rPr lang="en-US" sz="1800" dirty="0"/>
              <a:t> e </a:t>
            </a:r>
            <a:r>
              <a:rPr lang="en-US" sz="1800" dirty="0" err="1"/>
              <a:t>cioè</a:t>
            </a:r>
            <a:r>
              <a:rPr lang="en-US" sz="1800" dirty="0"/>
              <a:t> </a:t>
            </a:r>
            <a:r>
              <a:rPr lang="en-US" sz="1800" dirty="0" err="1"/>
              <a:t>della</a:t>
            </a:r>
            <a:r>
              <a:rPr lang="en-US" sz="1800" dirty="0"/>
              <a:t> Russia</a:t>
            </a:r>
            <a:endParaRPr lang="it-IT" b="1" baseline="3000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F9E8563-5DB5-F424-9FA9-87AA6B1828F0}"/>
              </a:ext>
            </a:extLst>
          </p:cNvPr>
          <p:cNvSpPr/>
          <p:nvPr/>
        </p:nvSpPr>
        <p:spPr>
          <a:xfrm>
            <a:off x="7862155" y="2857560"/>
            <a:ext cx="10615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</a:t>
            </a:r>
            <a:r>
              <a:rPr lang="it-IT" sz="6600" b="1" cap="none" spc="0" baseline="-25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4395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B2BE82D-E66F-C115-09BD-E11A73066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990" y="0"/>
            <a:ext cx="98440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96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E7B0EEF-B8B2-F519-4A13-A54479DD1EBD}"/>
              </a:ext>
            </a:extLst>
          </p:cNvPr>
          <p:cNvSpPr txBox="1"/>
          <p:nvPr/>
        </p:nvSpPr>
        <p:spPr>
          <a:xfrm>
            <a:off x="550863" y="549275"/>
            <a:ext cx="6850062" cy="150706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ts val="48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temperatura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superficiale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media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globale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07B1FA8-F346-902D-E62A-546D15C441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30" r="13021" b="2"/>
          <a:stretch/>
        </p:blipFill>
        <p:spPr>
          <a:xfrm>
            <a:off x="6508749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3840CF4-F848-4FE0-AEA6-C9E806911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20950" y="549275"/>
            <a:ext cx="667802" cy="631474"/>
            <a:chOff x="10478914" y="1506691"/>
            <a:chExt cx="667802" cy="631474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4B46153-41DB-494F-9B08-EBCCF2728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B6D42DA-2D84-4A50-A359-7A5C651B1C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94459D96-B947-4C7F-8BCA-915F8B07C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2954" y="5171203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7D5ACC4-FCD9-D748-06A8-642129C8E051}"/>
              </a:ext>
            </a:extLst>
          </p:cNvPr>
          <p:cNvSpPr txBox="1"/>
          <p:nvPr/>
        </p:nvSpPr>
        <p:spPr>
          <a:xfrm>
            <a:off x="412749" y="2278870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con l'aumento delle concentrazioni di gas serra, aumenta anche la temperatura superficiale media globale (GMST); la GMST è misurata utilizzando una combinazione di temperatura dell'aria sulla terraferma e di temperatura della superficie del mare nelle aree oceaniche, tipicamente espressa come anomalia rispetto a un periodo di riferimento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2DCAB90-996B-9D36-D440-2D20F37B3639}"/>
              </a:ext>
            </a:extLst>
          </p:cNvPr>
          <p:cNvSpPr txBox="1"/>
          <p:nvPr/>
        </p:nvSpPr>
        <p:spPr>
          <a:xfrm>
            <a:off x="412749" y="425795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nel 2021, la GMST è stata più calda di 1,11 ± 0,13 °C rispetto alla linea di base </a:t>
            </a:r>
            <a:r>
              <a:rPr lang="it-IT" dirty="0" err="1"/>
              <a:t>pre</a:t>
            </a:r>
            <a:r>
              <a:rPr lang="it-IT" dirty="0"/>
              <a:t>-industriale (1850-1900)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6D5F8109-86C5-9A7F-0BB9-8FD1D16E7210}"/>
              </a:ext>
            </a:extLst>
          </p:cNvPr>
          <p:cNvSpPr txBox="1"/>
          <p:nvPr/>
        </p:nvSpPr>
        <p:spPr>
          <a:xfrm>
            <a:off x="412749" y="520894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a causa de La </a:t>
            </a:r>
            <a:r>
              <a:rPr lang="it-IT" dirty="0" err="1"/>
              <a:t>Niña</a:t>
            </a:r>
            <a:r>
              <a:rPr lang="it-IT" dirty="0"/>
              <a:t>, il 2021 è stato più fresco degli ultimi anni, ma gli ultimi 7 anni sono ancora i più caldi mai registrati</a:t>
            </a:r>
          </a:p>
        </p:txBody>
      </p:sp>
    </p:spTree>
    <p:extLst>
      <p:ext uri="{BB962C8B-B14F-4D97-AF65-F5344CB8AC3E}">
        <p14:creationId xmlns:p14="http://schemas.microsoft.com/office/powerpoint/2010/main" val="3017005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22A62BB-B35A-2E27-9A49-8C5059C008BC}"/>
              </a:ext>
            </a:extLst>
          </p:cNvPr>
          <p:cNvSpPr txBox="1"/>
          <p:nvPr/>
        </p:nvSpPr>
        <p:spPr>
          <a:xfrm>
            <a:off x="181945" y="238177"/>
            <a:ext cx="4187010" cy="714324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US" sz="4400" dirty="0">
                <a:solidFill>
                  <a:schemeClr val="tx1">
                    <a:alpha val="60000"/>
                  </a:schemeClr>
                </a:solidFill>
                <a:latin typeface="+mj-lt"/>
              </a:rPr>
              <a:t>El Niño e la Niña</a:t>
            </a:r>
          </a:p>
        </p:txBody>
      </p:sp>
      <p:pic>
        <p:nvPicPr>
          <p:cNvPr id="4098" name="Picture 2" descr="La Niña, ecco le conseguenze che sta portando e dove - Meteobook">
            <a:extLst>
              <a:ext uri="{FF2B5EF4-FFF2-40B4-BE49-F238E27FC236}">
                <a16:creationId xmlns:a16="http://schemas.microsoft.com/office/drawing/2014/main" id="{BAFDBE20-EDAD-5335-34C8-32C4A78C95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1" r="9664" b="-1"/>
          <a:stretch/>
        </p:blipFill>
        <p:spPr bwMode="auto">
          <a:xfrm>
            <a:off x="4914786" y="10"/>
            <a:ext cx="7641102" cy="6857990"/>
          </a:xfrm>
          <a:custGeom>
            <a:avLst/>
            <a:gdLst/>
            <a:ahLst/>
            <a:cxnLst/>
            <a:rect l="l" t="t" r="r" b="b"/>
            <a:pathLst>
              <a:path w="7641102" h="6858000">
                <a:moveTo>
                  <a:pt x="0" y="0"/>
                </a:moveTo>
                <a:lnTo>
                  <a:pt x="7641102" y="0"/>
                </a:lnTo>
                <a:lnTo>
                  <a:pt x="764110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6FF3A87B-2255-45E0-A551-C11FAF932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8" y="5773729"/>
            <a:ext cx="7641102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E8E2575-B1E8-FB64-2667-175000150F4F}"/>
              </a:ext>
            </a:extLst>
          </p:cNvPr>
          <p:cNvSpPr txBox="1"/>
          <p:nvPr/>
        </p:nvSpPr>
        <p:spPr>
          <a:xfrm>
            <a:off x="101641" y="1018903"/>
            <a:ext cx="45921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El </a:t>
            </a:r>
            <a:r>
              <a:rPr lang="it-IT" dirty="0" err="1"/>
              <a:t>Niño</a:t>
            </a:r>
            <a:r>
              <a:rPr lang="it-IT" dirty="0"/>
              <a:t>-Oscillazione Meridionale (conosciuto anche con la sigla ENSO - El </a:t>
            </a:r>
            <a:r>
              <a:rPr lang="it-IT" dirty="0" err="1"/>
              <a:t>Niño</a:t>
            </a:r>
            <a:r>
              <a:rPr lang="it-IT" dirty="0"/>
              <a:t>-Southern </a:t>
            </a:r>
            <a:r>
              <a:rPr lang="it-IT" dirty="0" err="1"/>
              <a:t>Oscillation</a:t>
            </a:r>
            <a:r>
              <a:rPr lang="it-IT" dirty="0"/>
              <a:t>) è un fenomeno climatico periodico che provoca un forte riscaldamento delle acque dell'Oceano Pacifico Centro-Meridionale e Orientale.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8065A7C-7C4D-4438-2ED9-D9D2206FF4C9}"/>
              </a:ext>
            </a:extLst>
          </p:cNvPr>
          <p:cNvSpPr txBox="1"/>
          <p:nvPr/>
        </p:nvSpPr>
        <p:spPr>
          <a:xfrm>
            <a:off x="101641" y="2901666"/>
            <a:ext cx="47180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Per definizione si è in presenza di El </a:t>
            </a:r>
            <a:r>
              <a:rPr lang="it-IT" dirty="0" err="1"/>
              <a:t>Niño</a:t>
            </a:r>
            <a:r>
              <a:rPr lang="it-IT" dirty="0"/>
              <a:t> quando la superficie della parte centrale dell'Oceano Pacifico manifesta un incremento della temperatura di almeno 0,5 °C per un periodo di tempo non inferiore ai 5 mesi.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A4EFC7B-B090-5125-CD6C-564DEB5CF537}"/>
              </a:ext>
            </a:extLst>
          </p:cNvPr>
          <p:cNvSpPr txBox="1"/>
          <p:nvPr/>
        </p:nvSpPr>
        <p:spPr>
          <a:xfrm>
            <a:off x="101641" y="4681740"/>
            <a:ext cx="45138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la </a:t>
            </a:r>
            <a:r>
              <a:rPr lang="it-IT" dirty="0" err="1"/>
              <a:t>Niña</a:t>
            </a:r>
            <a:r>
              <a:rPr lang="it-IT" dirty="0"/>
              <a:t> corrisponde alla situazione opposta del </a:t>
            </a:r>
            <a:r>
              <a:rPr lang="it-IT" dirty="0" err="1"/>
              <a:t>Niño</a:t>
            </a:r>
            <a:r>
              <a:rPr lang="it-IT" dirty="0"/>
              <a:t>, cioè amplifica le condizioni di circolazione oceanica e atmosferica normali</a:t>
            </a:r>
          </a:p>
        </p:txBody>
      </p:sp>
    </p:spTree>
    <p:extLst>
      <p:ext uri="{BB962C8B-B14F-4D97-AF65-F5344CB8AC3E}">
        <p14:creationId xmlns:p14="http://schemas.microsoft.com/office/powerpoint/2010/main" val="2639390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Neve -60% e pioggia -80%: è allarme per le mancate precipitazioni">
            <a:extLst>
              <a:ext uri="{FF2B5EF4-FFF2-40B4-BE49-F238E27FC236}">
                <a16:creationId xmlns:a16="http://schemas.microsoft.com/office/drawing/2014/main" id="{FEEEF82E-BBD1-D443-95BF-64D755B352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36" b="2"/>
          <a:stretch/>
        </p:blipFill>
        <p:spPr bwMode="auto">
          <a:xfrm>
            <a:off x="4550899" y="10"/>
            <a:ext cx="7641102" cy="6857990"/>
          </a:xfrm>
          <a:custGeom>
            <a:avLst/>
            <a:gdLst/>
            <a:ahLst/>
            <a:cxnLst/>
            <a:rect l="l" t="t" r="r" b="b"/>
            <a:pathLst>
              <a:path w="7641102" h="6858000">
                <a:moveTo>
                  <a:pt x="0" y="0"/>
                </a:moveTo>
                <a:lnTo>
                  <a:pt x="7641102" y="0"/>
                </a:lnTo>
                <a:lnTo>
                  <a:pt x="764110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6FF3A87B-2255-45E0-A551-C11FAF932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8" y="5773729"/>
            <a:ext cx="7641102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76659E0-D32B-5E25-BFB7-2388FD0FA1AF}"/>
              </a:ext>
            </a:extLst>
          </p:cNvPr>
          <p:cNvSpPr txBox="1"/>
          <p:nvPr/>
        </p:nvSpPr>
        <p:spPr>
          <a:xfrm>
            <a:off x="275432" y="55739"/>
            <a:ext cx="4000035" cy="8030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ts val="48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Precipitazioni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5372E2D-9798-C3FF-6702-E7A32EEC50D2}"/>
              </a:ext>
            </a:extLst>
          </p:cNvPr>
          <p:cNvSpPr txBox="1"/>
          <p:nvPr/>
        </p:nvSpPr>
        <p:spPr>
          <a:xfrm>
            <a:off x="275431" y="1054480"/>
            <a:ext cx="400003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nel 2021, le grandi aree con precipitazioni superiori alla norma sono state l'Europa orientale, il Sud-Est asiatico, il continente marittimo, le aree del Sud America settentrionale e il Nord America sud-orientale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38F3349-1B3B-526B-89A2-298BDFBE1B80}"/>
              </a:ext>
            </a:extLst>
          </p:cNvPr>
          <p:cNvSpPr txBox="1"/>
          <p:nvPr/>
        </p:nvSpPr>
        <p:spPr>
          <a:xfrm>
            <a:off x="275431" y="2902450"/>
            <a:ext cx="370601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nel frattempo, le regioni con deficit di precipitazioni hanno incluso l'Asia sudoccidentale e il Medio Oriente, parti dell'Africa meridionale, il Sud America e il Nord America centrale.</a:t>
            </a:r>
          </a:p>
        </p:txBody>
      </p:sp>
    </p:spTree>
    <p:extLst>
      <p:ext uri="{BB962C8B-B14F-4D97-AF65-F5344CB8AC3E}">
        <p14:creationId xmlns:p14="http://schemas.microsoft.com/office/powerpoint/2010/main" val="2619232650"/>
      </p:ext>
    </p:extLst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Sitka Heading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1526</Words>
  <Application>Microsoft Office PowerPoint</Application>
  <PresentationFormat>Widescreen</PresentationFormat>
  <Paragraphs>61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5" baseType="lpstr">
      <vt:lpstr>Arial</vt:lpstr>
      <vt:lpstr>Arial Black</vt:lpstr>
      <vt:lpstr>Open Sans</vt:lpstr>
      <vt:lpstr>Raleway</vt:lpstr>
      <vt:lpstr>Roboto</vt:lpstr>
      <vt:lpstr>Sitka Heading</vt:lpstr>
      <vt:lpstr>Source Sans Pro</vt:lpstr>
      <vt:lpstr>3DFloatVTI</vt:lpstr>
      <vt:lpstr>Organizzazione Meteorologica Mondiale</vt:lpstr>
      <vt:lpstr>I 4 fattori determinanti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clima del nostro pianeta 2021</dc:title>
  <dc:creator>Alessandro Volpi</dc:creator>
  <cp:lastModifiedBy>Alessandro Volpi</cp:lastModifiedBy>
  <cp:revision>13</cp:revision>
  <dcterms:created xsi:type="dcterms:W3CDTF">2022-05-21T07:30:00Z</dcterms:created>
  <dcterms:modified xsi:type="dcterms:W3CDTF">2022-05-23T10:26:36Z</dcterms:modified>
</cp:coreProperties>
</file>