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317" r:id="rId4"/>
    <p:sldId id="318" r:id="rId5"/>
    <p:sldId id="319" r:id="rId6"/>
    <p:sldId id="320" r:id="rId7"/>
    <p:sldId id="335"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6" r:id="rId21"/>
    <p:sldId id="338" r:id="rId22"/>
    <p:sldId id="266" r:id="rId23"/>
    <p:sldId id="267" r:id="rId24"/>
    <p:sldId id="316" r:id="rId25"/>
  </p:sldIdLst>
  <p:sldSz cx="12192000" cy="6858000"/>
  <p:notesSz cx="6858000" cy="9144000"/>
  <p:custShowLst>
    <p:custShow name="comesiusa" id="0">
      <p:sldLst>
        <p:sld r:id="rId24"/>
        <p:sld r:id="rId25"/>
      </p:sldLst>
    </p:custShow>
  </p:custShow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101"/>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E6485E-3C83-4706-A2B3-E8AC2CFD6B4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21580BA-51E9-4C10-BC08-3007454A4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89A48A4-7DE6-4144-9429-51DD17DB43C6}"/>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5" name="Segnaposto piè di pagina 4">
            <a:extLst>
              <a:ext uri="{FF2B5EF4-FFF2-40B4-BE49-F238E27FC236}">
                <a16:creationId xmlns:a16="http://schemas.microsoft.com/office/drawing/2014/main" id="{B762408A-1BE9-44A8-AE75-154F1EDFA9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3733ED-3322-4754-8C60-D563A60FD29F}"/>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80870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0260F6-85D4-4914-83F9-F662D12E615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BC19AAB-63F5-402C-8A71-D0CE34689D0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282594-228B-4421-829A-D001CD0D6673}"/>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5" name="Segnaposto piè di pagina 4">
            <a:extLst>
              <a:ext uri="{FF2B5EF4-FFF2-40B4-BE49-F238E27FC236}">
                <a16:creationId xmlns:a16="http://schemas.microsoft.com/office/drawing/2014/main" id="{8E304FBD-F87E-4CA7-B444-BDE092B40A7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FA1494-C024-456C-B28E-DF33CFEA5CC8}"/>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95137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1920128-A331-44D6-8914-7C4FB123EA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92E7EFD-A06E-454F-AA5E-AFA5646F5CF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38E79AE-BDB7-460B-B732-EB745FFEBF44}"/>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5" name="Segnaposto piè di pagina 4">
            <a:extLst>
              <a:ext uri="{FF2B5EF4-FFF2-40B4-BE49-F238E27FC236}">
                <a16:creationId xmlns:a16="http://schemas.microsoft.com/office/drawing/2014/main" id="{1978E7F0-CE06-4BE0-B2D6-49BC27BF30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E81D5C-785C-4670-8895-61677405B489}"/>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265954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17AF5E-47E8-4774-A5DA-03493559013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3E5C5FB-39B7-45EE-A84E-EDA09AACAAC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F0858E7-235C-43F2-973E-FA2DE3E9DB9E}"/>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5" name="Segnaposto piè di pagina 4">
            <a:extLst>
              <a:ext uri="{FF2B5EF4-FFF2-40B4-BE49-F238E27FC236}">
                <a16:creationId xmlns:a16="http://schemas.microsoft.com/office/drawing/2014/main" id="{5820A955-286C-4B19-90D3-928552FC9E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471046-730D-48EF-8D2A-3FC6A016D2B2}"/>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152164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B378C6-E9A7-46D3-8588-5C82F440DDB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3D4CF1-998E-44BC-9318-07DD2FE8C7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160B8C6-3E70-4CA0-88E9-8F05E66105F2}"/>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5" name="Segnaposto piè di pagina 4">
            <a:extLst>
              <a:ext uri="{FF2B5EF4-FFF2-40B4-BE49-F238E27FC236}">
                <a16:creationId xmlns:a16="http://schemas.microsoft.com/office/drawing/2014/main" id="{7FF774B2-8009-4EC5-89DE-4E1B00F7B17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4E98D2-0CA4-49A1-966F-82207E73641D}"/>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391913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E1DC4-E753-4424-8C43-B2534BAF7A2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117930E-04B2-41C7-8B11-F815BDA221D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D25E6B-F7F7-481F-B0A8-1E6271A58B9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4565C7A-2113-4A3E-9EEF-531CFB1A0DB2}"/>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6" name="Segnaposto piè di pagina 5">
            <a:extLst>
              <a:ext uri="{FF2B5EF4-FFF2-40B4-BE49-F238E27FC236}">
                <a16:creationId xmlns:a16="http://schemas.microsoft.com/office/drawing/2014/main" id="{4C5FE4A5-B656-45CB-8F10-CB5DC9F6354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7FA1D6-CDB1-4631-8882-0B0F0CAC25BA}"/>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142710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2999AF-12BF-465A-B61A-B3E77F0DFFE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C814B2B-341C-47CF-8E95-3D19111E8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5E68588-A49F-4667-9C79-476C93A8D3D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696C5AC-7890-4B24-88A6-2B72C648C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7FFFE24-A8BD-4057-89C2-009374F81D0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41D5220-07BF-4381-8237-11E35ED907DF}"/>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8" name="Segnaposto piè di pagina 7">
            <a:extLst>
              <a:ext uri="{FF2B5EF4-FFF2-40B4-BE49-F238E27FC236}">
                <a16:creationId xmlns:a16="http://schemas.microsoft.com/office/drawing/2014/main" id="{6F3DD1C3-6DBE-4D69-B0D1-B593956114D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305ADD4-0BCC-482A-88B8-A1CF1B55CC17}"/>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237061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E5311D-3332-475F-9497-D07BB2A4363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4F23EDE-8CBC-4AA7-8ADB-F8940B1B1E74}"/>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4" name="Segnaposto piè di pagina 3">
            <a:extLst>
              <a:ext uri="{FF2B5EF4-FFF2-40B4-BE49-F238E27FC236}">
                <a16:creationId xmlns:a16="http://schemas.microsoft.com/office/drawing/2014/main" id="{F34B1633-9488-4E17-99B8-D9A2141D52A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D147FB3-4D62-4B52-BE61-57F91DB1D8CD}"/>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171426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CD43340-9200-41EB-9DBB-CDAC080AF1B3}"/>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3" name="Segnaposto piè di pagina 2">
            <a:extLst>
              <a:ext uri="{FF2B5EF4-FFF2-40B4-BE49-F238E27FC236}">
                <a16:creationId xmlns:a16="http://schemas.microsoft.com/office/drawing/2014/main" id="{D3557EE7-E9A1-45E1-A376-B881105FB2F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FC0DFAC-E473-489A-B658-C9113C9F9483}"/>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242336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52C42C-F6D1-4EB6-89E8-F6918083668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8BEFE2-971B-42AE-B705-08B06E0AC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CFE805E-6C49-43CE-A830-891901080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624CE7-66D2-4309-B0F0-3E1AA924F9E5}"/>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6" name="Segnaposto piè di pagina 5">
            <a:extLst>
              <a:ext uri="{FF2B5EF4-FFF2-40B4-BE49-F238E27FC236}">
                <a16:creationId xmlns:a16="http://schemas.microsoft.com/office/drawing/2014/main" id="{D890CE7F-6F2E-4116-A84B-6C663F2890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3B706DE-864C-49BE-B4C6-D869FF612518}"/>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379524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F6BD3-3043-4B05-84C3-E6CD1E6E03A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E8AE31-8BC3-44F2-BBB8-78F9002A5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6549F82-F96C-4940-9D04-83F6CED9C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045BE5E-76E7-4375-897A-82047C733172}"/>
              </a:ext>
            </a:extLst>
          </p:cNvPr>
          <p:cNvSpPr>
            <a:spLocks noGrp="1"/>
          </p:cNvSpPr>
          <p:nvPr>
            <p:ph type="dt" sz="half" idx="10"/>
          </p:nvPr>
        </p:nvSpPr>
        <p:spPr/>
        <p:txBody>
          <a:bodyPr/>
          <a:lstStyle/>
          <a:p>
            <a:fld id="{BA8C298B-6080-4F5F-8D6D-D85ACBD69832}" type="datetimeFigureOut">
              <a:rPr lang="it-IT" smtClean="0"/>
              <a:t>06/03/2022</a:t>
            </a:fld>
            <a:endParaRPr lang="it-IT"/>
          </a:p>
        </p:txBody>
      </p:sp>
      <p:sp>
        <p:nvSpPr>
          <p:cNvPr id="6" name="Segnaposto piè di pagina 5">
            <a:extLst>
              <a:ext uri="{FF2B5EF4-FFF2-40B4-BE49-F238E27FC236}">
                <a16:creationId xmlns:a16="http://schemas.microsoft.com/office/drawing/2014/main" id="{1EB09D4B-6129-43E7-81F7-D77458ADB56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DC634B1-BED8-45B9-B64F-4EAE31D83AD8}"/>
              </a:ext>
            </a:extLst>
          </p:cNvPr>
          <p:cNvSpPr>
            <a:spLocks noGrp="1"/>
          </p:cNvSpPr>
          <p:nvPr>
            <p:ph type="sldNum" sz="quarter" idx="12"/>
          </p:nvPr>
        </p:nvSpPr>
        <p:spPr/>
        <p:txBody>
          <a:bodyPr/>
          <a:lstStyle/>
          <a:p>
            <a:fld id="{1B09E9EE-3186-4E82-824D-AD773570F750}" type="slidenum">
              <a:rPr lang="it-IT" smtClean="0"/>
              <a:t>‹N›</a:t>
            </a:fld>
            <a:endParaRPr lang="it-IT"/>
          </a:p>
        </p:txBody>
      </p:sp>
    </p:spTree>
    <p:extLst>
      <p:ext uri="{BB962C8B-B14F-4D97-AF65-F5344CB8AC3E}">
        <p14:creationId xmlns:p14="http://schemas.microsoft.com/office/powerpoint/2010/main" val="365586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D96F5A4-2B3E-4F88-9028-B3122B3D3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4D24932-5D14-4C77-B1C0-5DD40172E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BA6169-3B7B-4C15-A7C3-F74DD5F37A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C298B-6080-4F5F-8D6D-D85ACBD69832}" type="datetimeFigureOut">
              <a:rPr lang="it-IT" smtClean="0"/>
              <a:t>06/03/2022</a:t>
            </a:fld>
            <a:endParaRPr lang="it-IT"/>
          </a:p>
        </p:txBody>
      </p:sp>
      <p:sp>
        <p:nvSpPr>
          <p:cNvPr id="5" name="Segnaposto piè di pagina 4">
            <a:extLst>
              <a:ext uri="{FF2B5EF4-FFF2-40B4-BE49-F238E27FC236}">
                <a16:creationId xmlns:a16="http://schemas.microsoft.com/office/drawing/2014/main" id="{4C283B25-66F1-4EF9-B27A-4B99B2C37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FDD8DA2-1AA7-4A0F-83D4-C6E76E2D2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9E9EE-3186-4E82-824D-AD773570F750}" type="slidenum">
              <a:rPr lang="it-IT" smtClean="0"/>
              <a:t>‹N›</a:t>
            </a:fld>
            <a:endParaRPr lang="it-IT"/>
          </a:p>
        </p:txBody>
      </p:sp>
    </p:spTree>
    <p:extLst>
      <p:ext uri="{BB962C8B-B14F-4D97-AF65-F5344CB8AC3E}">
        <p14:creationId xmlns:p14="http://schemas.microsoft.com/office/powerpoint/2010/main" val="173045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_AKmu922I_8?feature=oembed"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slideLayout" Target="../slideLayouts/slideLayout7.xml"/><Relationship Id="rId1" Type="http://schemas.openxmlformats.org/officeDocument/2006/relationships/video" Target="https://www.youtube.com/embed/5j3clIOYLok?feature=oembed" TargetMode="Externa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hyperlink" Target="https://pillolericostituenti.org/"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civitas-schola.it/2020/09/24/breve-storia-della-costituzione-italiana/" TargetMode="External"/><Relationship Id="rId4" Type="http://schemas.openxmlformats.org/officeDocument/2006/relationships/hyperlink" Target="https://civitas-schola.it/2020/04/08/la-questione-demografic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repubblica.it/cultura/2016/04/24/news/storia_di_anna_che_fece_l_italia-138343580/"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hyperlink" Target="http://www.treccani.it/enciclopedia/piergiorgio-welby/" TargetMode="Externa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youtube.com/watch?v=HkzgfZBIKq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F26B60C0-B4CA-4AAF-8AC8-083B1F4DC29A}"/>
              </a:ext>
            </a:extLst>
          </p:cNvPr>
          <p:cNvPicPr>
            <a:picLocks noChangeAspect="1"/>
          </p:cNvPicPr>
          <p:nvPr/>
        </p:nvPicPr>
        <p:blipFill rotWithShape="1">
          <a:blip r:embed="rId2"/>
          <a:srcRect r="27608" b="9092"/>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asellaDiTesto 4">
            <a:extLst>
              <a:ext uri="{FF2B5EF4-FFF2-40B4-BE49-F238E27FC236}">
                <a16:creationId xmlns:a16="http://schemas.microsoft.com/office/drawing/2014/main" id="{DDCD8670-227F-40FA-B98A-494725CBA0D0}"/>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4800" b="1" dirty="0">
                <a:latin typeface="Arial" panose="020B0604020202020204" pitchFamily="34" charset="0"/>
                <a:ea typeface="+mj-ea"/>
                <a:cs typeface="Arial" panose="020B0604020202020204" pitchFamily="34" charset="0"/>
              </a:rPr>
              <a:t>storia della Costituzione Italiana</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2CEB3DAB-8295-4427-B16E-A9B628AD41EB}"/>
              </a:ext>
            </a:extLst>
          </p:cNvPr>
          <p:cNvSpPr txBox="1"/>
          <p:nvPr/>
        </p:nvSpPr>
        <p:spPr>
          <a:xfrm>
            <a:off x="9899681" y="6580991"/>
            <a:ext cx="2135521" cy="276999"/>
          </a:xfrm>
          <a:prstGeom prst="rect">
            <a:avLst/>
          </a:prstGeom>
          <a:noFill/>
        </p:spPr>
        <p:txBody>
          <a:bodyPr wrap="none" rtlCol="0">
            <a:spAutoFit/>
          </a:bodyPr>
          <a:lstStyle/>
          <a:p>
            <a:pPr>
              <a:spcAft>
                <a:spcPts val="600"/>
              </a:spcAft>
              <a:tabLst>
                <a:tab pos="4211638" algn="l"/>
              </a:tabLst>
            </a:pPr>
            <a:r>
              <a:rPr lang="it-IT" sz="1200" i="1" dirty="0" err="1">
                <a:solidFill>
                  <a:schemeClr val="bg1"/>
                </a:solidFill>
                <a:latin typeface="Arial" panose="020B0604020202020204" pitchFamily="34" charset="0"/>
                <a:cs typeface="Arial" panose="020B0604020202020204" pitchFamily="34" charset="0"/>
              </a:rPr>
              <a:t>lesson</a:t>
            </a:r>
            <a:r>
              <a:rPr lang="it-IT" sz="1200" i="1" dirty="0">
                <a:solidFill>
                  <a:schemeClr val="bg1"/>
                </a:solidFill>
                <a:latin typeface="Arial" panose="020B0604020202020204" pitchFamily="34" charset="0"/>
                <a:cs typeface="Arial" panose="020B0604020202020204" pitchFamily="34" charset="0"/>
              </a:rPr>
              <a:t> by Civitas aprile 2020</a:t>
            </a:r>
          </a:p>
        </p:txBody>
      </p:sp>
    </p:spTree>
    <p:extLst>
      <p:ext uri="{BB962C8B-B14F-4D97-AF65-F5344CB8AC3E}">
        <p14:creationId xmlns:p14="http://schemas.microsoft.com/office/powerpoint/2010/main" val="14654386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D047061-2D49-4C04-BCD9-3C311E221A60}"/>
              </a:ext>
            </a:extLst>
          </p:cNvPr>
          <p:cNvSpPr/>
          <p:nvPr/>
        </p:nvSpPr>
        <p:spPr>
          <a:xfrm>
            <a:off x="7329505" y="-283203"/>
            <a:ext cx="5163503" cy="133806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Arial" panose="020B0604020202020204" pitchFamily="34" charset="0"/>
                <a:ea typeface="+mj-ea"/>
                <a:cs typeface="Arial" panose="020B0604020202020204" pitchFamily="34" charset="0"/>
              </a:rPr>
              <a:t>il </a:t>
            </a:r>
            <a:r>
              <a:rPr lang="it-IT" sz="4400" b="1" dirty="0">
                <a:latin typeface="Arial" panose="020B0604020202020204" pitchFamily="34" charset="0"/>
                <a:ea typeface="+mj-ea"/>
                <a:cs typeface="Arial" panose="020B0604020202020204" pitchFamily="34" charset="0"/>
              </a:rPr>
              <a:t>comitato</a:t>
            </a:r>
            <a:r>
              <a:rPr lang="en-US" sz="4400" b="1" dirty="0">
                <a:latin typeface="Arial" panose="020B0604020202020204" pitchFamily="34" charset="0"/>
                <a:ea typeface="+mj-ea"/>
                <a:cs typeface="Arial" panose="020B0604020202020204" pitchFamily="34" charset="0"/>
              </a:rPr>
              <a:t> </a:t>
            </a:r>
            <a:r>
              <a:rPr lang="en-US" sz="4400" b="1" dirty="0" err="1">
                <a:latin typeface="Arial" panose="020B0604020202020204" pitchFamily="34" charset="0"/>
                <a:ea typeface="+mj-ea"/>
                <a:cs typeface="Arial" panose="020B0604020202020204" pitchFamily="34" charset="0"/>
              </a:rPr>
              <a:t>dei</a:t>
            </a:r>
            <a:r>
              <a:rPr lang="en-US" sz="4400" b="1" dirty="0">
                <a:latin typeface="Arial" panose="020B0604020202020204" pitchFamily="34" charset="0"/>
                <a:ea typeface="+mj-ea"/>
                <a:cs typeface="Arial" panose="020B0604020202020204" pitchFamily="34" charset="0"/>
              </a:rPr>
              <a:t> 18</a:t>
            </a:r>
          </a:p>
        </p:txBody>
      </p:sp>
      <p:sp>
        <p:nvSpPr>
          <p:cNvPr id="32"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magine 8">
            <a:extLst>
              <a:ext uri="{FF2B5EF4-FFF2-40B4-BE49-F238E27FC236}">
                <a16:creationId xmlns:a16="http://schemas.microsoft.com/office/drawing/2014/main" id="{1141C289-B85C-47BF-9F91-ED3A536AC9AB}"/>
              </a:ext>
            </a:extLst>
          </p:cNvPr>
          <p:cNvPicPr>
            <a:picLocks noChangeAspect="1"/>
          </p:cNvPicPr>
          <p:nvPr/>
        </p:nvPicPr>
        <p:blipFill rotWithShape="1">
          <a:blip r:embed="rId2"/>
          <a:srcRect l="3663" r="-2"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1" name="CasellaDiTesto 30">
            <a:extLst>
              <a:ext uri="{FF2B5EF4-FFF2-40B4-BE49-F238E27FC236}">
                <a16:creationId xmlns:a16="http://schemas.microsoft.com/office/drawing/2014/main" id="{E630CB06-4206-4C7B-BEDE-BF1CE1F7FA56}"/>
              </a:ext>
            </a:extLst>
          </p:cNvPr>
          <p:cNvSpPr txBox="1"/>
          <p:nvPr/>
        </p:nvSpPr>
        <p:spPr>
          <a:xfrm>
            <a:off x="7329505" y="1266098"/>
            <a:ext cx="4697805" cy="4031873"/>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all’esito dei lavori nelle sottocommissioni, la Commissione dei 75 affidò a un comitato composto da 18 persone (il c.d. Comitato dei 18) il compito di procedere a coordinare i testi fino a quel momento prodotti e redigere un documento organico da presentare all’Assemblea costituente per la discussione in aula</a:t>
            </a: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il testo base elaborato dai 18 fu presentato all’Assemblea nel gennaio 1947. Nei nove mesi di discussione, nel corso di </a:t>
            </a:r>
            <a:r>
              <a:rPr lang="it-IT" sz="1600" b="1" dirty="0">
                <a:solidFill>
                  <a:srgbClr val="FFFF00"/>
                </a:solidFill>
                <a:latin typeface="Arial" panose="020B0604020202020204" pitchFamily="34" charset="0"/>
                <a:cs typeface="Arial" panose="020B0604020202020204" pitchFamily="34" charset="0"/>
              </a:rPr>
              <a:t>170 sedute</a:t>
            </a:r>
            <a:r>
              <a:rPr lang="it-IT" sz="1600" dirty="0">
                <a:latin typeface="Arial" panose="020B0604020202020204" pitchFamily="34" charset="0"/>
                <a:cs typeface="Arial" panose="020B0604020202020204" pitchFamily="34" charset="0"/>
              </a:rPr>
              <a:t>, furono presentati ben </a:t>
            </a:r>
            <a:r>
              <a:rPr lang="it-IT" sz="1600" b="1" dirty="0">
                <a:solidFill>
                  <a:srgbClr val="FFFF00"/>
                </a:solidFill>
                <a:latin typeface="Arial" panose="020B0604020202020204" pitchFamily="34" charset="0"/>
                <a:cs typeface="Arial" panose="020B0604020202020204" pitchFamily="34" charset="0"/>
              </a:rPr>
              <a:t>1.663 emendamenti, di cui 292 furono accolti.</a:t>
            </a:r>
            <a:r>
              <a:rPr lang="it-IT" sz="1600" dirty="0">
                <a:latin typeface="Arial" panose="020B0604020202020204" pitchFamily="34" charset="0"/>
                <a:cs typeface="Arial" panose="020B0604020202020204" pitchFamily="34" charset="0"/>
              </a:rPr>
              <a:t> I temi maggiormente dibattuti furono l’ordinamento regionale, l’assetto del Parlamento, i rapporti con la Chiesa cattolica, i diritti economico-sociali</a:t>
            </a:r>
          </a:p>
        </p:txBody>
      </p:sp>
    </p:spTree>
    <p:extLst>
      <p:ext uri="{BB962C8B-B14F-4D97-AF65-F5344CB8AC3E}">
        <p14:creationId xmlns:p14="http://schemas.microsoft.com/office/powerpoint/2010/main" val="74711597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152EE47D-CA42-474F-872D-6DC131352705}"/>
              </a:ext>
            </a:extLst>
          </p:cNvPr>
          <p:cNvPicPr>
            <a:picLocks noChangeAspect="1"/>
          </p:cNvPicPr>
          <p:nvPr/>
        </p:nvPicPr>
        <p:blipFill rotWithShape="1">
          <a:blip r:embed="rId2"/>
          <a:srcRect t="9081" b="39039"/>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9" name="Group 1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3" name="Freeform: Shape 1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asellaDiTesto 2">
            <a:extLst>
              <a:ext uri="{FF2B5EF4-FFF2-40B4-BE49-F238E27FC236}">
                <a16:creationId xmlns:a16="http://schemas.microsoft.com/office/drawing/2014/main" id="{B27C590A-B302-41AA-8392-26A5EDE5BDD0}"/>
              </a:ext>
            </a:extLst>
          </p:cNvPr>
          <p:cNvSpPr txBox="1"/>
          <p:nvPr/>
        </p:nvSpPr>
        <p:spPr>
          <a:xfrm>
            <a:off x="412955" y="4669977"/>
            <a:ext cx="10944020" cy="1760319"/>
          </a:xfrm>
          <a:prstGeom prst="rect">
            <a:avLst/>
          </a:prstGeom>
        </p:spPr>
        <p:txBody>
          <a:bodyPr vert="horz" lIns="91440" tIns="45720" rIns="91440" bIns="45720" rtlCol="0">
            <a:noAutofit/>
          </a:bodyPr>
          <a:lstStyle/>
          <a:p>
            <a:pPr>
              <a:lnSpc>
                <a:spcPct val="90000"/>
              </a:lnSpc>
              <a:spcAft>
                <a:spcPts val="600"/>
              </a:spcAft>
            </a:pPr>
            <a:r>
              <a:rPr lang="it-IT" sz="1600" b="1" dirty="0">
                <a:solidFill>
                  <a:schemeClr val="bg1">
                    <a:alpha val="80000"/>
                  </a:schemeClr>
                </a:solidFill>
                <a:latin typeface="Arial" panose="020B0604020202020204" pitchFamily="34" charset="0"/>
                <a:cs typeface="Arial" panose="020B0604020202020204" pitchFamily="34" charset="0"/>
              </a:rPr>
              <a:t>Il 22 dicembre 1947 l’Assemblea, con 453 voti a favore e 62 contrari, deliberò l’approvazione del testo della Costituzione della Repubblica Italiana. La stessa fu poi promulgata dal Capo provvisorio dello Stato Enrico De Nicola il 27 dicembre del 1947, per poi entrare in vigore il 1° gennaio 1948.</a:t>
            </a:r>
          </a:p>
          <a:p>
            <a:pPr indent="-228600">
              <a:lnSpc>
                <a:spcPct val="90000"/>
              </a:lnSpc>
              <a:spcAft>
                <a:spcPts val="600"/>
              </a:spcAft>
              <a:buFont typeface="Arial" panose="020B0604020202020204" pitchFamily="34" charset="0"/>
              <a:buChar char="•"/>
            </a:pPr>
            <a:endParaRPr lang="it-IT" sz="1600" b="1" dirty="0">
              <a:solidFill>
                <a:schemeClr val="bg1">
                  <a:alpha val="80000"/>
                </a:schemeClr>
              </a:solidFill>
              <a:latin typeface="Arial" panose="020B0604020202020204" pitchFamily="34" charset="0"/>
              <a:cs typeface="Arial" panose="020B0604020202020204" pitchFamily="34" charset="0"/>
            </a:endParaRPr>
          </a:p>
          <a:p>
            <a:pPr>
              <a:lnSpc>
                <a:spcPct val="90000"/>
              </a:lnSpc>
              <a:spcAft>
                <a:spcPts val="600"/>
              </a:spcAft>
            </a:pPr>
            <a:r>
              <a:rPr lang="it-IT" sz="1600" b="1" dirty="0">
                <a:solidFill>
                  <a:schemeClr val="bg1">
                    <a:alpha val="80000"/>
                  </a:schemeClr>
                </a:solidFill>
                <a:latin typeface="Arial" panose="020B0604020202020204" pitchFamily="34" charset="0"/>
                <a:cs typeface="Arial" panose="020B0604020202020204" pitchFamily="34" charset="0"/>
              </a:rPr>
              <a:t>Nella foto sopra riportata il Capo dello Stato, </a:t>
            </a:r>
            <a:r>
              <a:rPr lang="it-IT" sz="1600" b="1" dirty="0">
                <a:solidFill>
                  <a:srgbClr val="FFFF00">
                    <a:alpha val="80000"/>
                  </a:srgbClr>
                </a:solidFill>
                <a:latin typeface="Arial" panose="020B0604020202020204" pitchFamily="34" charset="0"/>
                <a:cs typeface="Arial" panose="020B0604020202020204" pitchFamily="34" charset="0"/>
              </a:rPr>
              <a:t>Enrico De Nic</a:t>
            </a:r>
            <a:r>
              <a:rPr lang="it-IT" sz="1600" b="1" dirty="0">
                <a:solidFill>
                  <a:schemeClr val="bg1">
                    <a:alpha val="80000"/>
                  </a:schemeClr>
                </a:solidFill>
                <a:latin typeface="Arial" panose="020B0604020202020204" pitchFamily="34" charset="0"/>
                <a:cs typeface="Arial" panose="020B0604020202020204" pitchFamily="34" charset="0"/>
              </a:rPr>
              <a:t>ola, firma la Costituzione italiana a palazzo Giustiniani, il 27 dicembre 1947. Al suo fianco, da sinistra a destra, </a:t>
            </a:r>
            <a:r>
              <a:rPr lang="it-IT" sz="1600" b="1" dirty="0">
                <a:solidFill>
                  <a:srgbClr val="FFFF00">
                    <a:alpha val="80000"/>
                  </a:srgbClr>
                </a:solidFill>
                <a:latin typeface="Arial" panose="020B0604020202020204" pitchFamily="34" charset="0"/>
                <a:cs typeface="Arial" panose="020B0604020202020204" pitchFamily="34" charset="0"/>
              </a:rPr>
              <a:t>Alcide De Gasperi</a:t>
            </a:r>
            <a:r>
              <a:rPr lang="it-IT" sz="1600" b="1" dirty="0">
                <a:solidFill>
                  <a:schemeClr val="bg1">
                    <a:alpha val="80000"/>
                  </a:schemeClr>
                </a:solidFill>
                <a:latin typeface="Arial" panose="020B0604020202020204" pitchFamily="34" charset="0"/>
                <a:cs typeface="Arial" panose="020B0604020202020204" pitchFamily="34" charset="0"/>
              </a:rPr>
              <a:t>, presidente del Consiglio</a:t>
            </a:r>
            <a:r>
              <a:rPr lang="it-IT" sz="1600" b="1" dirty="0">
                <a:solidFill>
                  <a:srgbClr val="FFFF00">
                    <a:alpha val="80000"/>
                  </a:srgbClr>
                </a:solidFill>
                <a:latin typeface="Arial" panose="020B0604020202020204" pitchFamily="34" charset="0"/>
                <a:cs typeface="Arial" panose="020B0604020202020204" pitchFamily="34" charset="0"/>
              </a:rPr>
              <a:t>, Francesco Cosentino</a:t>
            </a:r>
            <a:r>
              <a:rPr lang="it-IT" sz="1600" b="1" dirty="0">
                <a:solidFill>
                  <a:schemeClr val="bg1">
                    <a:alpha val="80000"/>
                  </a:schemeClr>
                </a:solidFill>
                <a:latin typeface="Arial" panose="020B0604020202020204" pitchFamily="34" charset="0"/>
                <a:cs typeface="Arial" panose="020B0604020202020204" pitchFamily="34" charset="0"/>
              </a:rPr>
              <a:t>, funzionario, </a:t>
            </a:r>
            <a:r>
              <a:rPr lang="it-IT" sz="1600" b="1" dirty="0">
                <a:solidFill>
                  <a:srgbClr val="FFFF00">
                    <a:alpha val="80000"/>
                  </a:srgbClr>
                </a:solidFill>
                <a:latin typeface="Arial" panose="020B0604020202020204" pitchFamily="34" charset="0"/>
                <a:cs typeface="Arial" panose="020B0604020202020204" pitchFamily="34" charset="0"/>
              </a:rPr>
              <a:t>Giuseppe Grassi</a:t>
            </a:r>
            <a:r>
              <a:rPr lang="it-IT" sz="1600" b="1" dirty="0">
                <a:solidFill>
                  <a:schemeClr val="bg1">
                    <a:alpha val="80000"/>
                  </a:schemeClr>
                </a:solidFill>
                <a:latin typeface="Arial" panose="020B0604020202020204" pitchFamily="34" charset="0"/>
                <a:cs typeface="Arial" panose="020B0604020202020204" pitchFamily="34" charset="0"/>
              </a:rPr>
              <a:t>, guardasigilli, e </a:t>
            </a:r>
            <a:r>
              <a:rPr lang="it-IT" sz="1600" b="1" dirty="0">
                <a:solidFill>
                  <a:srgbClr val="FFFF00">
                    <a:alpha val="80000"/>
                  </a:srgbClr>
                </a:solidFill>
                <a:latin typeface="Arial" panose="020B0604020202020204" pitchFamily="34" charset="0"/>
                <a:cs typeface="Arial" panose="020B0604020202020204" pitchFamily="34" charset="0"/>
              </a:rPr>
              <a:t>Umberto Terracini</a:t>
            </a:r>
            <a:r>
              <a:rPr lang="it-IT" sz="1600" b="1" dirty="0">
                <a:solidFill>
                  <a:schemeClr val="bg1">
                    <a:alpha val="80000"/>
                  </a:schemeClr>
                </a:solidFill>
                <a:latin typeface="Arial" panose="020B0604020202020204" pitchFamily="34" charset="0"/>
                <a:cs typeface="Arial" panose="020B0604020202020204" pitchFamily="34" charset="0"/>
              </a:rPr>
              <a:t>, presidente della Costituente (dopo le dimissioni di Saragat</a:t>
            </a:r>
            <a:r>
              <a:rPr lang="en-US" sz="1600" b="1" dirty="0">
                <a:solidFill>
                  <a:schemeClr val="bg1">
                    <a:alpha val="80000"/>
                  </a:schemeClr>
                </a:solidFill>
                <a:latin typeface="Arial" panose="020B0604020202020204" pitchFamily="34" charset="0"/>
                <a:cs typeface="Arial" panose="020B0604020202020204" pitchFamily="34" charset="0"/>
              </a:rPr>
              <a:t>)</a:t>
            </a:r>
          </a:p>
        </p:txBody>
      </p:sp>
      <p:sp>
        <p:nvSpPr>
          <p:cNvPr id="15" name="Rettangolo 14">
            <a:extLst>
              <a:ext uri="{FF2B5EF4-FFF2-40B4-BE49-F238E27FC236}">
                <a16:creationId xmlns:a16="http://schemas.microsoft.com/office/drawing/2014/main" id="{2D4BADA6-F044-45B0-BC66-C71A0B97FDA4}"/>
              </a:ext>
            </a:extLst>
          </p:cNvPr>
          <p:cNvSpPr/>
          <p:nvPr/>
        </p:nvSpPr>
        <p:spPr>
          <a:xfrm>
            <a:off x="3533143" y="135167"/>
            <a:ext cx="5709179" cy="66380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it-IT" sz="5400" b="1" dirty="0">
                <a:solidFill>
                  <a:schemeClr val="bg1"/>
                </a:solidFill>
                <a:latin typeface="Arial" panose="020B0604020202020204" pitchFamily="34" charset="0"/>
                <a:ea typeface="+mj-ea"/>
                <a:cs typeface="Arial" panose="020B0604020202020204" pitchFamily="34" charset="0"/>
              </a:rPr>
              <a:t>la approvazione</a:t>
            </a:r>
          </a:p>
        </p:txBody>
      </p:sp>
    </p:spTree>
    <p:extLst>
      <p:ext uri="{BB962C8B-B14F-4D97-AF65-F5344CB8AC3E}">
        <p14:creationId xmlns:p14="http://schemas.microsoft.com/office/powerpoint/2010/main" val="353554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sellaDiTesto 12">
            <a:extLst>
              <a:ext uri="{FF2B5EF4-FFF2-40B4-BE49-F238E27FC236}">
                <a16:creationId xmlns:a16="http://schemas.microsoft.com/office/drawing/2014/main" id="{8D10660A-8809-4FE7-9578-7536875BE03E}"/>
              </a:ext>
            </a:extLst>
          </p:cNvPr>
          <p:cNvSpPr txBox="1"/>
          <p:nvPr/>
        </p:nvSpPr>
        <p:spPr>
          <a:xfrm>
            <a:off x="651776" y="192523"/>
            <a:ext cx="7169753" cy="1232750"/>
          </a:xfrm>
          <a:prstGeom prst="rect">
            <a:avLst/>
          </a:prstGeom>
        </p:spPr>
        <p:txBody>
          <a:bodyPr vert="horz" lIns="91440" tIns="45720" rIns="91440" bIns="45720" rtlCol="0" anchor="b">
            <a:normAutofit fontScale="77500" lnSpcReduction="20000"/>
          </a:bodyPr>
          <a:lstStyle>
            <a:defPPr>
              <a:defRPr lang="it-IT"/>
            </a:defPPr>
            <a:lvl1pPr algn="ctr">
              <a:lnSpc>
                <a:spcPct val="90000"/>
              </a:lnSpc>
              <a:spcBef>
                <a:spcPct val="0"/>
              </a:spcBef>
              <a:spcAft>
                <a:spcPts val="600"/>
              </a:spcAft>
              <a:defRPr sz="3600" b="1">
                <a:latin typeface="Arial" panose="020B0604020202020204" pitchFamily="34" charset="0"/>
                <a:ea typeface="+mj-ea"/>
                <a:cs typeface="Arial" panose="020B0604020202020204" pitchFamily="34" charset="0"/>
              </a:defRPr>
            </a:lvl1pPr>
          </a:lstStyle>
          <a:p>
            <a:pPr algn="l"/>
            <a:endParaRPr lang="en-US" sz="4100" kern="1200">
              <a:solidFill>
                <a:schemeClr val="bg1"/>
              </a:solidFill>
              <a:latin typeface="+mj-lt"/>
              <a:ea typeface="+mj-ea"/>
              <a:cs typeface="+mj-cs"/>
            </a:endParaRPr>
          </a:p>
          <a:p>
            <a:pPr algn="l"/>
            <a:r>
              <a:rPr lang="en-US" sz="4100" kern="1200">
                <a:solidFill>
                  <a:schemeClr val="bg1"/>
                </a:solidFill>
              </a:rPr>
              <a:t>struttura e caratteristiche della Costituzione</a:t>
            </a:r>
            <a:endParaRPr lang="en-US" sz="4100" kern="1200" dirty="0">
              <a:solidFill>
                <a:schemeClr val="bg1"/>
              </a:solidFill>
            </a:endParaRPr>
          </a:p>
        </p:txBody>
      </p:sp>
      <p:cxnSp>
        <p:nvCxnSpPr>
          <p:cNvPr id="20" name="Straight Connector 19">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DF7EF755-2C02-43E5-A1DE-ED8F83208F09}"/>
              </a:ext>
            </a:extLst>
          </p:cNvPr>
          <p:cNvSpPr txBox="1"/>
          <p:nvPr/>
        </p:nvSpPr>
        <p:spPr>
          <a:xfrm>
            <a:off x="326065" y="2531741"/>
            <a:ext cx="6996113" cy="1597025"/>
          </a:xfrm>
          <a:prstGeom prst="rect">
            <a:avLst/>
          </a:prstGeom>
          <a:noFill/>
        </p:spPr>
        <p:txBody>
          <a:bodyPr wrap="square" anchor="t">
            <a:normAutofit/>
          </a:bodyPr>
          <a:lstStyle/>
          <a:p>
            <a:pPr>
              <a:lnSpc>
                <a:spcPct val="90000"/>
              </a:lnSpc>
              <a:spcAft>
                <a:spcPts val="600"/>
              </a:spcAft>
            </a:pPr>
            <a:r>
              <a:rPr lang="it-IT" sz="2000">
                <a:latin typeface="Arial" panose="020B0604020202020204" pitchFamily="34" charset="0"/>
                <a:cs typeface="Arial" panose="020B0604020202020204" pitchFamily="34" charset="0"/>
              </a:rPr>
              <a:t>la Costituzione italiana, a differenza di altre costituzioni contemporanee (per esempio la Costituzione francese della V Repubblica, 1958), non ha preambolo, e si compone di 139 articoli e 18 disposizioni transitorie e finali. </a:t>
            </a:r>
            <a:endParaRPr lang="it-IT" sz="2000" dirty="0">
              <a:latin typeface="Arial" panose="020B0604020202020204" pitchFamily="34" charset="0"/>
              <a:cs typeface="Arial" panose="020B0604020202020204" pitchFamily="34" charset="0"/>
            </a:endParaRPr>
          </a:p>
        </p:txBody>
      </p:sp>
      <p:sp>
        <p:nvSpPr>
          <p:cNvPr id="8" name="Rettangolo con angoli arrotondati 7">
            <a:extLst>
              <a:ext uri="{FF2B5EF4-FFF2-40B4-BE49-F238E27FC236}">
                <a16:creationId xmlns:a16="http://schemas.microsoft.com/office/drawing/2014/main" id="{D6169CED-F7DD-4DAC-9791-13D8956A322E}"/>
              </a:ext>
            </a:extLst>
          </p:cNvPr>
          <p:cNvSpPr/>
          <p:nvPr/>
        </p:nvSpPr>
        <p:spPr>
          <a:xfrm>
            <a:off x="7559681" y="2658060"/>
            <a:ext cx="2073415" cy="1036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2500" lnSpcReduction="10000"/>
          </a:bodyPr>
          <a:lstStyle/>
          <a:p>
            <a:pPr algn="ctr">
              <a:lnSpc>
                <a:spcPct val="90000"/>
              </a:lnSpc>
              <a:spcAft>
                <a:spcPts val="600"/>
              </a:spcAft>
            </a:pPr>
            <a:r>
              <a:rPr lang="it-IT" dirty="0">
                <a:latin typeface="Arial" panose="020B0604020202020204" pitchFamily="34" charset="0"/>
                <a:cs typeface="Arial" panose="020B0604020202020204" pitchFamily="34" charset="0"/>
              </a:rPr>
              <a:t>parte 1 </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artt. 13 - 54 </a:t>
            </a:r>
            <a:br>
              <a:rPr lang="it-IT" dirty="0">
                <a:latin typeface="Arial" panose="020B0604020202020204" pitchFamily="34" charset="0"/>
                <a:cs typeface="Arial" panose="020B0604020202020204" pitchFamily="34" charset="0"/>
              </a:rPr>
            </a:br>
            <a:r>
              <a:rPr lang="it-IT" b="1" dirty="0">
                <a:latin typeface="Arial" panose="020B0604020202020204" pitchFamily="34" charset="0"/>
                <a:cs typeface="Arial" panose="020B0604020202020204" pitchFamily="34" charset="0"/>
              </a:rPr>
              <a:t>diritti e doveri dei cittadini </a:t>
            </a:r>
          </a:p>
        </p:txBody>
      </p:sp>
      <p:sp>
        <p:nvSpPr>
          <p:cNvPr id="9" name="Rettangolo con angoli arrotondati 8">
            <a:extLst>
              <a:ext uri="{FF2B5EF4-FFF2-40B4-BE49-F238E27FC236}">
                <a16:creationId xmlns:a16="http://schemas.microsoft.com/office/drawing/2014/main" id="{A7FCA96D-1245-4584-8152-3BCD93EA6178}"/>
              </a:ext>
            </a:extLst>
          </p:cNvPr>
          <p:cNvSpPr/>
          <p:nvPr/>
        </p:nvSpPr>
        <p:spPr>
          <a:xfrm>
            <a:off x="9823824" y="2658060"/>
            <a:ext cx="2163298" cy="1036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2500" lnSpcReduction="10000"/>
          </a:bodyPr>
          <a:lstStyle/>
          <a:p>
            <a:pPr algn="ctr">
              <a:lnSpc>
                <a:spcPct val="90000"/>
              </a:lnSpc>
              <a:spcAft>
                <a:spcPts val="600"/>
              </a:spcAft>
            </a:pPr>
            <a:r>
              <a:rPr lang="it-IT" dirty="0">
                <a:latin typeface="Arial" panose="020B0604020202020204" pitchFamily="34" charset="0"/>
                <a:cs typeface="Arial" panose="020B0604020202020204" pitchFamily="34" charset="0"/>
              </a:rPr>
              <a:t>parte 2</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artt. 55 - 139</a:t>
            </a:r>
            <a:br>
              <a:rPr lang="it-IT" sz="1500" dirty="0">
                <a:latin typeface="Arial" panose="020B0604020202020204" pitchFamily="34" charset="0"/>
                <a:cs typeface="Arial" panose="020B0604020202020204" pitchFamily="34" charset="0"/>
              </a:rPr>
            </a:br>
            <a:r>
              <a:rPr lang="it-IT" b="1" dirty="0">
                <a:latin typeface="Arial" panose="020B0604020202020204" pitchFamily="34" charset="0"/>
                <a:cs typeface="Arial" panose="020B0604020202020204" pitchFamily="34" charset="0"/>
              </a:rPr>
              <a:t>ordinamento Repubblica</a:t>
            </a:r>
          </a:p>
        </p:txBody>
      </p:sp>
      <p:sp>
        <p:nvSpPr>
          <p:cNvPr id="11" name="CasellaDiTesto 10">
            <a:extLst>
              <a:ext uri="{FF2B5EF4-FFF2-40B4-BE49-F238E27FC236}">
                <a16:creationId xmlns:a16="http://schemas.microsoft.com/office/drawing/2014/main" id="{C5E88EC9-B6FA-42C5-8BE1-23AADD276BCC}"/>
              </a:ext>
            </a:extLst>
          </p:cNvPr>
          <p:cNvSpPr txBox="1"/>
          <p:nvPr/>
        </p:nvSpPr>
        <p:spPr>
          <a:xfrm>
            <a:off x="326065" y="4152721"/>
            <a:ext cx="11539868" cy="1352550"/>
          </a:xfrm>
          <a:prstGeom prst="rect">
            <a:avLst/>
          </a:prstGeom>
          <a:noFill/>
        </p:spPr>
        <p:txBody>
          <a:bodyPr wrap="square" anchor="t">
            <a:noAutofit/>
          </a:bodyPr>
          <a:lstStyle/>
          <a:p>
            <a:pPr marL="285750" indent="-285750">
              <a:lnSpc>
                <a:spcPts val="2400"/>
              </a:lnSpc>
              <a:spcAft>
                <a:spcPts val="600"/>
              </a:spcAft>
              <a:buFont typeface="Arial" panose="020B0604020202020204" pitchFamily="34" charset="0"/>
              <a:buChar char="•"/>
            </a:pPr>
            <a:r>
              <a:rPr lang="it-IT" sz="2400" dirty="0">
                <a:latin typeface="Arial" panose="020B0604020202020204" pitchFamily="34" charset="0"/>
                <a:cs typeface="Arial" panose="020B0604020202020204" pitchFamily="34" charset="0"/>
              </a:rPr>
              <a:t>una Costituzione votata secondo </a:t>
            </a:r>
            <a:r>
              <a:rPr lang="it-IT" sz="2400" b="1" dirty="0">
                <a:latin typeface="Arial" panose="020B0604020202020204" pitchFamily="34" charset="0"/>
                <a:cs typeface="Arial" panose="020B0604020202020204" pitchFamily="34" charset="0"/>
              </a:rPr>
              <a:t>regole democratiche</a:t>
            </a:r>
          </a:p>
          <a:p>
            <a:pPr marL="285750" indent="-285750">
              <a:lnSpc>
                <a:spcPts val="2400"/>
              </a:lnSpc>
              <a:spcAft>
                <a:spcPts val="600"/>
              </a:spcAft>
              <a:buFont typeface="Arial" panose="020B0604020202020204" pitchFamily="34" charset="0"/>
              <a:buChar char="•"/>
            </a:pPr>
            <a:r>
              <a:rPr lang="it-IT" sz="2400" dirty="0">
                <a:latin typeface="Arial" panose="020B0604020202020204" pitchFamily="34" charset="0"/>
                <a:cs typeface="Arial" panose="020B0604020202020204" pitchFamily="34" charset="0"/>
              </a:rPr>
              <a:t>un testo fortemente </a:t>
            </a:r>
            <a:r>
              <a:rPr lang="it-IT" sz="2400" b="1" dirty="0">
                <a:latin typeface="Arial" panose="020B0604020202020204" pitchFamily="34" charset="0"/>
                <a:cs typeface="Arial" panose="020B0604020202020204" pitchFamily="34" charset="0"/>
              </a:rPr>
              <a:t>antifascista</a:t>
            </a:r>
          </a:p>
          <a:p>
            <a:pPr marL="285750" indent="-285750">
              <a:lnSpc>
                <a:spcPts val="2400"/>
              </a:lnSpc>
              <a:spcAft>
                <a:spcPts val="600"/>
              </a:spcAft>
              <a:buFont typeface="Arial" panose="020B0604020202020204" pitchFamily="34" charset="0"/>
              <a:buChar char="•"/>
            </a:pPr>
            <a:r>
              <a:rPr lang="it-IT" sz="2400" dirty="0">
                <a:latin typeface="Arial" panose="020B0604020202020204" pitchFamily="34" charset="0"/>
                <a:cs typeface="Arial" panose="020B0604020202020204" pitchFamily="34" charset="0"/>
              </a:rPr>
              <a:t>la </a:t>
            </a:r>
            <a:r>
              <a:rPr lang="it-IT" sz="2400" b="1" dirty="0">
                <a:latin typeface="Arial" panose="020B0604020202020204" pitchFamily="34" charset="0"/>
                <a:cs typeface="Arial" panose="020B0604020202020204" pitchFamily="34" charset="0"/>
              </a:rPr>
              <a:t>rigidità: </a:t>
            </a:r>
            <a:r>
              <a:rPr lang="it-IT" sz="2400" dirty="0">
                <a:latin typeface="Arial" panose="020B0604020202020204" pitchFamily="34" charset="0"/>
                <a:cs typeface="Arial" panose="020B0604020202020204" pitchFamily="34" charset="0"/>
              </a:rPr>
              <a:t>la legge ordinaria non può modificarla perché è a un gradino inferiore: se lo fa, è  illegittima e se ne occupa la Corte Costituzionale</a:t>
            </a:r>
          </a:p>
          <a:p>
            <a:pPr marL="285750" indent="-285750">
              <a:lnSpc>
                <a:spcPts val="2400"/>
              </a:lnSpc>
              <a:spcAft>
                <a:spcPts val="600"/>
              </a:spcAft>
              <a:buFont typeface="Arial" panose="020B0604020202020204" pitchFamily="34" charset="0"/>
              <a:buChar char="•"/>
            </a:pPr>
            <a:r>
              <a:rPr lang="it-IT" sz="2400" b="1" dirty="0">
                <a:latin typeface="Arial" panose="020B0604020202020204" pitchFamily="34" charset="0"/>
                <a:cs typeface="Arial" panose="020B0604020202020204" pitchFamily="34" charset="0"/>
              </a:rPr>
              <a:t>la forma repubblicana </a:t>
            </a:r>
            <a:r>
              <a:rPr lang="it-IT" sz="2400" dirty="0">
                <a:latin typeface="Arial" panose="020B0604020202020204" pitchFamily="34" charset="0"/>
                <a:cs typeface="Arial" panose="020B0604020202020204" pitchFamily="34" charset="0"/>
              </a:rPr>
              <a:t>non può essere oggetto di revisione costituzionale</a:t>
            </a:r>
          </a:p>
          <a:p>
            <a:pPr marL="285750" indent="-285750">
              <a:lnSpc>
                <a:spcPts val="2400"/>
              </a:lnSpc>
              <a:spcAft>
                <a:spcPts val="600"/>
              </a:spcAft>
              <a:buFont typeface="Arial" panose="020B0604020202020204" pitchFamily="34" charset="0"/>
              <a:buChar char="•"/>
            </a:pPr>
            <a:r>
              <a:rPr lang="it-IT" sz="2400" dirty="0">
                <a:latin typeface="Arial" panose="020B0604020202020204" pitchFamily="34" charset="0"/>
                <a:cs typeface="Arial" panose="020B0604020202020204" pitchFamily="34" charset="0"/>
              </a:rPr>
              <a:t>non è nemmeno possibile eliminare il </a:t>
            </a:r>
            <a:r>
              <a:rPr lang="it-IT" sz="2400" b="1" dirty="0">
                <a:latin typeface="Arial" panose="020B0604020202020204" pitchFamily="34" charset="0"/>
                <a:cs typeface="Arial" panose="020B0604020202020204" pitchFamily="34" charset="0"/>
              </a:rPr>
              <a:t>procedimento aggravato</a:t>
            </a:r>
          </a:p>
        </p:txBody>
      </p:sp>
      <p:pic>
        <p:nvPicPr>
          <p:cNvPr id="8194" name="Picture 2" descr="Corte costituzionale -">
            <a:extLst>
              <a:ext uri="{FF2B5EF4-FFF2-40B4-BE49-F238E27FC236}">
                <a16:creationId xmlns:a16="http://schemas.microsoft.com/office/drawing/2014/main" id="{BDD6B0B7-0878-4AD4-8629-3705D859B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1649" y="12165"/>
            <a:ext cx="3374819" cy="224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411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6BB617B0-6C1D-4752-91B4-4828596FAAB4}"/>
              </a:ext>
            </a:extLst>
          </p:cNvPr>
          <p:cNvSpPr/>
          <p:nvPr/>
        </p:nvSpPr>
        <p:spPr>
          <a:xfrm>
            <a:off x="169594" y="179656"/>
            <a:ext cx="8293279"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it-IT" sz="2800" b="1" kern="1200">
                <a:solidFill>
                  <a:schemeClr val="bg1"/>
                </a:solidFill>
                <a:latin typeface="Arial" panose="020B0604020202020204" pitchFamily="34" charset="0"/>
                <a:ea typeface="+mj-ea"/>
                <a:cs typeface="Arial" panose="020B0604020202020204" pitchFamily="34" charset="0"/>
              </a:rPr>
              <a:t>i quindici sorveglianti</a:t>
            </a:r>
            <a:br>
              <a:rPr lang="it-IT" sz="2800" b="1">
                <a:solidFill>
                  <a:schemeClr val="bg1"/>
                </a:solidFill>
                <a:latin typeface="Arial" panose="020B0604020202020204" pitchFamily="34" charset="0"/>
                <a:ea typeface="+mj-ea"/>
                <a:cs typeface="Arial" panose="020B0604020202020204" pitchFamily="34" charset="0"/>
              </a:rPr>
            </a:br>
            <a:r>
              <a:rPr lang="it-IT" sz="2800" b="1" kern="1200">
                <a:solidFill>
                  <a:schemeClr val="bg1"/>
                </a:solidFill>
                <a:latin typeface="Arial" panose="020B0604020202020204" pitchFamily="34" charset="0"/>
                <a:ea typeface="+mj-ea"/>
                <a:cs typeface="Arial" panose="020B0604020202020204" pitchFamily="34" charset="0"/>
              </a:rPr>
              <a:t>i giudici della Corte Costituzionale</a:t>
            </a:r>
          </a:p>
        </p:txBody>
      </p:sp>
      <p:sp>
        <p:nvSpPr>
          <p:cNvPr id="3" name="CasellaDiTesto 2">
            <a:extLst>
              <a:ext uri="{FF2B5EF4-FFF2-40B4-BE49-F238E27FC236}">
                <a16:creationId xmlns:a16="http://schemas.microsoft.com/office/drawing/2014/main" id="{A8627249-9C29-47AF-B36D-ABAF90AC9BB2}"/>
              </a:ext>
            </a:extLst>
          </p:cNvPr>
          <p:cNvSpPr txBox="1"/>
          <p:nvPr/>
        </p:nvSpPr>
        <p:spPr>
          <a:xfrm>
            <a:off x="169593" y="3647877"/>
            <a:ext cx="5140724" cy="3104837"/>
          </a:xfrm>
          <a:prstGeom prst="rect">
            <a:avLst/>
          </a:prstGeom>
        </p:spPr>
        <p:txBody>
          <a:bodyPr vert="horz" lIns="91440" tIns="45720" rIns="91440" bIns="45720" rtlCol="0">
            <a:noAutofit/>
          </a:bodyPr>
          <a:lstStyle/>
          <a:p>
            <a:pPr>
              <a:lnSpc>
                <a:spcPct val="90000"/>
              </a:lnSpc>
              <a:spcAft>
                <a:spcPts val="600"/>
              </a:spcAft>
            </a:pPr>
            <a:r>
              <a:rPr lang="it-IT" dirty="0">
                <a:solidFill>
                  <a:schemeClr val="bg1">
                    <a:alpha val="80000"/>
                  </a:schemeClr>
                </a:solidFill>
                <a:latin typeface="Arial" panose="020B0604020202020204" pitchFamily="34" charset="0"/>
                <a:cs typeface="Arial" panose="020B0604020202020204" pitchFamily="34" charset="0"/>
              </a:rPr>
              <a:t>La sera del  6 ottobre del 2020 al Palco 19 di </a:t>
            </a:r>
            <a:r>
              <a:rPr lang="it-IT" dirty="0" err="1">
                <a:solidFill>
                  <a:schemeClr val="bg1">
                    <a:alpha val="80000"/>
                  </a:schemeClr>
                </a:solidFill>
                <a:latin typeface="Arial" panose="020B0604020202020204" pitchFamily="34" charset="0"/>
                <a:cs typeface="Arial" panose="020B0604020202020204" pitchFamily="34" charset="0"/>
              </a:rPr>
              <a:t>Passepartout</a:t>
            </a:r>
            <a:r>
              <a:rPr lang="it-IT" dirty="0">
                <a:solidFill>
                  <a:schemeClr val="bg1">
                    <a:alpha val="80000"/>
                  </a:schemeClr>
                </a:solidFill>
                <a:latin typeface="Arial" panose="020B0604020202020204" pitchFamily="34" charset="0"/>
                <a:cs typeface="Arial" panose="020B0604020202020204" pitchFamily="34" charset="0"/>
              </a:rPr>
              <a:t>, con le dovute restrizioni, il pubblico ha riempito tutti i posti disponibili per la lectio magistralis di Marta Cartabia, presidente della Corte Costituzionale(*), prima donna nella storia della Repubblica a ricoprire questa carica. A lei il compito di farci capire "I segreti della Costituzione", o meglio delle Costituzioni, rimarcando che forse in Italia, l'argomento non sia così conosciuto o popolare.</a:t>
            </a:r>
          </a:p>
        </p:txBody>
      </p:sp>
      <p:grpSp>
        <p:nvGrpSpPr>
          <p:cNvPr id="72" name="Group 71">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73" name="Group 72">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77" name="Freeform: Shape 76">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4" name="Group 73">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75" name="Freeform: Shape 74">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Elementi multimediali online 3" title="Passerpatout 2020: MARTA CARTABIA. I segreti della Costituzione">
            <a:hlinkClick r:id="" action="ppaction://media"/>
            <a:extLst>
              <a:ext uri="{FF2B5EF4-FFF2-40B4-BE49-F238E27FC236}">
                <a16:creationId xmlns:a16="http://schemas.microsoft.com/office/drawing/2014/main" id="{BC5962E0-6382-40DB-BDA9-4A07872E2FB8}"/>
              </a:ext>
            </a:extLst>
          </p:cNvPr>
          <p:cNvPicPr>
            <a:picLocks noRot="1" noChangeAspect="1"/>
          </p:cNvPicPr>
          <p:nvPr>
            <a:videoFile r:link="rId1"/>
          </p:nvPr>
        </p:nvPicPr>
        <p:blipFill>
          <a:blip r:embed="rId4"/>
          <a:stretch>
            <a:fillRect/>
          </a:stretch>
        </p:blipFill>
        <p:spPr>
          <a:xfrm>
            <a:off x="6172685" y="1069810"/>
            <a:ext cx="5169121" cy="2920553"/>
          </a:xfrm>
          <a:prstGeom prst="rect">
            <a:avLst/>
          </a:prstGeom>
        </p:spPr>
      </p:pic>
      <p:sp>
        <p:nvSpPr>
          <p:cNvPr id="7" name="CasellaDiTesto 6">
            <a:extLst>
              <a:ext uri="{FF2B5EF4-FFF2-40B4-BE49-F238E27FC236}">
                <a16:creationId xmlns:a16="http://schemas.microsoft.com/office/drawing/2014/main" id="{2CE633B0-3804-48ED-BA86-0E301BC6F484}"/>
              </a:ext>
            </a:extLst>
          </p:cNvPr>
          <p:cNvSpPr txBox="1"/>
          <p:nvPr/>
        </p:nvSpPr>
        <p:spPr>
          <a:xfrm>
            <a:off x="838200" y="5769755"/>
            <a:ext cx="6097772" cy="369332"/>
          </a:xfrm>
          <a:prstGeom prst="rect">
            <a:avLst/>
          </a:prstGeom>
          <a:noFill/>
        </p:spPr>
        <p:txBody>
          <a:bodyPr wrap="square">
            <a:spAutoFit/>
          </a:bodyPr>
          <a:lstStyle/>
          <a:p>
            <a:pPr algn="l" fontAlgn="base">
              <a:spcAft>
                <a:spcPts val="600"/>
              </a:spcAft>
            </a:pPr>
            <a:r>
              <a:rPr lang="it-IT" b="1" i="0">
                <a:solidFill>
                  <a:srgbClr val="1D449B"/>
                </a:solidFill>
                <a:effectLst/>
                <a:latin typeface="Open Sans" panose="020B0606030504020204" pitchFamily="34" charset="0"/>
              </a:rPr>
              <a:t> </a:t>
            </a:r>
            <a:endParaRPr lang="it-IT" b="0" i="0">
              <a:solidFill>
                <a:srgbClr val="1D449B"/>
              </a:solidFill>
              <a:effectLst/>
              <a:latin typeface="Open Sans" panose="020B0606030504020204" pitchFamily="34" charset="0"/>
            </a:endParaRPr>
          </a:p>
        </p:txBody>
      </p:sp>
      <p:sp>
        <p:nvSpPr>
          <p:cNvPr id="13" name="CasellaDiTesto 12">
            <a:extLst>
              <a:ext uri="{FF2B5EF4-FFF2-40B4-BE49-F238E27FC236}">
                <a16:creationId xmlns:a16="http://schemas.microsoft.com/office/drawing/2014/main" id="{BBB823F5-9C01-49DC-AF09-DE6BE7227B7A}"/>
              </a:ext>
            </a:extLst>
          </p:cNvPr>
          <p:cNvSpPr txBox="1"/>
          <p:nvPr/>
        </p:nvSpPr>
        <p:spPr>
          <a:xfrm>
            <a:off x="274675" y="6199046"/>
            <a:ext cx="4369112" cy="246854"/>
          </a:xfrm>
          <a:prstGeom prst="rect">
            <a:avLst/>
          </a:prstGeom>
          <a:solidFill>
            <a:srgbClr val="000000">
              <a:alpha val="50000"/>
            </a:srgbClr>
          </a:solidFill>
          <a:ln>
            <a:noFill/>
          </a:ln>
        </p:spPr>
        <p:txBody>
          <a:bodyPr wrap="square">
            <a:noAutofit/>
          </a:bodyPr>
          <a:lstStyle/>
          <a:p>
            <a:pPr>
              <a:spcAft>
                <a:spcPts val="600"/>
              </a:spcAft>
            </a:pPr>
            <a:r>
              <a:rPr lang="it-IT" sz="1200">
                <a:solidFill>
                  <a:srgbClr val="FFFFFF"/>
                </a:solidFill>
              </a:rPr>
              <a:t>(*) dal 13 febbraio 2021 ministro della giustizia nel governo Draghi</a:t>
            </a:r>
          </a:p>
        </p:txBody>
      </p:sp>
      <p:sp>
        <p:nvSpPr>
          <p:cNvPr id="67" name="CasellaDiTesto 66">
            <a:extLst>
              <a:ext uri="{FF2B5EF4-FFF2-40B4-BE49-F238E27FC236}">
                <a16:creationId xmlns:a16="http://schemas.microsoft.com/office/drawing/2014/main" id="{746E280E-FF67-49A1-A881-191E1CF751FE}"/>
              </a:ext>
            </a:extLst>
          </p:cNvPr>
          <p:cNvSpPr txBox="1"/>
          <p:nvPr/>
        </p:nvSpPr>
        <p:spPr>
          <a:xfrm>
            <a:off x="169593" y="2581194"/>
            <a:ext cx="6097772" cy="830997"/>
          </a:xfrm>
          <a:prstGeom prst="rect">
            <a:avLst/>
          </a:prstGeom>
          <a:noFill/>
        </p:spPr>
        <p:txBody>
          <a:bodyPr wrap="square">
            <a:spAutoFit/>
          </a:bodyPr>
          <a:lstStyle/>
          <a:p>
            <a:r>
              <a:rPr lang="it-IT" sz="2400" b="1" dirty="0">
                <a:solidFill>
                  <a:schemeClr val="bg1"/>
                </a:solidFill>
                <a:latin typeface="Arial" panose="020B0604020202020204" pitchFamily="34" charset="0"/>
                <a:cs typeface="Arial" panose="020B0604020202020204" pitchFamily="34" charset="0"/>
              </a:rPr>
              <a:t>Marta Cartabia ha spiegato i segreti delle Costituzioni</a:t>
            </a:r>
          </a:p>
        </p:txBody>
      </p:sp>
    </p:spTree>
    <p:extLst>
      <p:ext uri="{BB962C8B-B14F-4D97-AF65-F5344CB8AC3E}">
        <p14:creationId xmlns:p14="http://schemas.microsoft.com/office/powerpoint/2010/main" val="5844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3F271C7A-433A-451A-9DCF-3B3C307AA646}"/>
              </a:ext>
            </a:extLst>
          </p:cNvPr>
          <p:cNvPicPr>
            <a:picLocks noChangeAspect="1"/>
          </p:cNvPicPr>
          <p:nvPr/>
        </p:nvPicPr>
        <p:blipFill rotWithShape="1">
          <a:blip r:embed="rId2"/>
          <a:srcRect l="1669" t="7202" r="17690" b="2"/>
          <a:stretch/>
        </p:blipFill>
        <p:spPr>
          <a:xfrm>
            <a:off x="3523488" y="10"/>
            <a:ext cx="8668512" cy="6857990"/>
          </a:xfrm>
          <a:prstGeom prst="rect">
            <a:avLst/>
          </a:prstGeom>
        </p:spPr>
      </p:pic>
      <p:sp>
        <p:nvSpPr>
          <p:cNvPr id="16"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ttangolo 1">
            <a:extLst>
              <a:ext uri="{FF2B5EF4-FFF2-40B4-BE49-F238E27FC236}">
                <a16:creationId xmlns:a16="http://schemas.microsoft.com/office/drawing/2014/main" id="{510E94BE-D460-41B5-B4B0-420D802B3764}"/>
              </a:ext>
            </a:extLst>
          </p:cNvPr>
          <p:cNvSpPr/>
          <p:nvPr/>
        </p:nvSpPr>
        <p:spPr>
          <a:xfrm>
            <a:off x="477980" y="1122363"/>
            <a:ext cx="5933453"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4000" b="1" dirty="0">
                <a:latin typeface="Arial" panose="020B0604020202020204" pitchFamily="34" charset="0"/>
                <a:ea typeface="+mj-ea"/>
                <a:cs typeface="Arial" panose="020B0604020202020204" pitchFamily="34" charset="0"/>
              </a:rPr>
              <a:t>l’attuale</a:t>
            </a:r>
            <a:r>
              <a:rPr lang="en-US" sz="4000" b="1" dirty="0">
                <a:latin typeface="Arial" panose="020B0604020202020204" pitchFamily="34" charset="0"/>
                <a:ea typeface="+mj-ea"/>
                <a:cs typeface="Arial" panose="020B0604020202020204" pitchFamily="34" charset="0"/>
              </a:rPr>
              <a:t> </a:t>
            </a:r>
            <a:r>
              <a:rPr lang="it-IT" sz="4000" b="1" dirty="0">
                <a:latin typeface="Arial" panose="020B0604020202020204" pitchFamily="34" charset="0"/>
                <a:ea typeface="+mj-ea"/>
                <a:cs typeface="Arial" panose="020B0604020202020204" pitchFamily="34" charset="0"/>
              </a:rPr>
              <a:t>Costituzione</a:t>
            </a:r>
            <a:r>
              <a:rPr lang="en-US" sz="4000" b="1" dirty="0">
                <a:latin typeface="Arial" panose="020B0604020202020204" pitchFamily="34" charset="0"/>
                <a:ea typeface="+mj-ea"/>
                <a:cs typeface="Arial" panose="020B0604020202020204" pitchFamily="34" charset="0"/>
              </a:rPr>
              <a:t> è </a:t>
            </a:r>
            <a:r>
              <a:rPr lang="en-US" sz="4000" b="1" dirty="0" err="1">
                <a:latin typeface="Arial" panose="020B0604020202020204" pitchFamily="34" charset="0"/>
                <a:ea typeface="+mj-ea"/>
                <a:cs typeface="Arial" panose="020B0604020202020204" pitchFamily="34" charset="0"/>
              </a:rPr>
              <a:t>quella</a:t>
            </a:r>
            <a:r>
              <a:rPr lang="en-US" sz="4000" b="1" dirty="0">
                <a:latin typeface="Arial" panose="020B0604020202020204" pitchFamily="34" charset="0"/>
                <a:ea typeface="+mj-ea"/>
                <a:cs typeface="Arial" panose="020B0604020202020204" pitchFamily="34" charset="0"/>
              </a:rPr>
              <a:t> </a:t>
            </a:r>
            <a:r>
              <a:rPr lang="en-US" sz="4000" b="1" dirty="0" err="1">
                <a:latin typeface="Arial" panose="020B0604020202020204" pitchFamily="34" charset="0"/>
                <a:ea typeface="+mj-ea"/>
                <a:cs typeface="Arial" panose="020B0604020202020204" pitchFamily="34" charset="0"/>
              </a:rPr>
              <a:t>votata</a:t>
            </a:r>
            <a:r>
              <a:rPr lang="en-US" sz="4000" b="1" dirty="0">
                <a:latin typeface="Arial" panose="020B0604020202020204" pitchFamily="34" charset="0"/>
                <a:ea typeface="+mj-ea"/>
                <a:cs typeface="Arial" panose="020B0604020202020204" pitchFamily="34" charset="0"/>
              </a:rPr>
              <a:t> </a:t>
            </a:r>
            <a:r>
              <a:rPr lang="en-US" sz="4000" b="1" dirty="0" err="1">
                <a:latin typeface="Arial" panose="020B0604020202020204" pitchFamily="34" charset="0"/>
                <a:ea typeface="+mj-ea"/>
                <a:cs typeface="Arial" panose="020B0604020202020204" pitchFamily="34" charset="0"/>
              </a:rPr>
              <a:t>nel</a:t>
            </a:r>
            <a:r>
              <a:rPr lang="en-US" sz="4000" b="1" dirty="0">
                <a:latin typeface="Arial" panose="020B0604020202020204" pitchFamily="34" charset="0"/>
                <a:ea typeface="+mj-ea"/>
                <a:cs typeface="Arial" panose="020B0604020202020204" pitchFamily="34" charset="0"/>
              </a:rPr>
              <a:t> 1948?</a:t>
            </a:r>
          </a:p>
        </p:txBody>
      </p:sp>
      <p:sp>
        <p:nvSpPr>
          <p:cNvPr id="17"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4896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6F26DF9-D99B-45AB-8ED4-AEF74EFF6DF7}"/>
              </a:ext>
            </a:extLst>
          </p:cNvPr>
          <p:cNvSpPr/>
          <p:nvPr/>
        </p:nvSpPr>
        <p:spPr>
          <a:xfrm>
            <a:off x="2571307" y="167065"/>
            <a:ext cx="7049386" cy="6638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4 referendum costituzionali</a:t>
            </a:r>
          </a:p>
        </p:txBody>
      </p:sp>
      <p:sp>
        <p:nvSpPr>
          <p:cNvPr id="4" name="CasellaDiTesto 3">
            <a:extLst>
              <a:ext uri="{FF2B5EF4-FFF2-40B4-BE49-F238E27FC236}">
                <a16:creationId xmlns:a16="http://schemas.microsoft.com/office/drawing/2014/main" id="{AD8EB759-09FC-4837-8A56-32F45B89BE1C}"/>
              </a:ext>
            </a:extLst>
          </p:cNvPr>
          <p:cNvSpPr txBox="1"/>
          <p:nvPr/>
        </p:nvSpPr>
        <p:spPr>
          <a:xfrm>
            <a:off x="652573" y="1018815"/>
            <a:ext cx="10582053" cy="1887696"/>
          </a:xfrm>
          <a:prstGeom prst="rect">
            <a:avLst/>
          </a:prstGeom>
          <a:noFill/>
        </p:spPr>
        <p:txBody>
          <a:bodyPr wrap="square">
            <a:spAutoFit/>
          </a:bodyPr>
          <a:lstStyle/>
          <a:p>
            <a:pPr>
              <a:lnSpc>
                <a:spcPts val="2000"/>
              </a:lnSpc>
            </a:pPr>
            <a:r>
              <a:rPr lang="it-IT" dirty="0">
                <a:latin typeface="Arial" panose="020B0604020202020204" pitchFamily="34" charset="0"/>
                <a:cs typeface="Arial" panose="020B0604020202020204" pitchFamily="34" charset="0"/>
              </a:rPr>
              <a:t>nella storia della Repubblica vi sono state ben 16 riforme costituzionali. La maggior parte delle riforme approvate ha raggiunto nella votazione finale la maggioranza dei due terzi dei componenti di ciascun ramo del Parlamento. In cinque occasioni (leggi cost. 1/1989, 1/1992, 1/2000, 1/2001, 1/2003), si è raggiunta la maggioranza assoluta nella seconda delibera ma nessuno ha avanzato richiesta di referendum. In quattro occasioni le revisioni costituzionali sono state oggetto di referendum: la legge di revisione del Titolo V della Costituzione del 2001, la cosiddetta devolution del 2006, la riforma Renzi-Boschi del 2016 e la legge di revisione per la riduzione del numero dei parlamentari del 2020</a:t>
            </a:r>
          </a:p>
        </p:txBody>
      </p:sp>
      <p:pic>
        <p:nvPicPr>
          <p:cNvPr id="5" name="Immagine 4">
            <a:extLst>
              <a:ext uri="{FF2B5EF4-FFF2-40B4-BE49-F238E27FC236}">
                <a16:creationId xmlns:a16="http://schemas.microsoft.com/office/drawing/2014/main" id="{91876195-F03E-4A3D-9D46-2448CA1BB311}"/>
              </a:ext>
            </a:extLst>
          </p:cNvPr>
          <p:cNvPicPr>
            <a:picLocks noChangeAspect="1"/>
          </p:cNvPicPr>
          <p:nvPr/>
        </p:nvPicPr>
        <p:blipFill>
          <a:blip r:embed="rId2"/>
          <a:stretch>
            <a:fillRect/>
          </a:stretch>
        </p:blipFill>
        <p:spPr>
          <a:xfrm>
            <a:off x="519223" y="3290490"/>
            <a:ext cx="11430000" cy="1323975"/>
          </a:xfrm>
          <a:prstGeom prst="rect">
            <a:avLst/>
          </a:prstGeom>
        </p:spPr>
      </p:pic>
      <p:sp>
        <p:nvSpPr>
          <p:cNvPr id="6" name="Rettangolo 5">
            <a:extLst>
              <a:ext uri="{FF2B5EF4-FFF2-40B4-BE49-F238E27FC236}">
                <a16:creationId xmlns:a16="http://schemas.microsoft.com/office/drawing/2014/main" id="{7BA51FEC-6780-4FB5-9D59-031DFD715ABD}"/>
              </a:ext>
            </a:extLst>
          </p:cNvPr>
          <p:cNvSpPr/>
          <p:nvPr/>
        </p:nvSpPr>
        <p:spPr>
          <a:xfrm>
            <a:off x="4899837" y="6027130"/>
            <a:ext cx="7049386" cy="663805"/>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it-IT" sz="2800" b="1" dirty="0">
                <a:latin typeface="Arial" panose="020B0604020202020204" pitchFamily="34" charset="0"/>
                <a:ea typeface="+mj-ea"/>
                <a:cs typeface="Arial" panose="020B0604020202020204" pitchFamily="34" charset="0"/>
              </a:rPr>
              <a:t>e le altre 16 modifiche …</a:t>
            </a:r>
          </a:p>
        </p:txBody>
      </p:sp>
      <p:sp>
        <p:nvSpPr>
          <p:cNvPr id="7" name="CasellaDiTesto 6">
            <a:extLst>
              <a:ext uri="{FF2B5EF4-FFF2-40B4-BE49-F238E27FC236}">
                <a16:creationId xmlns:a16="http://schemas.microsoft.com/office/drawing/2014/main" id="{7F26ED4D-8119-47CA-B6D4-384DE9FEF46A}"/>
              </a:ext>
            </a:extLst>
          </p:cNvPr>
          <p:cNvSpPr txBox="1"/>
          <p:nvPr/>
        </p:nvSpPr>
        <p:spPr>
          <a:xfrm>
            <a:off x="1376057" y="5159197"/>
            <a:ext cx="9356770" cy="861774"/>
          </a:xfrm>
          <a:prstGeom prst="rect">
            <a:avLst/>
          </a:prstGeom>
          <a:noFill/>
        </p:spPr>
        <p:txBody>
          <a:bodyPr wrap="square">
            <a:spAutoFit/>
          </a:bodyPr>
          <a:lstStyle>
            <a:defPPr>
              <a:defRPr lang="it-IT"/>
            </a:defPPr>
            <a:lvl1pPr>
              <a:lnSpc>
                <a:spcPts val="2000"/>
              </a:lnSpc>
              <a:defRPr>
                <a:latin typeface="Arial" panose="020B0604020202020204" pitchFamily="34" charset="0"/>
                <a:cs typeface="Arial" panose="020B0604020202020204" pitchFamily="34" charset="0"/>
              </a:defRPr>
            </a:lvl1pPr>
          </a:lstStyle>
          <a:p>
            <a:r>
              <a:rPr lang="it-IT" dirty="0"/>
              <a:t>i referendum costituzionali, si possono indire solo se la modifica  è stata approvata con </a:t>
            </a:r>
            <a:r>
              <a:rPr lang="it-IT" b="1" dirty="0"/>
              <a:t>meno dei 2/3 </a:t>
            </a:r>
            <a:r>
              <a:rPr lang="it-IT" dirty="0"/>
              <a:t>e se </a:t>
            </a:r>
            <a:r>
              <a:rPr lang="it-IT" b="1" dirty="0"/>
              <a:t>qualcuno lo chiede</a:t>
            </a:r>
            <a:r>
              <a:rPr lang="it-IT" dirty="0"/>
              <a:t>: questo spiega perché i referendum costituzionali siano molti di meno delle revisioni costituzionali</a:t>
            </a:r>
          </a:p>
        </p:txBody>
      </p:sp>
      <p:pic>
        <p:nvPicPr>
          <p:cNvPr id="9" name="Immagine 8">
            <a:extLst>
              <a:ext uri="{FF2B5EF4-FFF2-40B4-BE49-F238E27FC236}">
                <a16:creationId xmlns:a16="http://schemas.microsoft.com/office/drawing/2014/main" id="{FDB20ED4-D2FC-472F-A7D9-2FDA5142E1DF}"/>
              </a:ext>
            </a:extLst>
          </p:cNvPr>
          <p:cNvPicPr>
            <a:picLocks noChangeAspect="1"/>
          </p:cNvPicPr>
          <p:nvPr/>
        </p:nvPicPr>
        <p:blipFill>
          <a:blip r:embed="rId3"/>
          <a:stretch>
            <a:fillRect/>
          </a:stretch>
        </p:blipFill>
        <p:spPr>
          <a:xfrm>
            <a:off x="381100" y="5159197"/>
            <a:ext cx="938250" cy="8093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4325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B0B853A-91BE-4D19-B04E-5A2353198D40}"/>
              </a:ext>
            </a:extLst>
          </p:cNvPr>
          <p:cNvPicPr>
            <a:picLocks noChangeAspect="1"/>
          </p:cNvPicPr>
          <p:nvPr/>
        </p:nvPicPr>
        <p:blipFill>
          <a:blip r:embed="rId2"/>
          <a:stretch>
            <a:fillRect/>
          </a:stretch>
        </p:blipFill>
        <p:spPr>
          <a:xfrm>
            <a:off x="552893" y="765539"/>
            <a:ext cx="10797842" cy="2160977"/>
          </a:xfrm>
          <a:prstGeom prst="rect">
            <a:avLst/>
          </a:prstGeom>
        </p:spPr>
      </p:pic>
      <p:pic>
        <p:nvPicPr>
          <p:cNvPr id="7" name="Immagine 6">
            <a:extLst>
              <a:ext uri="{FF2B5EF4-FFF2-40B4-BE49-F238E27FC236}">
                <a16:creationId xmlns:a16="http://schemas.microsoft.com/office/drawing/2014/main" id="{E9ECB7A9-172A-4387-98C3-9744EB462118}"/>
              </a:ext>
            </a:extLst>
          </p:cNvPr>
          <p:cNvPicPr>
            <a:picLocks noChangeAspect="1"/>
          </p:cNvPicPr>
          <p:nvPr/>
        </p:nvPicPr>
        <p:blipFill>
          <a:blip r:embed="rId3"/>
          <a:stretch>
            <a:fillRect/>
          </a:stretch>
        </p:blipFill>
        <p:spPr>
          <a:xfrm>
            <a:off x="552893" y="2955981"/>
            <a:ext cx="10797842" cy="3540507"/>
          </a:xfrm>
          <a:prstGeom prst="rect">
            <a:avLst/>
          </a:prstGeom>
        </p:spPr>
      </p:pic>
      <p:sp>
        <p:nvSpPr>
          <p:cNvPr id="8" name="Rettangolo 7">
            <a:extLst>
              <a:ext uri="{FF2B5EF4-FFF2-40B4-BE49-F238E27FC236}">
                <a16:creationId xmlns:a16="http://schemas.microsoft.com/office/drawing/2014/main" id="{CFA7698D-F80B-4CBD-924E-7ADEEBE7D632}"/>
              </a:ext>
            </a:extLst>
          </p:cNvPr>
          <p:cNvSpPr/>
          <p:nvPr/>
        </p:nvSpPr>
        <p:spPr>
          <a:xfrm>
            <a:off x="2571307" y="29609"/>
            <a:ext cx="7049386" cy="6638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1963 - 1999</a:t>
            </a:r>
          </a:p>
        </p:txBody>
      </p:sp>
      <p:sp>
        <p:nvSpPr>
          <p:cNvPr id="9" name="Ovale 8">
            <a:extLst>
              <a:ext uri="{FF2B5EF4-FFF2-40B4-BE49-F238E27FC236}">
                <a16:creationId xmlns:a16="http://schemas.microsoft.com/office/drawing/2014/main" id="{7A8E064E-0E64-4C48-94A1-15BD364C8155}"/>
              </a:ext>
            </a:extLst>
          </p:cNvPr>
          <p:cNvSpPr/>
          <p:nvPr/>
        </p:nvSpPr>
        <p:spPr>
          <a:xfrm>
            <a:off x="11639107" y="6176604"/>
            <a:ext cx="419762" cy="4197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5230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42E66C-3E25-467C-AE09-28B38978FB73}"/>
              </a:ext>
            </a:extLst>
          </p:cNvPr>
          <p:cNvPicPr>
            <a:picLocks noChangeAspect="1"/>
          </p:cNvPicPr>
          <p:nvPr/>
        </p:nvPicPr>
        <p:blipFill>
          <a:blip r:embed="rId2"/>
          <a:stretch>
            <a:fillRect/>
          </a:stretch>
        </p:blipFill>
        <p:spPr>
          <a:xfrm>
            <a:off x="704232" y="654861"/>
            <a:ext cx="10653823" cy="3101569"/>
          </a:xfrm>
          <a:prstGeom prst="rect">
            <a:avLst/>
          </a:prstGeom>
        </p:spPr>
      </p:pic>
      <p:pic>
        <p:nvPicPr>
          <p:cNvPr id="5" name="Immagine 4">
            <a:extLst>
              <a:ext uri="{FF2B5EF4-FFF2-40B4-BE49-F238E27FC236}">
                <a16:creationId xmlns:a16="http://schemas.microsoft.com/office/drawing/2014/main" id="{7C148C0E-71B0-4FA5-A8DF-6B9C41D875DE}"/>
              </a:ext>
            </a:extLst>
          </p:cNvPr>
          <p:cNvPicPr>
            <a:picLocks noChangeAspect="1"/>
          </p:cNvPicPr>
          <p:nvPr/>
        </p:nvPicPr>
        <p:blipFill>
          <a:blip r:embed="rId3"/>
          <a:stretch>
            <a:fillRect/>
          </a:stretch>
        </p:blipFill>
        <p:spPr>
          <a:xfrm>
            <a:off x="639378" y="3756430"/>
            <a:ext cx="10783533" cy="3004787"/>
          </a:xfrm>
          <a:prstGeom prst="rect">
            <a:avLst/>
          </a:prstGeom>
        </p:spPr>
      </p:pic>
      <p:sp>
        <p:nvSpPr>
          <p:cNvPr id="6" name="Rettangolo 5">
            <a:extLst>
              <a:ext uri="{FF2B5EF4-FFF2-40B4-BE49-F238E27FC236}">
                <a16:creationId xmlns:a16="http://schemas.microsoft.com/office/drawing/2014/main" id="{4085ED1C-4F0B-4C75-ACE2-763C5AF1B370}"/>
              </a:ext>
            </a:extLst>
          </p:cNvPr>
          <p:cNvSpPr/>
          <p:nvPr/>
        </p:nvSpPr>
        <p:spPr>
          <a:xfrm>
            <a:off x="2571307" y="29609"/>
            <a:ext cx="7049386" cy="6638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1999 - 2020</a:t>
            </a:r>
          </a:p>
        </p:txBody>
      </p:sp>
    </p:spTree>
    <p:extLst>
      <p:ext uri="{BB962C8B-B14F-4D97-AF65-F5344CB8AC3E}">
        <p14:creationId xmlns:p14="http://schemas.microsoft.com/office/powerpoint/2010/main" val="305211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La Rivoluzione Americana - Lessons - Blendspace">
            <a:extLst>
              <a:ext uri="{FF2B5EF4-FFF2-40B4-BE49-F238E27FC236}">
                <a16:creationId xmlns:a16="http://schemas.microsoft.com/office/drawing/2014/main" id="{70EADAF5-82B3-41DC-AE7E-F5A4B6274BC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1837" b="13163"/>
          <a:stretch/>
        </p:blipFill>
        <p:spPr bwMode="auto">
          <a:xfrm>
            <a:off x="2" y="10"/>
            <a:ext cx="12191997"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A88DDFD8-49CB-4299-9A89-F8CBC1403DCD}"/>
              </a:ext>
            </a:extLst>
          </p:cNvPr>
          <p:cNvSpPr/>
          <p:nvPr/>
        </p:nvSpPr>
        <p:spPr>
          <a:xfrm>
            <a:off x="5259764" y="4569775"/>
            <a:ext cx="7010018" cy="2288225"/>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it-IT" sz="6000" b="1" kern="1200" dirty="0">
                <a:solidFill>
                  <a:schemeClr val="tx1"/>
                </a:solidFill>
                <a:latin typeface="Arial" panose="020B0604020202020204" pitchFamily="34" charset="0"/>
                <a:ea typeface="+mj-ea"/>
                <a:cs typeface="Arial" panose="020B0604020202020204" pitchFamily="34" charset="0"/>
              </a:rPr>
              <a:t>esiste un diritto alla felicità?</a:t>
            </a:r>
          </a:p>
        </p:txBody>
      </p:sp>
      <p:sp>
        <p:nvSpPr>
          <p:cNvPr id="139"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5421655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Elementi multimediali online 1" title="#LectioMagistralis “Il diritto alla felicità. Confronto a due voci sul futuro dell’etica”.">
            <a:hlinkClick r:id="" action="ppaction://media"/>
            <a:extLst>
              <a:ext uri="{FF2B5EF4-FFF2-40B4-BE49-F238E27FC236}">
                <a16:creationId xmlns:a16="http://schemas.microsoft.com/office/drawing/2014/main" id="{2DF6D45E-B96E-47E8-B692-484834B25DAE}"/>
              </a:ext>
            </a:extLst>
          </p:cNvPr>
          <p:cNvPicPr>
            <a:picLocks noRot="1" noChangeAspect="1"/>
          </p:cNvPicPr>
          <p:nvPr>
            <a:videoFile r:link="rId1"/>
          </p:nvPr>
        </p:nvPicPr>
        <p:blipFill>
          <a:blip r:embed="rId3"/>
          <a:stretch>
            <a:fillRect/>
          </a:stretch>
        </p:blipFill>
        <p:spPr>
          <a:xfrm>
            <a:off x="2699930" y="888852"/>
            <a:ext cx="6511005" cy="3678718"/>
          </a:xfrm>
          <a:prstGeom prst="rect">
            <a:avLst/>
          </a:prstGeom>
        </p:spPr>
      </p:pic>
      <p:sp>
        <p:nvSpPr>
          <p:cNvPr id="3" name="Rettangolo 2">
            <a:extLst>
              <a:ext uri="{FF2B5EF4-FFF2-40B4-BE49-F238E27FC236}">
                <a16:creationId xmlns:a16="http://schemas.microsoft.com/office/drawing/2014/main" id="{36F592FC-EDA3-4802-B7BA-FBC4EB87CD4B}"/>
              </a:ext>
            </a:extLst>
          </p:cNvPr>
          <p:cNvSpPr/>
          <p:nvPr/>
        </p:nvSpPr>
        <p:spPr>
          <a:xfrm>
            <a:off x="1454889" y="0"/>
            <a:ext cx="9282222" cy="6638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la proposta della Fondazione Guido Carli</a:t>
            </a:r>
          </a:p>
        </p:txBody>
      </p:sp>
      <p:pic>
        <p:nvPicPr>
          <p:cNvPr id="5" name="Immagine 4">
            <a:extLst>
              <a:ext uri="{FF2B5EF4-FFF2-40B4-BE49-F238E27FC236}">
                <a16:creationId xmlns:a16="http://schemas.microsoft.com/office/drawing/2014/main" id="{78B73AF9-B023-4623-AB0F-EF8291FE8750}"/>
              </a:ext>
            </a:extLst>
          </p:cNvPr>
          <p:cNvPicPr>
            <a:picLocks noChangeAspect="1"/>
          </p:cNvPicPr>
          <p:nvPr/>
        </p:nvPicPr>
        <p:blipFill>
          <a:blip r:embed="rId4"/>
          <a:stretch>
            <a:fillRect/>
          </a:stretch>
        </p:blipFill>
        <p:spPr>
          <a:xfrm>
            <a:off x="10425720" y="4801480"/>
            <a:ext cx="1245481" cy="1245481"/>
          </a:xfrm>
          <a:prstGeom prst="rect">
            <a:avLst/>
          </a:prstGeom>
        </p:spPr>
      </p:pic>
      <p:pic>
        <p:nvPicPr>
          <p:cNvPr id="7" name="Immagine 6">
            <a:extLst>
              <a:ext uri="{FF2B5EF4-FFF2-40B4-BE49-F238E27FC236}">
                <a16:creationId xmlns:a16="http://schemas.microsoft.com/office/drawing/2014/main" id="{57244FC2-987D-4FF2-9E10-3EFB1BAF8B1C}"/>
              </a:ext>
            </a:extLst>
          </p:cNvPr>
          <p:cNvPicPr>
            <a:picLocks noChangeAspect="1"/>
          </p:cNvPicPr>
          <p:nvPr/>
        </p:nvPicPr>
        <p:blipFill>
          <a:blip r:embed="rId5"/>
          <a:stretch>
            <a:fillRect/>
          </a:stretch>
        </p:blipFill>
        <p:spPr>
          <a:xfrm>
            <a:off x="6602268" y="4801482"/>
            <a:ext cx="1245481" cy="1245481"/>
          </a:xfrm>
          <a:prstGeom prst="rect">
            <a:avLst/>
          </a:prstGeom>
        </p:spPr>
      </p:pic>
      <p:pic>
        <p:nvPicPr>
          <p:cNvPr id="9" name="Immagine 8">
            <a:extLst>
              <a:ext uri="{FF2B5EF4-FFF2-40B4-BE49-F238E27FC236}">
                <a16:creationId xmlns:a16="http://schemas.microsoft.com/office/drawing/2014/main" id="{1DEE7A0A-7F20-4E95-8B10-676B0EC03971}"/>
              </a:ext>
            </a:extLst>
          </p:cNvPr>
          <p:cNvPicPr>
            <a:picLocks noChangeAspect="1"/>
          </p:cNvPicPr>
          <p:nvPr/>
        </p:nvPicPr>
        <p:blipFill>
          <a:blip r:embed="rId6"/>
          <a:stretch>
            <a:fillRect/>
          </a:stretch>
        </p:blipFill>
        <p:spPr>
          <a:xfrm>
            <a:off x="8513993" y="4801481"/>
            <a:ext cx="1245481" cy="1245481"/>
          </a:xfrm>
          <a:prstGeom prst="rect">
            <a:avLst/>
          </a:prstGeom>
        </p:spPr>
      </p:pic>
      <p:pic>
        <p:nvPicPr>
          <p:cNvPr id="11" name="Immagine 10" descr="Immagine che contiene persona, donna&#10;&#10;Descrizione generata automaticamente">
            <a:extLst>
              <a:ext uri="{FF2B5EF4-FFF2-40B4-BE49-F238E27FC236}">
                <a16:creationId xmlns:a16="http://schemas.microsoft.com/office/drawing/2014/main" id="{3405878E-D390-42B8-B722-9AEB71F89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637" y="4810345"/>
            <a:ext cx="1245481" cy="1245481"/>
          </a:xfrm>
          <a:prstGeom prst="rect">
            <a:avLst/>
          </a:prstGeom>
        </p:spPr>
      </p:pic>
      <p:pic>
        <p:nvPicPr>
          <p:cNvPr id="13" name="Immagine 12" descr="Immagine che contiene uomo, persona, indossando, tuta&#10;&#10;Descrizione generata automaticamente">
            <a:extLst>
              <a:ext uri="{FF2B5EF4-FFF2-40B4-BE49-F238E27FC236}">
                <a16:creationId xmlns:a16="http://schemas.microsoft.com/office/drawing/2014/main" id="{3F3BDE8D-B4D7-4FA2-B165-1B10E5A53C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543" y="4801483"/>
            <a:ext cx="1245481" cy="1245481"/>
          </a:xfrm>
          <a:prstGeom prst="rect">
            <a:avLst/>
          </a:prstGeom>
        </p:spPr>
      </p:pic>
      <p:pic>
        <p:nvPicPr>
          <p:cNvPr id="15" name="Immagine 14" descr="Immagine che contiene interni, parete, persona, abbigliamento&#10;&#10;Descrizione generata automaticamente">
            <a:extLst>
              <a:ext uri="{FF2B5EF4-FFF2-40B4-BE49-F238E27FC236}">
                <a16:creationId xmlns:a16="http://schemas.microsoft.com/office/drawing/2014/main" id="{B25BD42D-D333-4E4C-9D4B-0EC796BFAA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2362" y="4810345"/>
            <a:ext cx="1241937" cy="1241937"/>
          </a:xfrm>
          <a:prstGeom prst="rect">
            <a:avLst/>
          </a:prstGeom>
        </p:spPr>
      </p:pic>
      <p:sp>
        <p:nvSpPr>
          <p:cNvPr id="16" name="CasellaDiTesto 15">
            <a:extLst>
              <a:ext uri="{FF2B5EF4-FFF2-40B4-BE49-F238E27FC236}">
                <a16:creationId xmlns:a16="http://schemas.microsoft.com/office/drawing/2014/main" id="{CDB06853-C3BB-4EE9-9BD3-9E4DD64CE5E2}"/>
              </a:ext>
            </a:extLst>
          </p:cNvPr>
          <p:cNvSpPr txBox="1"/>
          <p:nvPr/>
        </p:nvSpPr>
        <p:spPr>
          <a:xfrm>
            <a:off x="950599" y="6055826"/>
            <a:ext cx="1085555" cy="553998"/>
          </a:xfrm>
          <a:prstGeom prst="rect">
            <a:avLst/>
          </a:prstGeom>
          <a:noFill/>
        </p:spPr>
        <p:txBody>
          <a:bodyPr wrap="none" rtlCol="0">
            <a:spAutoFit/>
          </a:bodyPr>
          <a:lstStyle/>
          <a:p>
            <a:pPr algn="ctr">
              <a:lnSpc>
                <a:spcPts val="1800"/>
              </a:lnSpc>
            </a:pPr>
            <a:r>
              <a:rPr lang="it-IT" sz="1600" b="1" dirty="0">
                <a:latin typeface="Arial" panose="020B0604020202020204" pitchFamily="34" charset="0"/>
                <a:cs typeface="Arial" panose="020B0604020202020204" pitchFamily="34" charset="0"/>
              </a:rPr>
              <a:t>R. Liuzzo</a:t>
            </a:r>
            <a:br>
              <a:rPr lang="it-IT" sz="1600" b="1" dirty="0">
                <a:latin typeface="Arial" panose="020B0604020202020204" pitchFamily="34" charset="0"/>
                <a:cs typeface="Arial" panose="020B0604020202020204" pitchFamily="34" charset="0"/>
              </a:rPr>
            </a:br>
            <a:r>
              <a:rPr lang="it-IT" sz="1600" b="1" dirty="0">
                <a:latin typeface="Arial" panose="020B0604020202020204" pitchFamily="34" charset="0"/>
                <a:cs typeface="Arial" panose="020B0604020202020204" pitchFamily="34" charset="0"/>
              </a:rPr>
              <a:t>4.18</a:t>
            </a:r>
          </a:p>
        </p:txBody>
      </p:sp>
      <p:sp>
        <p:nvSpPr>
          <p:cNvPr id="17" name="CasellaDiTesto 16">
            <a:extLst>
              <a:ext uri="{FF2B5EF4-FFF2-40B4-BE49-F238E27FC236}">
                <a16:creationId xmlns:a16="http://schemas.microsoft.com/office/drawing/2014/main" id="{BBBC1FC0-47CC-41EC-8B93-39F2E812E4BE}"/>
              </a:ext>
            </a:extLst>
          </p:cNvPr>
          <p:cNvSpPr txBox="1"/>
          <p:nvPr/>
        </p:nvSpPr>
        <p:spPr>
          <a:xfrm>
            <a:off x="2886480" y="6055826"/>
            <a:ext cx="986552" cy="553998"/>
          </a:xfrm>
          <a:prstGeom prst="rect">
            <a:avLst/>
          </a:prstGeom>
          <a:noFill/>
        </p:spPr>
        <p:txBody>
          <a:bodyPr wrap="none" rtlCol="0">
            <a:spAutoFit/>
          </a:bodyPr>
          <a:lstStyle/>
          <a:p>
            <a:pPr algn="ctr">
              <a:lnSpc>
                <a:spcPts val="1800"/>
              </a:lnSpc>
            </a:pPr>
            <a:r>
              <a:rPr lang="it-IT" sz="1600" b="1" dirty="0">
                <a:latin typeface="Arial" panose="020B0604020202020204" pitchFamily="34" charset="0"/>
                <a:cs typeface="Arial" panose="020B0604020202020204" pitchFamily="34" charset="0"/>
              </a:rPr>
              <a:t>V. Raggi</a:t>
            </a:r>
            <a:br>
              <a:rPr lang="it-IT" sz="1600" b="1" dirty="0">
                <a:latin typeface="Arial" panose="020B0604020202020204" pitchFamily="34" charset="0"/>
                <a:cs typeface="Arial" panose="020B0604020202020204" pitchFamily="34" charset="0"/>
              </a:rPr>
            </a:br>
            <a:r>
              <a:rPr lang="it-IT" sz="1600" b="1" dirty="0">
                <a:latin typeface="Arial" panose="020B0604020202020204" pitchFamily="34" charset="0"/>
                <a:cs typeface="Arial" panose="020B0604020202020204" pitchFamily="34" charset="0"/>
              </a:rPr>
              <a:t>6.40</a:t>
            </a:r>
          </a:p>
        </p:txBody>
      </p:sp>
      <p:sp>
        <p:nvSpPr>
          <p:cNvPr id="18" name="CasellaDiTesto 17">
            <a:extLst>
              <a:ext uri="{FF2B5EF4-FFF2-40B4-BE49-F238E27FC236}">
                <a16:creationId xmlns:a16="http://schemas.microsoft.com/office/drawing/2014/main" id="{97809FA2-B95A-4041-B0CE-AB27634D28CE}"/>
              </a:ext>
            </a:extLst>
          </p:cNvPr>
          <p:cNvSpPr txBox="1"/>
          <p:nvPr/>
        </p:nvSpPr>
        <p:spPr>
          <a:xfrm>
            <a:off x="4742440" y="6055826"/>
            <a:ext cx="1089145" cy="553998"/>
          </a:xfrm>
          <a:prstGeom prst="rect">
            <a:avLst/>
          </a:prstGeom>
          <a:noFill/>
        </p:spPr>
        <p:txBody>
          <a:bodyPr wrap="none" rtlCol="0">
            <a:spAutoFit/>
          </a:bodyPr>
          <a:lstStyle/>
          <a:p>
            <a:pPr algn="ctr">
              <a:lnSpc>
                <a:spcPts val="1800"/>
              </a:lnSpc>
            </a:pPr>
            <a:r>
              <a:rPr lang="it-IT" sz="1600" b="1" dirty="0">
                <a:latin typeface="Arial" panose="020B0604020202020204" pitchFamily="34" charset="0"/>
                <a:cs typeface="Arial" panose="020B0604020202020204" pitchFamily="34" charset="0"/>
              </a:rPr>
              <a:t>V. Boccia</a:t>
            </a:r>
            <a:br>
              <a:rPr lang="it-IT" sz="1600" b="1" dirty="0">
                <a:latin typeface="Arial" panose="020B0604020202020204" pitchFamily="34" charset="0"/>
                <a:cs typeface="Arial" panose="020B0604020202020204" pitchFamily="34" charset="0"/>
              </a:rPr>
            </a:br>
            <a:r>
              <a:rPr lang="it-IT" sz="1600" b="1" dirty="0">
                <a:latin typeface="Arial" panose="020B0604020202020204" pitchFamily="34" charset="0"/>
                <a:cs typeface="Arial" panose="020B0604020202020204" pitchFamily="34" charset="0"/>
              </a:rPr>
              <a:t>14.26</a:t>
            </a:r>
          </a:p>
        </p:txBody>
      </p:sp>
      <p:sp>
        <p:nvSpPr>
          <p:cNvPr id="19" name="CasellaDiTesto 18">
            <a:extLst>
              <a:ext uri="{FF2B5EF4-FFF2-40B4-BE49-F238E27FC236}">
                <a16:creationId xmlns:a16="http://schemas.microsoft.com/office/drawing/2014/main" id="{ECF006A5-F9E0-40D9-8A9E-ED9B3086028F}"/>
              </a:ext>
            </a:extLst>
          </p:cNvPr>
          <p:cNvSpPr txBox="1"/>
          <p:nvPr/>
        </p:nvSpPr>
        <p:spPr>
          <a:xfrm>
            <a:off x="6681496" y="6064688"/>
            <a:ext cx="950902" cy="553998"/>
          </a:xfrm>
          <a:prstGeom prst="rect">
            <a:avLst/>
          </a:prstGeom>
          <a:noFill/>
        </p:spPr>
        <p:txBody>
          <a:bodyPr wrap="none" rtlCol="0">
            <a:spAutoFit/>
          </a:bodyPr>
          <a:lstStyle/>
          <a:p>
            <a:pPr algn="ctr">
              <a:lnSpc>
                <a:spcPts val="1800"/>
              </a:lnSpc>
            </a:pPr>
            <a:r>
              <a:rPr lang="it-IT" sz="1600" b="1" dirty="0">
                <a:latin typeface="Arial" panose="020B0604020202020204" pitchFamily="34" charset="0"/>
                <a:cs typeface="Arial" panose="020B0604020202020204" pitchFamily="34" charset="0"/>
              </a:rPr>
              <a:t>G. Letta</a:t>
            </a:r>
            <a:br>
              <a:rPr lang="it-IT" sz="1600" b="1" dirty="0">
                <a:latin typeface="Arial" panose="020B0604020202020204" pitchFamily="34" charset="0"/>
                <a:cs typeface="Arial" panose="020B0604020202020204" pitchFamily="34" charset="0"/>
              </a:rPr>
            </a:br>
            <a:r>
              <a:rPr lang="it-IT" sz="1600" b="1" dirty="0">
                <a:latin typeface="Arial" panose="020B0604020202020204" pitchFamily="34" charset="0"/>
                <a:cs typeface="Arial" panose="020B0604020202020204" pitchFamily="34" charset="0"/>
              </a:rPr>
              <a:t>20.31</a:t>
            </a:r>
          </a:p>
        </p:txBody>
      </p:sp>
      <p:sp>
        <p:nvSpPr>
          <p:cNvPr id="20" name="CasellaDiTesto 19">
            <a:extLst>
              <a:ext uri="{FF2B5EF4-FFF2-40B4-BE49-F238E27FC236}">
                <a16:creationId xmlns:a16="http://schemas.microsoft.com/office/drawing/2014/main" id="{7F0E1883-1AE1-4821-8879-A013FB1A54D8}"/>
              </a:ext>
            </a:extLst>
          </p:cNvPr>
          <p:cNvSpPr txBox="1"/>
          <p:nvPr/>
        </p:nvSpPr>
        <p:spPr>
          <a:xfrm>
            <a:off x="8513993" y="6064688"/>
            <a:ext cx="1303562" cy="553998"/>
          </a:xfrm>
          <a:prstGeom prst="rect">
            <a:avLst/>
          </a:prstGeom>
          <a:noFill/>
        </p:spPr>
        <p:txBody>
          <a:bodyPr wrap="none" rtlCol="0">
            <a:spAutoFit/>
          </a:bodyPr>
          <a:lstStyle/>
          <a:p>
            <a:pPr algn="ctr">
              <a:lnSpc>
                <a:spcPts val="1800"/>
              </a:lnSpc>
            </a:pPr>
            <a:r>
              <a:rPr lang="it-IT" sz="1600" b="1" dirty="0">
                <a:latin typeface="Arial" panose="020B0604020202020204" pitchFamily="34" charset="0"/>
                <a:cs typeface="Arial" panose="020B0604020202020204" pitchFamily="34" charset="0"/>
              </a:rPr>
              <a:t>B. Cucinelli</a:t>
            </a:r>
            <a:br>
              <a:rPr lang="it-IT" sz="1600" b="1" dirty="0">
                <a:latin typeface="Arial" panose="020B0604020202020204" pitchFamily="34" charset="0"/>
                <a:cs typeface="Arial" panose="020B0604020202020204" pitchFamily="34" charset="0"/>
              </a:rPr>
            </a:br>
            <a:r>
              <a:rPr lang="it-IT" sz="1600" b="1" dirty="0">
                <a:latin typeface="Arial" panose="020B0604020202020204" pitchFamily="34" charset="0"/>
                <a:cs typeface="Arial" panose="020B0604020202020204" pitchFamily="34" charset="0"/>
              </a:rPr>
              <a:t>38.11</a:t>
            </a:r>
          </a:p>
        </p:txBody>
      </p:sp>
      <p:sp>
        <p:nvSpPr>
          <p:cNvPr id="21" name="CasellaDiTesto 20">
            <a:extLst>
              <a:ext uri="{FF2B5EF4-FFF2-40B4-BE49-F238E27FC236}">
                <a16:creationId xmlns:a16="http://schemas.microsoft.com/office/drawing/2014/main" id="{9C2A7F22-05D8-4BD2-BFC2-7678B1742036}"/>
              </a:ext>
            </a:extLst>
          </p:cNvPr>
          <p:cNvSpPr txBox="1"/>
          <p:nvPr/>
        </p:nvSpPr>
        <p:spPr>
          <a:xfrm>
            <a:off x="10422160" y="6082414"/>
            <a:ext cx="1275478" cy="553998"/>
          </a:xfrm>
          <a:prstGeom prst="rect">
            <a:avLst/>
          </a:prstGeom>
          <a:noFill/>
        </p:spPr>
        <p:txBody>
          <a:bodyPr wrap="none" rtlCol="0">
            <a:spAutoFit/>
          </a:bodyPr>
          <a:lstStyle/>
          <a:p>
            <a:pPr algn="ctr">
              <a:lnSpc>
                <a:spcPts val="1800"/>
              </a:lnSpc>
            </a:pPr>
            <a:r>
              <a:rPr lang="it-IT" sz="1600" b="1" dirty="0">
                <a:latin typeface="Arial" panose="020B0604020202020204" pitchFamily="34" charset="0"/>
                <a:cs typeface="Arial" panose="020B0604020202020204" pitchFamily="34" charset="0"/>
              </a:rPr>
              <a:t>P. Severino</a:t>
            </a:r>
            <a:br>
              <a:rPr lang="it-IT" sz="1600" b="1" dirty="0">
                <a:latin typeface="Arial" panose="020B0604020202020204" pitchFamily="34" charset="0"/>
                <a:cs typeface="Arial" panose="020B0604020202020204" pitchFamily="34" charset="0"/>
              </a:rPr>
            </a:br>
            <a:r>
              <a:rPr lang="it-IT" sz="1600" b="1" dirty="0">
                <a:latin typeface="Arial" panose="020B0604020202020204" pitchFamily="34" charset="0"/>
                <a:cs typeface="Arial" panose="020B0604020202020204" pitchFamily="34" charset="0"/>
              </a:rPr>
              <a:t>1h 21</a:t>
            </a:r>
          </a:p>
        </p:txBody>
      </p:sp>
      <p:pic>
        <p:nvPicPr>
          <p:cNvPr id="23" name="Immagine 22">
            <a:extLst>
              <a:ext uri="{FF2B5EF4-FFF2-40B4-BE49-F238E27FC236}">
                <a16:creationId xmlns:a16="http://schemas.microsoft.com/office/drawing/2014/main" id="{D12C0B83-37DD-4146-B0BC-1049C39E9754}"/>
              </a:ext>
            </a:extLst>
          </p:cNvPr>
          <p:cNvPicPr>
            <a:picLocks noChangeAspect="1"/>
          </p:cNvPicPr>
          <p:nvPr/>
        </p:nvPicPr>
        <p:blipFill>
          <a:blip r:embed="rId10"/>
          <a:stretch>
            <a:fillRect/>
          </a:stretch>
        </p:blipFill>
        <p:spPr>
          <a:xfrm>
            <a:off x="7028120" y="4453419"/>
            <a:ext cx="418149" cy="330338"/>
          </a:xfrm>
          <a:prstGeom prst="rect">
            <a:avLst/>
          </a:prstGeom>
        </p:spPr>
      </p:pic>
      <p:pic>
        <p:nvPicPr>
          <p:cNvPr id="24" name="Immagine 23">
            <a:extLst>
              <a:ext uri="{FF2B5EF4-FFF2-40B4-BE49-F238E27FC236}">
                <a16:creationId xmlns:a16="http://schemas.microsoft.com/office/drawing/2014/main" id="{35D1BB5C-05B8-4E3E-8EBD-56B616BEA517}"/>
              </a:ext>
            </a:extLst>
          </p:cNvPr>
          <p:cNvPicPr>
            <a:picLocks noChangeAspect="1"/>
          </p:cNvPicPr>
          <p:nvPr/>
        </p:nvPicPr>
        <p:blipFill>
          <a:blip r:embed="rId10"/>
          <a:stretch>
            <a:fillRect/>
          </a:stretch>
        </p:blipFill>
        <p:spPr>
          <a:xfrm>
            <a:off x="8982451" y="4453419"/>
            <a:ext cx="418149" cy="330338"/>
          </a:xfrm>
          <a:prstGeom prst="rect">
            <a:avLst/>
          </a:prstGeom>
        </p:spPr>
      </p:pic>
    </p:spTree>
    <p:extLst>
      <p:ext uri="{BB962C8B-B14F-4D97-AF65-F5344CB8AC3E}">
        <p14:creationId xmlns:p14="http://schemas.microsoft.com/office/powerpoint/2010/main" val="334278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582DFBC-6CB0-450C-8122-603A3357DC88}"/>
              </a:ext>
            </a:extLst>
          </p:cNvPr>
          <p:cNvSpPr/>
          <p:nvPr/>
        </p:nvSpPr>
        <p:spPr>
          <a:xfrm>
            <a:off x="1997125" y="1362874"/>
            <a:ext cx="9557566" cy="1077218"/>
          </a:xfrm>
          <a:prstGeom prst="rect">
            <a:avLst/>
          </a:prstGeom>
        </p:spPr>
        <p:txBody>
          <a:bodyPr wrap="square">
            <a:spAutoFit/>
          </a:bodyPr>
          <a:lstStyle/>
          <a:p>
            <a:r>
              <a:rPr lang="it-IT" sz="1600" b="1" i="0" dirty="0">
                <a:solidFill>
                  <a:srgbClr val="666666"/>
                </a:solidFill>
                <a:effectLst/>
                <a:latin typeface="Open Sans" panose="020B0606030504020204" pitchFamily="34" charset="0"/>
              </a:rPr>
              <a:t>Francesca </a:t>
            </a:r>
            <a:r>
              <a:rPr lang="it-IT" sz="1600" b="1" i="0" dirty="0" err="1">
                <a:solidFill>
                  <a:srgbClr val="666666"/>
                </a:solidFill>
                <a:effectLst/>
                <a:latin typeface="Open Sans" panose="020B0606030504020204" pitchFamily="34" charset="0"/>
              </a:rPr>
              <a:t>Minni</a:t>
            </a:r>
            <a:r>
              <a:rPr lang="it-IT" sz="1600" b="1" i="0" dirty="0">
                <a:solidFill>
                  <a:srgbClr val="666666"/>
                </a:solidFill>
                <a:effectLst/>
                <a:latin typeface="Open Sans" panose="020B0606030504020204" pitchFamily="34" charset="0"/>
              </a:rPr>
              <a:t> </a:t>
            </a:r>
            <a:r>
              <a:rPr lang="it-IT" sz="1600" b="0" i="0" dirty="0">
                <a:solidFill>
                  <a:srgbClr val="666666"/>
                </a:solidFill>
                <a:effectLst/>
                <a:latin typeface="Open Sans" panose="020B0606030504020204" pitchFamily="34" charset="0"/>
              </a:rPr>
              <a:t>nasce a Bologna nel 1982. È assegnista di ricerca presso l’Università di Enna Kore e docente di diritto regionale nel Corso di Laurea in Giurisprudenza dell’Università di Bologna. Si occupa di diritto regionale e fenomeni di secessione, di pubblica sicurezza, diritti sociali e di silenzi nel diritto costituzionale. (vedi il sito </a:t>
            </a:r>
            <a:r>
              <a:rPr lang="it-IT" sz="1600" b="1" i="0" u="sng" dirty="0">
                <a:solidFill>
                  <a:srgbClr val="1D449B"/>
                </a:solidFill>
                <a:effectLst/>
                <a:latin typeface="Open Sans" panose="020B0606030504020204" pitchFamily="34" charset="0"/>
                <a:hlinkClick r:id="rId2"/>
              </a:rPr>
              <a:t>Pillole Ricostituenti</a:t>
            </a:r>
            <a:r>
              <a:rPr lang="it-IT" sz="1600" b="0" i="0" dirty="0">
                <a:solidFill>
                  <a:srgbClr val="666666"/>
                </a:solidFill>
                <a:effectLst/>
                <a:latin typeface="Open Sans" panose="020B0606030504020204" pitchFamily="34" charset="0"/>
              </a:rPr>
              <a:t>)</a:t>
            </a:r>
            <a:endParaRPr lang="it-IT" sz="1600" dirty="0">
              <a:latin typeface="Arial" panose="020B0604020202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5700442B-6ED8-4D4B-B976-E8015841D736}"/>
              </a:ext>
            </a:extLst>
          </p:cNvPr>
          <p:cNvSpPr/>
          <p:nvPr/>
        </p:nvSpPr>
        <p:spPr>
          <a:xfrm>
            <a:off x="1997125" y="136424"/>
            <a:ext cx="2268005" cy="74616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err="1">
                <a:solidFill>
                  <a:schemeClr val="tx1"/>
                </a:solidFill>
                <a:latin typeface="Arial" panose="020B0604020202020204" pitchFamily="34" charset="0"/>
                <a:ea typeface="+mj-ea"/>
                <a:cs typeface="Arial" panose="020B0604020202020204" pitchFamily="34" charset="0"/>
              </a:rPr>
              <a:t>l’autore</a:t>
            </a:r>
            <a:endParaRPr lang="en-US" sz="4000" b="1" kern="1200" dirty="0">
              <a:solidFill>
                <a:schemeClr val="tx1"/>
              </a:solidFill>
              <a:latin typeface="Arial" panose="020B0604020202020204" pitchFamily="34" charset="0"/>
              <a:ea typeface="+mj-ea"/>
              <a:cs typeface="Arial" panose="020B0604020202020204" pitchFamily="34" charset="0"/>
            </a:endParaRPr>
          </a:p>
        </p:txBody>
      </p:sp>
      <p:pic>
        <p:nvPicPr>
          <p:cNvPr id="6" name="Immagine 5" descr="Immagine che contiene disegnando&#10;&#10;Descrizione generata automaticamente">
            <a:hlinkClick r:id="" action="ppaction://customshow?id=0&amp;return=true"/>
            <a:extLst>
              <a:ext uri="{FF2B5EF4-FFF2-40B4-BE49-F238E27FC236}">
                <a16:creationId xmlns:a16="http://schemas.microsoft.com/office/drawing/2014/main" id="{B10DAF6D-B200-48AC-82BB-A82361EBC108}"/>
              </a:ext>
            </a:extLst>
          </p:cNvPr>
          <p:cNvPicPr>
            <a:picLocks noChangeAspect="1"/>
          </p:cNvPicPr>
          <p:nvPr/>
        </p:nvPicPr>
        <p:blipFill>
          <a:blip r:embed="rId3"/>
          <a:stretch>
            <a:fillRect/>
          </a:stretch>
        </p:blipFill>
        <p:spPr>
          <a:xfrm>
            <a:off x="7106224" y="5276700"/>
            <a:ext cx="1054340" cy="10035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ttangolo 6">
            <a:hlinkClick r:id="" action="ppaction://customshow?id=0&amp;return=true"/>
            <a:extLst>
              <a:ext uri="{FF2B5EF4-FFF2-40B4-BE49-F238E27FC236}">
                <a16:creationId xmlns:a16="http://schemas.microsoft.com/office/drawing/2014/main" id="{4946776E-50D4-4AF4-AB97-8A8E133C38CE}"/>
              </a:ext>
            </a:extLst>
          </p:cNvPr>
          <p:cNvSpPr/>
          <p:nvPr/>
        </p:nvSpPr>
        <p:spPr>
          <a:xfrm>
            <a:off x="8234656" y="5346909"/>
            <a:ext cx="3443568" cy="830997"/>
          </a:xfrm>
          <a:prstGeom prst="rect">
            <a:avLst/>
          </a:prstGeom>
        </p:spPr>
        <p:txBody>
          <a:bodyPr wrap="square">
            <a:spAutoFit/>
          </a:bodyPr>
          <a:lstStyle/>
          <a:p>
            <a:r>
              <a:rPr lang="it-IT" sz="1600" b="1">
                <a:solidFill>
                  <a:srgbClr val="000000"/>
                </a:solidFill>
                <a:latin typeface="Arial" panose="020B0604020202020204" pitchFamily="34" charset="0"/>
                <a:cs typeface="Arial" panose="020B0604020202020204" pitchFamily="34" charset="0"/>
              </a:rPr>
              <a:t>importante, leggi come si usa</a:t>
            </a:r>
            <a:br>
              <a:rPr lang="it-IT" sz="1600" b="1">
                <a:solidFill>
                  <a:srgbClr val="000000"/>
                </a:solidFill>
                <a:latin typeface="Arial" panose="020B0604020202020204" pitchFamily="34" charset="0"/>
                <a:cs typeface="Arial" panose="020B0604020202020204" pitchFamily="34" charset="0"/>
              </a:rPr>
            </a:br>
            <a:r>
              <a:rPr lang="it-IT" sz="1600" b="1">
                <a:solidFill>
                  <a:srgbClr val="000000"/>
                </a:solidFill>
                <a:latin typeface="Arial" panose="020B0604020202020204" pitchFamily="34" charset="0"/>
                <a:cs typeface="Arial" panose="020B0604020202020204" pitchFamily="34" charset="0"/>
              </a:rPr>
              <a:t>questa presentazione e che cosa sono le sub-presentazioni?</a:t>
            </a:r>
          </a:p>
        </p:txBody>
      </p:sp>
      <p:sp>
        <p:nvSpPr>
          <p:cNvPr id="8" name="Rettangolo 7">
            <a:extLst>
              <a:ext uri="{FF2B5EF4-FFF2-40B4-BE49-F238E27FC236}">
                <a16:creationId xmlns:a16="http://schemas.microsoft.com/office/drawing/2014/main" id="{DCEDECBA-1C75-4D56-9DD6-BD0EECA42F39}"/>
              </a:ext>
            </a:extLst>
          </p:cNvPr>
          <p:cNvSpPr/>
          <p:nvPr/>
        </p:nvSpPr>
        <p:spPr>
          <a:xfrm>
            <a:off x="1620898" y="5739768"/>
            <a:ext cx="2646033" cy="307777"/>
          </a:xfrm>
          <a:prstGeom prst="rect">
            <a:avLst/>
          </a:prstGeom>
        </p:spPr>
        <p:txBody>
          <a:bodyPr wrap="square">
            <a:spAutoFit/>
          </a:bodyPr>
          <a:lstStyle/>
          <a:p>
            <a:r>
              <a:rPr lang="it-IT" sz="1400" b="1" dirty="0">
                <a:solidFill>
                  <a:srgbClr val="000000"/>
                </a:solidFill>
                <a:latin typeface="Arial" panose="020B0604020202020204" pitchFamily="34" charset="0"/>
                <a:cs typeface="Arial" panose="020B0604020202020204" pitchFamily="34" charset="0"/>
              </a:rPr>
              <a:t>riferimenti al portale Civitas</a:t>
            </a:r>
            <a:endParaRPr lang="it-IT" sz="1400" dirty="0">
              <a:latin typeface="Arial" panose="020B0604020202020204" pitchFamily="34" charset="0"/>
              <a:cs typeface="Arial" panose="020B0604020202020204" pitchFamily="34" charset="0"/>
            </a:endParaRPr>
          </a:p>
        </p:txBody>
      </p:sp>
      <p:sp>
        <p:nvSpPr>
          <p:cNvPr id="9" name="Rettangolo 8">
            <a:hlinkClick r:id="rId4"/>
            <a:extLst>
              <a:ext uri="{FF2B5EF4-FFF2-40B4-BE49-F238E27FC236}">
                <a16:creationId xmlns:a16="http://schemas.microsoft.com/office/drawing/2014/main" id="{2606E301-46CF-444D-8E92-D2E603E17D83}"/>
              </a:ext>
            </a:extLst>
          </p:cNvPr>
          <p:cNvSpPr/>
          <p:nvPr/>
        </p:nvSpPr>
        <p:spPr>
          <a:xfrm>
            <a:off x="1743519" y="6100184"/>
            <a:ext cx="3532569"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hlinkClick r:id="rId5"/>
              </a:rPr>
              <a:t>breve storia della costituzione italiana</a:t>
            </a:r>
            <a:endParaRPr lang="it-IT" sz="1400" dirty="0">
              <a:solidFill>
                <a:srgbClr val="1D449B"/>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D2F3BC37-BC99-4CF8-A20F-06CAF8CD7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68" y="5596944"/>
            <a:ext cx="1003530" cy="1003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881979A-0E81-4D9D-939A-C23AD49454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758" y="1362874"/>
            <a:ext cx="14287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7943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2FBA7A7-AD33-47A5-8843-B76813987BD3}"/>
              </a:ext>
            </a:extLst>
          </p:cNvPr>
          <p:cNvSpPr txBox="1"/>
          <p:nvPr/>
        </p:nvSpPr>
        <p:spPr>
          <a:xfrm>
            <a:off x="522143" y="2559093"/>
            <a:ext cx="10855902" cy="1077218"/>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l'anno scorso ci eravamo chiesti "Ma chi era il volto della Repubblica italiana?", come andò che questa giovane donna si ritrovasse a posare per uno dei più celebri fotogiornalisti italiani (anzi quello che il "fotogiornalismo" in Italia praticamente lo inventò)? </a:t>
            </a:r>
            <a:r>
              <a:rPr lang="it-IT" sz="1600" dirty="0" err="1">
                <a:latin typeface="Arial" panose="020B0604020202020204" pitchFamily="34" charset="0"/>
                <a:cs typeface="Arial" panose="020B0604020202020204" pitchFamily="34" charset="0"/>
              </a:rPr>
              <a:t>Patellani</a:t>
            </a:r>
            <a:r>
              <a:rPr lang="it-IT" sz="1600" dirty="0">
                <a:latin typeface="Arial" panose="020B0604020202020204" pitchFamily="34" charset="0"/>
                <a:cs typeface="Arial" panose="020B0604020202020204" pitchFamily="34" charset="0"/>
              </a:rPr>
              <a:t> è morto nel 1977 e non ha raccontato nulla, suo figlio Aldo non ne aveva idea: «probabilmente - ci disse - </a:t>
            </a:r>
            <a:r>
              <a:rPr lang="it-IT" sz="1600" b="1" dirty="0">
                <a:latin typeface="Arial" panose="020B0604020202020204" pitchFamily="34" charset="0"/>
                <a:cs typeface="Arial" panose="020B0604020202020204" pitchFamily="34" charset="0"/>
              </a:rPr>
              <a:t>una modella cui aveva chiesto di posare…</a:t>
            </a:r>
            <a:r>
              <a:rPr lang="it-IT" sz="1600" dirty="0">
                <a:latin typeface="Arial" panose="020B0604020202020204" pitchFamily="34" charset="0"/>
                <a:cs typeface="Arial" panose="020B0604020202020204" pitchFamily="34" charset="0"/>
              </a:rPr>
              <a:t>"</a:t>
            </a:r>
          </a:p>
        </p:txBody>
      </p:sp>
      <p:sp>
        <p:nvSpPr>
          <p:cNvPr id="5" name="CasellaDiTesto 4">
            <a:extLst>
              <a:ext uri="{FF2B5EF4-FFF2-40B4-BE49-F238E27FC236}">
                <a16:creationId xmlns:a16="http://schemas.microsoft.com/office/drawing/2014/main" id="{3001EEBE-490C-4506-A5C8-1450BDE98692}"/>
              </a:ext>
            </a:extLst>
          </p:cNvPr>
          <p:cNvSpPr txBox="1"/>
          <p:nvPr/>
        </p:nvSpPr>
        <p:spPr>
          <a:xfrm>
            <a:off x="522142" y="3759422"/>
            <a:ext cx="11296232" cy="338554"/>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 ma no, </a:t>
            </a:r>
            <a:r>
              <a:rPr lang="it-IT" sz="1600" b="1" dirty="0">
                <a:latin typeface="Arial" panose="020B0604020202020204" pitchFamily="34" charset="0"/>
                <a:cs typeface="Arial" panose="020B0604020202020204" pitchFamily="34" charset="0"/>
              </a:rPr>
              <a:t>non era una modella </a:t>
            </a:r>
            <a:r>
              <a:rPr lang="it-IT" sz="1600" dirty="0">
                <a:latin typeface="Arial" panose="020B0604020202020204" pitchFamily="34" charset="0"/>
                <a:cs typeface="Arial" panose="020B0604020202020204" pitchFamily="34" charset="0"/>
              </a:rPr>
              <a:t>- e la sua storia è intrecciata in molti modi con quella del giornalismo italiano.</a:t>
            </a:r>
          </a:p>
        </p:txBody>
      </p:sp>
      <p:sp>
        <p:nvSpPr>
          <p:cNvPr id="7" name="CasellaDiTesto 6">
            <a:extLst>
              <a:ext uri="{FF2B5EF4-FFF2-40B4-BE49-F238E27FC236}">
                <a16:creationId xmlns:a16="http://schemas.microsoft.com/office/drawing/2014/main" id="{9057CDC7-3817-4B6E-8D92-076142D6F50E}"/>
              </a:ext>
            </a:extLst>
          </p:cNvPr>
          <p:cNvSpPr txBox="1"/>
          <p:nvPr/>
        </p:nvSpPr>
        <p:spPr>
          <a:xfrm>
            <a:off x="767641" y="206821"/>
            <a:ext cx="10855901" cy="646331"/>
          </a:xfrm>
          <a:prstGeom prst="rect">
            <a:avLst/>
          </a:prstGeom>
          <a:noFill/>
        </p:spPr>
        <p:txBody>
          <a:bodyPr wrap="square">
            <a:spAutoFit/>
          </a:bodyPr>
          <a:lstStyle/>
          <a:p>
            <a:pPr algn="ctr"/>
            <a:r>
              <a:rPr lang="it-IT" sz="3600" b="1" dirty="0">
                <a:latin typeface="Arial" panose="020B0604020202020204" pitchFamily="34" charset="0"/>
                <a:cs typeface="Arial" panose="020B0604020202020204" pitchFamily="34" charset="0"/>
              </a:rPr>
              <a:t>chi era il volto della Repubblica italiana?</a:t>
            </a:r>
          </a:p>
        </p:txBody>
      </p:sp>
      <p:pic>
        <p:nvPicPr>
          <p:cNvPr id="8" name="Immagine 7">
            <a:extLst>
              <a:ext uri="{FF2B5EF4-FFF2-40B4-BE49-F238E27FC236}">
                <a16:creationId xmlns:a16="http://schemas.microsoft.com/office/drawing/2014/main" id="{BFD30648-D9FF-4493-AB5D-CC02900FF22D}"/>
              </a:ext>
            </a:extLst>
          </p:cNvPr>
          <p:cNvPicPr>
            <a:picLocks noChangeAspect="1"/>
          </p:cNvPicPr>
          <p:nvPr/>
        </p:nvPicPr>
        <p:blipFill>
          <a:blip r:embed="rId2"/>
          <a:stretch>
            <a:fillRect/>
          </a:stretch>
        </p:blipFill>
        <p:spPr>
          <a:xfrm flipH="1">
            <a:off x="4807974" y="957180"/>
            <a:ext cx="1611457" cy="1274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asellaDiTesto 9">
            <a:extLst>
              <a:ext uri="{FF2B5EF4-FFF2-40B4-BE49-F238E27FC236}">
                <a16:creationId xmlns:a16="http://schemas.microsoft.com/office/drawing/2014/main" id="{BBA1AD5B-F264-4A6E-BD44-F106E5CFE42C}"/>
              </a:ext>
            </a:extLst>
          </p:cNvPr>
          <p:cNvSpPr txBox="1"/>
          <p:nvPr/>
        </p:nvSpPr>
        <p:spPr>
          <a:xfrm>
            <a:off x="522143" y="4306031"/>
            <a:ext cx="10855902" cy="1077218"/>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all'inizio del 2016, molti mesi dopo la pubblicazione, qualcuno ha letto su Medium il pezzo che invitava a collaborare per risolvere il mistero e ci ha scritto una mail: </a:t>
            </a:r>
            <a:r>
              <a:rPr lang="it-IT" sz="1600" i="1" dirty="0">
                <a:latin typeface="Arial" panose="020B0604020202020204" pitchFamily="34" charset="0"/>
                <a:cs typeface="Arial" panose="020B0604020202020204" pitchFamily="34" charset="0"/>
              </a:rPr>
              <a:t>finalmente trovo il tempo affinché sia dato giusto onore alla figura sorridente che con il suo volto giovane sbuca dalla pagina del corriere della sera dal lontano 1946. Ho letto il suo articolo/intervista (...); vorrei collaborare e rendermi utile nel dirle che quel volto ha un nome...</a:t>
            </a:r>
          </a:p>
        </p:txBody>
      </p:sp>
      <p:sp>
        <p:nvSpPr>
          <p:cNvPr id="12" name="CasellaDiTesto 11">
            <a:extLst>
              <a:ext uri="{FF2B5EF4-FFF2-40B4-BE49-F238E27FC236}">
                <a16:creationId xmlns:a16="http://schemas.microsoft.com/office/drawing/2014/main" id="{2C7CAF18-748C-4DBA-9085-2E370CAE915A}"/>
              </a:ext>
            </a:extLst>
          </p:cNvPr>
          <p:cNvSpPr txBox="1"/>
          <p:nvPr/>
        </p:nvSpPr>
        <p:spPr>
          <a:xfrm>
            <a:off x="594878" y="5591304"/>
            <a:ext cx="10697962" cy="461665"/>
          </a:xfrm>
          <a:prstGeom prst="rect">
            <a:avLst/>
          </a:prstGeom>
          <a:noFill/>
        </p:spPr>
        <p:txBody>
          <a:bodyPr wrap="square">
            <a:spAutoFit/>
          </a:bodyPr>
          <a:lstStyle>
            <a:defPPr>
              <a:defRPr lang="it-IT"/>
            </a:defPPr>
            <a:lvl1pPr>
              <a:defRPr sz="1600">
                <a:latin typeface="Arial" panose="020B0604020202020204" pitchFamily="34" charset="0"/>
                <a:cs typeface="Arial" panose="020B0604020202020204" pitchFamily="34" charset="0"/>
              </a:defRPr>
            </a:lvl1pPr>
          </a:lstStyle>
          <a:p>
            <a:r>
              <a:rPr lang="it-IT" sz="2400" b="1" dirty="0"/>
              <a:t>Anna </a:t>
            </a:r>
            <a:r>
              <a:rPr lang="it-IT" sz="2400" b="1" dirty="0" err="1"/>
              <a:t>Iberti</a:t>
            </a:r>
            <a:r>
              <a:rPr lang="it-IT" sz="2400" dirty="0"/>
              <a:t>, futura moglie di Franco Nasi, uno dei primi giornalisti del Giorno.</a:t>
            </a:r>
          </a:p>
        </p:txBody>
      </p:sp>
      <p:sp>
        <p:nvSpPr>
          <p:cNvPr id="13" name="CasellaDiTesto 12">
            <a:extLst>
              <a:ext uri="{FF2B5EF4-FFF2-40B4-BE49-F238E27FC236}">
                <a16:creationId xmlns:a16="http://schemas.microsoft.com/office/drawing/2014/main" id="{C098722B-4369-47F3-8F54-749A775C2729}"/>
              </a:ext>
            </a:extLst>
          </p:cNvPr>
          <p:cNvSpPr txBox="1"/>
          <p:nvPr/>
        </p:nvSpPr>
        <p:spPr>
          <a:xfrm>
            <a:off x="7305368" y="6312625"/>
            <a:ext cx="4629541" cy="338554"/>
          </a:xfrm>
          <a:prstGeom prst="rect">
            <a:avLst/>
          </a:prstGeom>
          <a:noFill/>
        </p:spPr>
        <p:txBody>
          <a:bodyPr wrap="square">
            <a:spAutoFit/>
          </a:bodyPr>
          <a:lstStyle>
            <a:defPPr>
              <a:defRPr lang="it-IT"/>
            </a:defPPr>
            <a:lvl1pPr>
              <a:defRPr sz="1600">
                <a:latin typeface="Arial" panose="020B0604020202020204" pitchFamily="34" charset="0"/>
                <a:cs typeface="Arial" panose="020B0604020202020204" pitchFamily="34" charset="0"/>
              </a:defRPr>
            </a:lvl1pPr>
          </a:lstStyle>
          <a:p>
            <a:pPr algn="r"/>
            <a:r>
              <a:rPr lang="it-IT" b="1" dirty="0">
                <a:hlinkClick r:id="rId3"/>
              </a:rPr>
              <a:t>continua, se vuoi, a leggere su La Repubblica</a:t>
            </a:r>
            <a:endParaRPr lang="it-IT" dirty="0"/>
          </a:p>
        </p:txBody>
      </p:sp>
    </p:spTree>
    <p:extLst>
      <p:ext uri="{BB962C8B-B14F-4D97-AF65-F5344CB8AC3E}">
        <p14:creationId xmlns:p14="http://schemas.microsoft.com/office/powerpoint/2010/main" val="4286382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giugno, Festa della Repubblica. Storia di Anna Nasi, il “volto simbolo”  della Repubblica Italiana | La Cometa Radio News">
            <a:extLst>
              <a:ext uri="{FF2B5EF4-FFF2-40B4-BE49-F238E27FC236}">
                <a16:creationId xmlns:a16="http://schemas.microsoft.com/office/drawing/2014/main" id="{E2741008-B596-404F-939E-71ABE10F0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2336"/>
            <a:ext cx="12192000" cy="1171425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92F52B51-357A-4E3E-80E6-8E3EC72A7EAA}"/>
              </a:ext>
            </a:extLst>
          </p:cNvPr>
          <p:cNvSpPr/>
          <p:nvPr/>
        </p:nvSpPr>
        <p:spPr>
          <a:xfrm rot="20177276">
            <a:off x="324337" y="2412778"/>
            <a:ext cx="10145919" cy="1200329"/>
          </a:xfrm>
          <a:prstGeom prst="rect">
            <a:avLst/>
          </a:prstGeom>
          <a:noFill/>
        </p:spPr>
        <p:txBody>
          <a:bodyPr wrap="none" lIns="91440" tIns="45720" rIns="91440" bIns="45720">
            <a:spAutoFit/>
          </a:bodyPr>
          <a:lstStyle/>
          <a:p>
            <a:pPr algn="ctr"/>
            <a:r>
              <a:rPr lang="it-IT" sz="7200" b="1" dirty="0">
                <a:ln w="28575">
                  <a:solidFill>
                    <a:schemeClr val="accent6">
                      <a:lumMod val="75000"/>
                    </a:schemeClr>
                  </a:solidFill>
                  <a:prstDash val="solid"/>
                </a:ln>
                <a:noFill/>
              </a:rPr>
              <a:t>viva</a:t>
            </a:r>
            <a:r>
              <a:rPr lang="it-IT" sz="7200" b="1" cap="none" spc="0" dirty="0">
                <a:ln w="28575">
                  <a:solidFill>
                    <a:schemeClr val="accent6">
                      <a:lumMod val="75000"/>
                    </a:schemeClr>
                  </a:solidFill>
                  <a:prstDash val="solid"/>
                </a:ln>
                <a:noFill/>
                <a:effectLst/>
              </a:rPr>
              <a:t> la </a:t>
            </a:r>
            <a:r>
              <a:rPr lang="it-IT" sz="7200" b="1" cap="none" spc="0" dirty="0">
                <a:ln w="28575">
                  <a:solidFill>
                    <a:schemeClr val="bg1"/>
                  </a:solidFill>
                  <a:prstDash val="solid"/>
                </a:ln>
                <a:noFill/>
                <a:effectLst/>
              </a:rPr>
              <a:t>Repubblica</a:t>
            </a:r>
            <a:r>
              <a:rPr lang="it-IT" sz="7200" b="1" cap="none" spc="0" dirty="0">
                <a:ln w="28575">
                  <a:solidFill>
                    <a:schemeClr val="accent2"/>
                  </a:solidFill>
                  <a:prstDash val="solid"/>
                </a:ln>
                <a:noFill/>
                <a:effectLst/>
              </a:rPr>
              <a:t> </a:t>
            </a:r>
            <a:r>
              <a:rPr lang="it-IT" sz="7200" b="1" cap="none" spc="0" dirty="0">
                <a:ln w="28575">
                  <a:solidFill>
                    <a:srgbClr val="FF0000"/>
                  </a:solidFill>
                  <a:prstDash val="solid"/>
                </a:ln>
                <a:noFill/>
                <a:effectLst/>
              </a:rPr>
              <a:t>Italiana</a:t>
            </a:r>
          </a:p>
        </p:txBody>
      </p:sp>
    </p:spTree>
    <p:extLst>
      <p:ext uri="{BB962C8B-B14F-4D97-AF65-F5344CB8AC3E}">
        <p14:creationId xmlns:p14="http://schemas.microsoft.com/office/powerpoint/2010/main" val="66376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252EF4E-86BE-4451-B97C-DAEDEAF8B734}"/>
              </a:ext>
            </a:extLst>
          </p:cNvPr>
          <p:cNvSpPr/>
          <p:nvPr/>
        </p:nvSpPr>
        <p:spPr>
          <a:xfrm>
            <a:off x="5615884" y="1859340"/>
            <a:ext cx="4639412" cy="1569660"/>
          </a:xfrm>
          <a:prstGeom prst="rect">
            <a:avLst/>
          </a:prstGeom>
          <a:noFill/>
        </p:spPr>
        <p:txBody>
          <a:bodyPr wrap="none" lIns="91440" tIns="45720" rIns="91440" bIns="45720">
            <a:spAutoFit/>
          </a:bodyPr>
          <a:lstStyle/>
          <a:p>
            <a:pPr algn="ctr"/>
            <a:r>
              <a:rPr lang="it-IT"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END</a:t>
            </a:r>
          </a:p>
        </p:txBody>
      </p:sp>
      <p:pic>
        <p:nvPicPr>
          <p:cNvPr id="11" name="Immagine 10">
            <a:extLst>
              <a:ext uri="{FF2B5EF4-FFF2-40B4-BE49-F238E27FC236}">
                <a16:creationId xmlns:a16="http://schemas.microsoft.com/office/drawing/2014/main" id="{19087293-502D-45D0-A48F-6DF68FA8F9E6}"/>
              </a:ext>
            </a:extLst>
          </p:cNvPr>
          <p:cNvPicPr>
            <a:picLocks noChangeAspect="1"/>
          </p:cNvPicPr>
          <p:nvPr/>
        </p:nvPicPr>
        <p:blipFill>
          <a:blip r:embed="rId2"/>
          <a:stretch>
            <a:fillRect/>
          </a:stretch>
        </p:blipFill>
        <p:spPr>
          <a:xfrm>
            <a:off x="2224038" y="1839426"/>
            <a:ext cx="3522119" cy="3605979"/>
          </a:xfrm>
          <a:prstGeom prst="rect">
            <a:avLst/>
          </a:prstGeom>
        </p:spPr>
      </p:pic>
    </p:spTree>
    <p:extLst>
      <p:ext uri="{BB962C8B-B14F-4D97-AF65-F5344CB8AC3E}">
        <p14:creationId xmlns:p14="http://schemas.microsoft.com/office/powerpoint/2010/main" val="32054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5400000">
                                      <p:cBhvr>
                                        <p:cTn id="9" dur="3000" fill="hold"/>
                                        <p:tgtEl>
                                          <p:spTgt spid="11"/>
                                        </p:tgtEl>
                                        <p:attrNameLst>
                                          <p:attrName>r</p:attrName>
                                        </p:attrNameLst>
                                      </p:cBhvr>
                                    </p:animRot>
                                  </p:childTnLst>
                                </p:cTn>
                              </p:par>
                              <p:par>
                                <p:cTn id="10" presetID="56" presetClass="path" presetSubtype="0" accel="50000" decel="50000" fill="hold" nodeType="withEffect">
                                  <p:stCondLst>
                                    <p:cond delay="0"/>
                                  </p:stCondLst>
                                  <p:childTnLst>
                                    <p:animMotion origin="layout" path="M -4.58333E-6 -1.48148E-6 L 0.18803 0.15857 " pathEditMode="relative" rAng="0" ptsTypes="AA">
                                      <p:cBhvr>
                                        <p:cTn id="11" dur="2000" fill="hold"/>
                                        <p:tgtEl>
                                          <p:spTgt spid="11"/>
                                        </p:tgtEl>
                                        <p:attrNameLst>
                                          <p:attrName>ppt_x</p:attrName>
                                          <p:attrName>ppt_y</p:attrName>
                                        </p:attrNameLst>
                                      </p:cBhvr>
                                      <p:rCtr x="9401" y="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A06E458-1A68-45BD-B731-7046B713FA5C}"/>
              </a:ext>
            </a:extLst>
          </p:cNvPr>
          <p:cNvSpPr/>
          <p:nvPr/>
        </p:nvSpPr>
        <p:spPr>
          <a:xfrm>
            <a:off x="2793653" y="52739"/>
            <a:ext cx="6604693"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come si usa questo PowerPoint?</a:t>
            </a:r>
          </a:p>
        </p:txBody>
      </p:sp>
      <p:sp>
        <p:nvSpPr>
          <p:cNvPr id="3" name="Rettangolo 2">
            <a:extLst>
              <a:ext uri="{FF2B5EF4-FFF2-40B4-BE49-F238E27FC236}">
                <a16:creationId xmlns:a16="http://schemas.microsoft.com/office/drawing/2014/main" id="{E37FE0F3-A2DE-4A55-9644-61610129CA17}"/>
              </a:ext>
            </a:extLst>
          </p:cNvPr>
          <p:cNvSpPr/>
          <p:nvPr/>
        </p:nvSpPr>
        <p:spPr>
          <a:xfrm>
            <a:off x="1535199" y="684903"/>
            <a:ext cx="9406428" cy="1323439"/>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questo PowerPoint è abbastanza semplice da usare nel senso che usa i normali effetti resi disponibili dal prodotto PPT, salvo alcune indicazioni che nel prosieguo possono essere utili. </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non è coperto da copyright e può essere usato liberamente sia nel suo formato originale che modificato da chi deve tenere un lezione</a:t>
            </a:r>
          </a:p>
          <a:p>
            <a:pPr>
              <a:lnSpc>
                <a:spcPts val="1600"/>
              </a:lnSpc>
            </a:pPr>
            <a:r>
              <a:rPr lang="it-IT" sz="1600" dirty="0">
                <a:latin typeface="Arial" panose="020B0604020202020204" pitchFamily="34" charset="0"/>
                <a:cs typeface="Arial" panose="020B0604020202020204" pitchFamily="34" charset="0"/>
              </a:rPr>
              <a:t>se volete inviarci eventuali personalizzazioni ve ne saremmo grati e se ritenute importanti </a:t>
            </a:r>
            <a:r>
              <a:rPr lang="it-IT" sz="1600" b="1" dirty="0">
                <a:latin typeface="Arial" panose="020B0604020202020204" pitchFamily="34" charset="0"/>
                <a:cs typeface="Arial" panose="020B0604020202020204" pitchFamily="34" charset="0"/>
              </a:rPr>
              <a:t>potrebbero essere inserite nello schema</a:t>
            </a:r>
          </a:p>
        </p:txBody>
      </p:sp>
      <p:pic>
        <p:nvPicPr>
          <p:cNvPr id="4" name="Immagine 3" descr="Immagine che contiene disegnando&#10;&#10;Descrizione generata automaticamente">
            <a:hlinkClick r:id="rId2"/>
            <a:extLst>
              <a:ext uri="{FF2B5EF4-FFF2-40B4-BE49-F238E27FC236}">
                <a16:creationId xmlns:a16="http://schemas.microsoft.com/office/drawing/2014/main" id="{83BE30C7-0E54-43A1-B8AF-D361AFAAAE53}"/>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757" y="2328900"/>
            <a:ext cx="307778" cy="246222"/>
          </a:xfrm>
          <a:prstGeom prst="rect">
            <a:avLst/>
          </a:prstGeom>
        </p:spPr>
      </p:pic>
      <p:sp>
        <p:nvSpPr>
          <p:cNvPr id="5" name="Rettangolo 4">
            <a:extLst>
              <a:ext uri="{FF2B5EF4-FFF2-40B4-BE49-F238E27FC236}">
                <a16:creationId xmlns:a16="http://schemas.microsoft.com/office/drawing/2014/main" id="{4278A868-BBB4-4B65-A182-4DA865BC13D8}"/>
              </a:ext>
            </a:extLst>
          </p:cNvPr>
          <p:cNvSpPr/>
          <p:nvPr/>
        </p:nvSpPr>
        <p:spPr>
          <a:xfrm>
            <a:off x="1567873" y="2251956"/>
            <a:ext cx="9373754"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questo simbolo (fumetto) di norma contiene un link esterno a un punto della rete che può essere un articolo di Civitas o un riferimento ad un qualunque altro sito; in certi casi può essere una sub presentazione le cui slide sono posizionate al termine dopo la slide Fine; lo stesso ragionamento vale per testi sotto lineati</a:t>
            </a:r>
            <a:endParaRPr lang="it-IT" sz="1600" b="1" dirty="0">
              <a:latin typeface="Arial" panose="020B0604020202020204" pitchFamily="34" charset="0"/>
              <a:cs typeface="Arial" panose="020B0604020202020204" pitchFamily="34" charset="0"/>
            </a:endParaRPr>
          </a:p>
        </p:txBody>
      </p:sp>
      <p:sp>
        <p:nvSpPr>
          <p:cNvPr id="6" name="Ovale 5">
            <a:extLst>
              <a:ext uri="{FF2B5EF4-FFF2-40B4-BE49-F238E27FC236}">
                <a16:creationId xmlns:a16="http://schemas.microsoft.com/office/drawing/2014/main" id="{F6DBBE02-5499-46FF-8273-D090CB1B9E8B}"/>
              </a:ext>
            </a:extLst>
          </p:cNvPr>
          <p:cNvSpPr/>
          <p:nvPr/>
        </p:nvSpPr>
        <p:spPr>
          <a:xfrm>
            <a:off x="775765" y="3263283"/>
            <a:ext cx="419762" cy="4197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Arial" panose="020B0604020202020204" pitchFamily="34" charset="0"/>
                <a:cs typeface="Arial" panose="020B0604020202020204" pitchFamily="34" charset="0"/>
              </a:rPr>
              <a:t>3</a:t>
            </a:r>
          </a:p>
        </p:txBody>
      </p:sp>
      <p:sp>
        <p:nvSpPr>
          <p:cNvPr id="7" name="Rettangolo 6">
            <a:extLst>
              <a:ext uri="{FF2B5EF4-FFF2-40B4-BE49-F238E27FC236}">
                <a16:creationId xmlns:a16="http://schemas.microsoft.com/office/drawing/2014/main" id="{6994B1F4-6290-42EE-A3DE-1A55EFF82B89}"/>
              </a:ext>
            </a:extLst>
          </p:cNvPr>
          <p:cNvSpPr/>
          <p:nvPr/>
        </p:nvSpPr>
        <p:spPr>
          <a:xfrm>
            <a:off x="1567873" y="3221813"/>
            <a:ext cx="9280236"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il prodotto presenta alcune animazioni, nel senso che una specifica slide è composta da sezioni diverse che si attivano con un click del mouse; il numero riportato, in basso a destra della slide, indica il numero di sezioni e quindi il numero di click che dovrete usare; se non amate le Animazioni, entrate nel menu Animazioni, Riquadro Animazione, a questo </a:t>
            </a:r>
            <a:r>
              <a:rPr lang="it-IT" sz="1600">
                <a:latin typeface="Arial" panose="020B0604020202020204" pitchFamily="34" charset="0"/>
                <a:cs typeface="Arial" panose="020B0604020202020204" pitchFamily="34" charset="0"/>
              </a:rPr>
              <a:t>punto potete </a:t>
            </a:r>
            <a:r>
              <a:rPr lang="it-IT" sz="1600" dirty="0">
                <a:latin typeface="Arial" panose="020B0604020202020204" pitchFamily="34" charset="0"/>
                <a:cs typeface="Arial" panose="020B0604020202020204" pitchFamily="34" charset="0"/>
              </a:rPr>
              <a:t>eliminarle</a:t>
            </a:r>
            <a:endParaRPr lang="it-IT" sz="1600" b="1" dirty="0">
              <a:latin typeface="Arial" panose="020B0604020202020204" pitchFamily="34" charset="0"/>
              <a:cs typeface="Arial" panose="020B0604020202020204" pitchFamily="34" charset="0"/>
            </a:endParaRPr>
          </a:p>
        </p:txBody>
      </p:sp>
      <p:pic>
        <p:nvPicPr>
          <p:cNvPr id="8" name="Immagine 7">
            <a:hlinkClick r:id="rId4"/>
            <a:extLst>
              <a:ext uri="{FF2B5EF4-FFF2-40B4-BE49-F238E27FC236}">
                <a16:creationId xmlns:a16="http://schemas.microsoft.com/office/drawing/2014/main" id="{FC2B7967-5F9C-4965-AB29-926ADD3C75A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394" y="4220916"/>
            <a:ext cx="608505" cy="425953"/>
          </a:xfrm>
          <a:prstGeom prst="rect">
            <a:avLst/>
          </a:prstGeom>
        </p:spPr>
      </p:pic>
      <p:sp>
        <p:nvSpPr>
          <p:cNvPr id="9" name="Rettangolo 8">
            <a:extLst>
              <a:ext uri="{FF2B5EF4-FFF2-40B4-BE49-F238E27FC236}">
                <a16:creationId xmlns:a16="http://schemas.microsoft.com/office/drawing/2014/main" id="{334CDA7D-8DAB-4290-A39F-DBB62E19737A}"/>
              </a:ext>
            </a:extLst>
          </p:cNvPr>
          <p:cNvSpPr/>
          <p:nvPr/>
        </p:nvSpPr>
        <p:spPr>
          <a:xfrm>
            <a:off x="1535199" y="4220916"/>
            <a:ext cx="9280236" cy="707886"/>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il simbolo della telecamera contiene in genere un link ad un filmato YouTube, in questa  presentazione ne esiste uno solo, fate attenzione perché le immagini sono un po’ forti e per certi versi crudeli; prima di mostralo ai vostri studenti guardatelo e decidete</a:t>
            </a:r>
            <a:endParaRPr lang="it-IT" sz="1600" b="1" dirty="0">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2BFDED61-5349-460D-B9D2-0AF50FCE476D}"/>
              </a:ext>
            </a:extLst>
          </p:cNvPr>
          <p:cNvSpPr/>
          <p:nvPr/>
        </p:nvSpPr>
        <p:spPr>
          <a:xfrm>
            <a:off x="660815" y="2536272"/>
            <a:ext cx="649662" cy="297517"/>
          </a:xfrm>
          <a:prstGeom prst="rect">
            <a:avLst/>
          </a:prstGeom>
        </p:spPr>
        <p:txBody>
          <a:bodyPr wrap="square">
            <a:spAutoFit/>
          </a:bodyPr>
          <a:lstStyle/>
          <a:p>
            <a:pPr>
              <a:lnSpc>
                <a:spcPts val="1600"/>
              </a:lnSpc>
            </a:pPr>
            <a:r>
              <a:rPr lang="it-IT" sz="1400" u="sng" dirty="0">
                <a:latin typeface="Arial" panose="020B0604020202020204" pitchFamily="34" charset="0"/>
                <a:cs typeface="Arial" panose="020B0604020202020204" pitchFamily="34" charset="0"/>
              </a:rPr>
              <a:t>testo</a:t>
            </a:r>
            <a:endParaRPr lang="it-IT" sz="1400" b="1" u="sng" dirty="0">
              <a:latin typeface="Arial" panose="020B0604020202020204" pitchFamily="34" charset="0"/>
              <a:cs typeface="Arial" panose="020B0604020202020204" pitchFamily="34" charset="0"/>
            </a:endParaRPr>
          </a:p>
        </p:txBody>
      </p:sp>
      <p:pic>
        <p:nvPicPr>
          <p:cNvPr id="13" name="Immagine 12">
            <a:extLst>
              <a:ext uri="{FF2B5EF4-FFF2-40B4-BE49-F238E27FC236}">
                <a16:creationId xmlns:a16="http://schemas.microsoft.com/office/drawing/2014/main" id="{5C1FE214-4DC2-491C-BABD-64685F9EA9C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1394" y="5079999"/>
            <a:ext cx="474082" cy="513181"/>
          </a:xfrm>
          <a:prstGeom prst="rect">
            <a:avLst/>
          </a:prstGeom>
        </p:spPr>
      </p:pic>
      <p:sp>
        <p:nvSpPr>
          <p:cNvPr id="15" name="Rettangolo 14">
            <a:extLst>
              <a:ext uri="{FF2B5EF4-FFF2-40B4-BE49-F238E27FC236}">
                <a16:creationId xmlns:a16="http://schemas.microsoft.com/office/drawing/2014/main" id="{7897A3BF-F591-4A30-8191-63BD6DB1F646}"/>
              </a:ext>
            </a:extLst>
          </p:cNvPr>
          <p:cNvSpPr/>
          <p:nvPr/>
        </p:nvSpPr>
        <p:spPr>
          <a:xfrm>
            <a:off x="1567873" y="5056543"/>
            <a:ext cx="9280236" cy="707886"/>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quando appare questo simbolo (di norma alla fine) con un click venite reindirizzati ad una pagina del sito che permette di esprimere un commento, se avete tempo fatelo, siamo attrezzati ad imparare anche dalle critiche (o almeno ci proviamo)</a:t>
            </a:r>
            <a:endParaRPr lang="it-IT" sz="1600" b="1" dirty="0">
              <a:latin typeface="Arial" panose="020B0604020202020204" pitchFamily="34" charset="0"/>
              <a:cs typeface="Arial" panose="020B0604020202020204" pitchFamily="34" charset="0"/>
            </a:endParaRPr>
          </a:p>
        </p:txBody>
      </p:sp>
      <p:pic>
        <p:nvPicPr>
          <p:cNvPr id="16" name="Immagine 15">
            <a:extLst>
              <a:ext uri="{FF2B5EF4-FFF2-40B4-BE49-F238E27FC236}">
                <a16:creationId xmlns:a16="http://schemas.microsoft.com/office/drawing/2014/main" id="{1A06A852-7D34-4E2D-AC11-2AF6BEEC8A1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223594" y="5864846"/>
            <a:ext cx="313740" cy="349596"/>
          </a:xfrm>
          <a:prstGeom prst="rect">
            <a:avLst/>
          </a:prstGeom>
        </p:spPr>
      </p:pic>
      <p:sp>
        <p:nvSpPr>
          <p:cNvPr id="17" name="Rettangolo 16">
            <a:extLst>
              <a:ext uri="{FF2B5EF4-FFF2-40B4-BE49-F238E27FC236}">
                <a16:creationId xmlns:a16="http://schemas.microsoft.com/office/drawing/2014/main" id="{5800C26F-37B3-4980-ADD4-4635D496CA92}"/>
              </a:ext>
            </a:extLst>
          </p:cNvPr>
          <p:cNvSpPr/>
          <p:nvPr/>
        </p:nvSpPr>
        <p:spPr>
          <a:xfrm>
            <a:off x="10822873" y="6214438"/>
            <a:ext cx="1262087" cy="561150"/>
          </a:xfrm>
          <a:prstGeom prst="rect">
            <a:avLst/>
          </a:prstGeom>
        </p:spPr>
        <p:txBody>
          <a:bodyPr wrap="square">
            <a:spAutoFit/>
          </a:bodyPr>
          <a:lstStyle/>
          <a:p>
            <a:pPr algn="ctr"/>
            <a:r>
              <a:rPr lang="it-IT" sz="1000" dirty="0">
                <a:latin typeface="Arial" panose="020B0604020202020204" pitchFamily="34" charset="0"/>
                <a:cs typeface="Arial" panose="020B0604020202020204" pitchFamily="34" charset="0"/>
              </a:rPr>
              <a:t>click in un punto qualunque dello schermo per uscire</a:t>
            </a:r>
          </a:p>
        </p:txBody>
      </p:sp>
      <p:cxnSp>
        <p:nvCxnSpPr>
          <p:cNvPr id="18" name="Connettore diritto 17">
            <a:extLst>
              <a:ext uri="{FF2B5EF4-FFF2-40B4-BE49-F238E27FC236}">
                <a16:creationId xmlns:a16="http://schemas.microsoft.com/office/drawing/2014/main" id="{5AF5F3E0-B250-4F78-AE3C-C2980D0D888B}"/>
              </a:ext>
            </a:extLst>
          </p:cNvPr>
          <p:cNvCxnSpPr/>
          <p:nvPr/>
        </p:nvCxnSpPr>
        <p:spPr>
          <a:xfrm>
            <a:off x="507557" y="2169721"/>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1AC97C23-4D43-447A-9D32-CF36D4DDBFCE}"/>
              </a:ext>
            </a:extLst>
          </p:cNvPr>
          <p:cNvCxnSpPr/>
          <p:nvPr/>
        </p:nvCxnSpPr>
        <p:spPr>
          <a:xfrm>
            <a:off x="507557" y="3151967"/>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F1D59F9A-FB4C-4E71-8889-1B3E101C2AB9}"/>
              </a:ext>
            </a:extLst>
          </p:cNvPr>
          <p:cNvCxnSpPr/>
          <p:nvPr/>
        </p:nvCxnSpPr>
        <p:spPr>
          <a:xfrm>
            <a:off x="507557" y="4115779"/>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2D630E86-0173-4346-9513-381E7103DEB7}"/>
              </a:ext>
            </a:extLst>
          </p:cNvPr>
          <p:cNvCxnSpPr/>
          <p:nvPr/>
        </p:nvCxnSpPr>
        <p:spPr>
          <a:xfrm>
            <a:off x="507557" y="4928802"/>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7ABD7820-47AD-4043-B89C-A4E50477E368}"/>
              </a:ext>
            </a:extLst>
          </p:cNvPr>
          <p:cNvCxnSpPr/>
          <p:nvPr/>
        </p:nvCxnSpPr>
        <p:spPr>
          <a:xfrm>
            <a:off x="507557" y="5764429"/>
            <a:ext cx="10659202"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id="{1E3225B6-DA80-46CF-B816-64BFD88CB26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7045" y="5864846"/>
            <a:ext cx="382489" cy="426202"/>
          </a:xfrm>
          <a:prstGeom prst="rect">
            <a:avLst/>
          </a:prstGeom>
        </p:spPr>
      </p:pic>
      <p:sp>
        <p:nvSpPr>
          <p:cNvPr id="25" name="Rettangolo 24">
            <a:extLst>
              <a:ext uri="{FF2B5EF4-FFF2-40B4-BE49-F238E27FC236}">
                <a16:creationId xmlns:a16="http://schemas.microsoft.com/office/drawing/2014/main" id="{952CE71C-3D1F-4D3B-A481-F595CCA2E099}"/>
              </a:ext>
            </a:extLst>
          </p:cNvPr>
          <p:cNvSpPr/>
          <p:nvPr/>
        </p:nvSpPr>
        <p:spPr>
          <a:xfrm>
            <a:off x="1535199" y="5780078"/>
            <a:ext cx="9280236" cy="502702"/>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sei in una sub-presentazione per uscire e tornare al punto precedente click in un punto qualunque dello schermo</a:t>
            </a:r>
            <a:endParaRPr lang="it-IT" sz="1600" b="1" dirty="0">
              <a:latin typeface="Arial" panose="020B0604020202020204" pitchFamily="34" charset="0"/>
              <a:cs typeface="Arial" panose="020B0604020202020204" pitchFamily="34" charset="0"/>
            </a:endParaRPr>
          </a:p>
        </p:txBody>
      </p:sp>
      <p:pic>
        <p:nvPicPr>
          <p:cNvPr id="14" name="Immagine 13">
            <a:extLst>
              <a:ext uri="{FF2B5EF4-FFF2-40B4-BE49-F238E27FC236}">
                <a16:creationId xmlns:a16="http://schemas.microsoft.com/office/drawing/2014/main" id="{D6A7C4F8-A70A-4CC1-8354-AF0CDAD9FFD6}"/>
              </a:ext>
            </a:extLst>
          </p:cNvPr>
          <p:cNvPicPr>
            <a:picLocks noChangeAspect="1"/>
          </p:cNvPicPr>
          <p:nvPr/>
        </p:nvPicPr>
        <p:blipFill>
          <a:blip r:embed="rId8"/>
          <a:stretch>
            <a:fillRect/>
          </a:stretch>
        </p:blipFill>
        <p:spPr>
          <a:xfrm>
            <a:off x="677906" y="896737"/>
            <a:ext cx="857293" cy="810531"/>
          </a:xfrm>
          <a:prstGeom prst="rect">
            <a:avLst/>
          </a:prstGeom>
        </p:spPr>
      </p:pic>
    </p:spTree>
    <p:extLst>
      <p:ext uri="{BB962C8B-B14F-4D97-AF65-F5344CB8AC3E}">
        <p14:creationId xmlns:p14="http://schemas.microsoft.com/office/powerpoint/2010/main" val="366304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A06E458-1A68-45BD-B731-7046B713FA5C}"/>
              </a:ext>
            </a:extLst>
          </p:cNvPr>
          <p:cNvSpPr/>
          <p:nvPr/>
        </p:nvSpPr>
        <p:spPr>
          <a:xfrm>
            <a:off x="2793653" y="52739"/>
            <a:ext cx="7351693"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che cosa sono le sub-presentazioni?</a:t>
            </a:r>
          </a:p>
        </p:txBody>
      </p:sp>
      <p:sp>
        <p:nvSpPr>
          <p:cNvPr id="3" name="Rettangolo 2">
            <a:extLst>
              <a:ext uri="{FF2B5EF4-FFF2-40B4-BE49-F238E27FC236}">
                <a16:creationId xmlns:a16="http://schemas.microsoft.com/office/drawing/2014/main" id="{E37FE0F3-A2DE-4A55-9644-61610129CA17}"/>
              </a:ext>
            </a:extLst>
          </p:cNvPr>
          <p:cNvSpPr/>
          <p:nvPr/>
        </p:nvSpPr>
        <p:spPr>
          <a:xfrm>
            <a:off x="696490" y="785103"/>
            <a:ext cx="9129243"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a volte scorrendo le presentazione potete trovare delle frasi </a:t>
            </a:r>
            <a:r>
              <a:rPr lang="it-IT" sz="1600" u="sng" dirty="0">
                <a:latin typeface="Arial" panose="020B0604020202020204" pitchFamily="34" charset="0"/>
                <a:cs typeface="Arial" panose="020B0604020202020204" pitchFamily="34" charset="0"/>
              </a:rPr>
              <a:t>sottolineate</a:t>
            </a:r>
            <a:endParaRPr lang="it-IT" sz="1600" b="1" u="sng" dirty="0">
              <a:latin typeface="Arial" panose="020B0604020202020204" pitchFamily="34" charset="0"/>
              <a:cs typeface="Arial" panose="020B0604020202020204" pitchFamily="34" charset="0"/>
            </a:endParaRPr>
          </a:p>
        </p:txBody>
      </p:sp>
      <p:sp>
        <p:nvSpPr>
          <p:cNvPr id="26" name="Rettangolo 25">
            <a:extLst>
              <a:ext uri="{FF2B5EF4-FFF2-40B4-BE49-F238E27FC236}">
                <a16:creationId xmlns:a16="http://schemas.microsoft.com/office/drawing/2014/main" id="{2CEB8FE3-BF48-42D1-B17C-D2AEB96B9B4C}"/>
              </a:ext>
            </a:extLst>
          </p:cNvPr>
          <p:cNvSpPr/>
          <p:nvPr/>
        </p:nvSpPr>
        <p:spPr>
          <a:xfrm>
            <a:off x="696489" y="1087572"/>
            <a:ext cx="9129243" cy="543739"/>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che cosa significa? </a:t>
            </a:r>
            <a:r>
              <a:rPr lang="it-IT" sz="1600" b="1" dirty="0">
                <a:latin typeface="Arial" panose="020B0604020202020204" pitchFamily="34" charset="0"/>
                <a:cs typeface="Arial" panose="020B0604020202020204" pitchFamily="34" charset="0"/>
              </a:rPr>
              <a:t>non è</a:t>
            </a:r>
            <a:r>
              <a:rPr lang="it-IT" sz="1600" dirty="0">
                <a:latin typeface="Arial" panose="020B0604020202020204" pitchFamily="34" charset="0"/>
                <a:cs typeface="Arial" panose="020B0604020202020204" pitchFamily="34" charset="0"/>
              </a:rPr>
              <a:t> come è logico pensare che si voglia </a:t>
            </a:r>
            <a:r>
              <a:rPr lang="it-IT" sz="1600" b="1" dirty="0">
                <a:latin typeface="Arial" panose="020B0604020202020204" pitchFamily="34" charset="0"/>
                <a:cs typeface="Arial" panose="020B0604020202020204" pitchFamily="34" charset="0"/>
              </a:rPr>
              <a:t>mettere in evidenza </a:t>
            </a:r>
            <a:r>
              <a:rPr lang="it-IT" sz="1600" dirty="0">
                <a:latin typeface="Arial" panose="020B0604020202020204" pitchFamily="34" charset="0"/>
                <a:cs typeface="Arial" panose="020B0604020202020204" pitchFamily="34" charset="0"/>
              </a:rPr>
              <a:t>la frase stessa</a:t>
            </a:r>
          </a:p>
          <a:p>
            <a:r>
              <a:rPr lang="it-IT" sz="1600" dirty="0">
                <a:latin typeface="Arial" panose="020B0604020202020204" pitchFamily="34" charset="0"/>
                <a:cs typeface="Arial" panose="020B0604020202020204" pitchFamily="34" charset="0"/>
              </a:rPr>
              <a:t>sta invece ad indicare che esiste qualche cosa che si attiverà al vostro click sulla frase evidenziata</a:t>
            </a:r>
          </a:p>
        </p:txBody>
      </p:sp>
      <p:sp>
        <p:nvSpPr>
          <p:cNvPr id="27" name="Rettangolo 26">
            <a:extLst>
              <a:ext uri="{FF2B5EF4-FFF2-40B4-BE49-F238E27FC236}">
                <a16:creationId xmlns:a16="http://schemas.microsoft.com/office/drawing/2014/main" id="{8938DA88-6B5A-40F6-AC69-D018648A0D0E}"/>
              </a:ext>
            </a:extLst>
          </p:cNvPr>
          <p:cNvSpPr/>
          <p:nvPr/>
        </p:nvSpPr>
        <p:spPr>
          <a:xfrm>
            <a:off x="696488" y="1736929"/>
            <a:ext cx="9129243"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che cosa c’è dunque dietro ad una frase sottolineata e al click?</a:t>
            </a:r>
          </a:p>
        </p:txBody>
      </p:sp>
      <p:sp>
        <p:nvSpPr>
          <p:cNvPr id="28" name="Rettangolo 27">
            <a:extLst>
              <a:ext uri="{FF2B5EF4-FFF2-40B4-BE49-F238E27FC236}">
                <a16:creationId xmlns:a16="http://schemas.microsoft.com/office/drawing/2014/main" id="{FBC5AA8B-AAED-4BCC-B75B-92E52857D45C}"/>
              </a:ext>
            </a:extLst>
          </p:cNvPr>
          <p:cNvSpPr/>
          <p:nvPr/>
        </p:nvSpPr>
        <p:spPr>
          <a:xfrm>
            <a:off x="696488" y="1985471"/>
            <a:ext cx="9129243"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ci possono essere diverse azioni ma le più frequenti sono</a:t>
            </a:r>
          </a:p>
        </p:txBody>
      </p:sp>
      <p:sp>
        <p:nvSpPr>
          <p:cNvPr id="29" name="Rettangolo 28">
            <a:extLst>
              <a:ext uri="{FF2B5EF4-FFF2-40B4-BE49-F238E27FC236}">
                <a16:creationId xmlns:a16="http://schemas.microsoft.com/office/drawing/2014/main" id="{23E15D1C-2921-45CC-B60C-841C9EB24A23}"/>
              </a:ext>
            </a:extLst>
          </p:cNvPr>
          <p:cNvSpPr/>
          <p:nvPr/>
        </p:nvSpPr>
        <p:spPr>
          <a:xfrm>
            <a:off x="696487" y="2301713"/>
            <a:ext cx="9129243" cy="913070"/>
          </a:xfrm>
          <a:prstGeom prst="rect">
            <a:avLst/>
          </a:prstGeom>
        </p:spPr>
        <p:txBody>
          <a:bodyPr wrap="square">
            <a:spAutoFit/>
          </a:bodyPr>
          <a:lstStyle/>
          <a:p>
            <a:pPr marL="342900" indent="-342900">
              <a:lnSpc>
                <a:spcPts val="1600"/>
              </a:lnSpc>
              <a:buFont typeface="+mj-lt"/>
              <a:buAutoNum type="arabicPeriod"/>
            </a:pPr>
            <a:r>
              <a:rPr lang="it-IT" sz="1600" dirty="0">
                <a:latin typeface="Arial" panose="020B0604020202020204" pitchFamily="34" charset="0"/>
                <a:cs typeface="Arial" panose="020B0604020202020204" pitchFamily="34" charset="0"/>
              </a:rPr>
              <a:t>attivare un sito internet</a:t>
            </a:r>
          </a:p>
          <a:p>
            <a:pPr marL="342900" indent="-342900">
              <a:lnSpc>
                <a:spcPts val="1600"/>
              </a:lnSpc>
              <a:buFont typeface="+mj-lt"/>
              <a:buAutoNum type="arabicPeriod"/>
            </a:pPr>
            <a:r>
              <a:rPr lang="it-IT" sz="1600" dirty="0">
                <a:latin typeface="Arial" panose="020B0604020202020204" pitchFamily="34" charset="0"/>
                <a:cs typeface="Arial" panose="020B0604020202020204" pitchFamily="34" charset="0"/>
              </a:rPr>
              <a:t>vedere un video su YouTube (che è la stessa cosa)</a:t>
            </a:r>
          </a:p>
          <a:p>
            <a:pPr marL="342900" indent="-342900">
              <a:lnSpc>
                <a:spcPts val="1600"/>
              </a:lnSpc>
              <a:buFont typeface="+mj-lt"/>
              <a:buAutoNum type="arabicPeriod"/>
            </a:pPr>
            <a:r>
              <a:rPr lang="it-IT" sz="1600" dirty="0">
                <a:latin typeface="Arial" panose="020B0604020202020204" pitchFamily="34" charset="0"/>
                <a:cs typeface="Arial" panose="020B0604020202020204" pitchFamily="34" charset="0"/>
              </a:rPr>
              <a:t>attivare una presentazione personalizzata (sub-presentazione)</a:t>
            </a:r>
          </a:p>
          <a:p>
            <a:pPr>
              <a:lnSpc>
                <a:spcPts val="1600"/>
              </a:lnSpc>
            </a:pPr>
            <a:endParaRPr lang="it-IT" sz="1600" dirty="0">
              <a:latin typeface="Arial" panose="020B0604020202020204" pitchFamily="34" charset="0"/>
              <a:cs typeface="Arial" panose="020B0604020202020204" pitchFamily="34" charset="0"/>
            </a:endParaRPr>
          </a:p>
        </p:txBody>
      </p:sp>
      <p:sp>
        <p:nvSpPr>
          <p:cNvPr id="30" name="Rettangolo 29">
            <a:extLst>
              <a:ext uri="{FF2B5EF4-FFF2-40B4-BE49-F238E27FC236}">
                <a16:creationId xmlns:a16="http://schemas.microsoft.com/office/drawing/2014/main" id="{26DECAF0-5099-4095-A761-6C815EA52B9E}"/>
              </a:ext>
            </a:extLst>
          </p:cNvPr>
          <p:cNvSpPr/>
          <p:nvPr/>
        </p:nvSpPr>
        <p:spPr>
          <a:xfrm>
            <a:off x="696488" y="3435829"/>
            <a:ext cx="5942852"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che cosa una presentazione personalizzata?</a:t>
            </a:r>
          </a:p>
        </p:txBody>
      </p:sp>
      <p:sp>
        <p:nvSpPr>
          <p:cNvPr id="31" name="Rettangolo 30">
            <a:extLst>
              <a:ext uri="{FF2B5EF4-FFF2-40B4-BE49-F238E27FC236}">
                <a16:creationId xmlns:a16="http://schemas.microsoft.com/office/drawing/2014/main" id="{47DB186B-5F40-4E20-A8F2-332D10FF7072}"/>
              </a:ext>
            </a:extLst>
          </p:cNvPr>
          <p:cNvSpPr/>
          <p:nvPr/>
        </p:nvSpPr>
        <p:spPr>
          <a:xfrm>
            <a:off x="696488" y="3691089"/>
            <a:ext cx="5942852"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è un insieme di slide, ma può essere anche una sola</a:t>
            </a:r>
          </a:p>
        </p:txBody>
      </p:sp>
      <p:sp>
        <p:nvSpPr>
          <p:cNvPr id="32" name="Rettangolo 31">
            <a:extLst>
              <a:ext uri="{FF2B5EF4-FFF2-40B4-BE49-F238E27FC236}">
                <a16:creationId xmlns:a16="http://schemas.microsoft.com/office/drawing/2014/main" id="{6F13FD15-50F4-4532-936A-6F4EE1439457}"/>
              </a:ext>
            </a:extLst>
          </p:cNvPr>
          <p:cNvSpPr/>
          <p:nvPr/>
        </p:nvSpPr>
        <p:spPr>
          <a:xfrm>
            <a:off x="6958139" y="3435829"/>
            <a:ext cx="3666792"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come si attiva?</a:t>
            </a:r>
          </a:p>
        </p:txBody>
      </p:sp>
      <p:sp>
        <p:nvSpPr>
          <p:cNvPr id="33" name="Rettangolo 32">
            <a:extLst>
              <a:ext uri="{FF2B5EF4-FFF2-40B4-BE49-F238E27FC236}">
                <a16:creationId xmlns:a16="http://schemas.microsoft.com/office/drawing/2014/main" id="{E454D1C2-8315-4FF4-A94D-D00FBB0AA53C}"/>
              </a:ext>
            </a:extLst>
          </p:cNvPr>
          <p:cNvSpPr/>
          <p:nvPr/>
        </p:nvSpPr>
        <p:spPr>
          <a:xfrm>
            <a:off x="6958138" y="3660413"/>
            <a:ext cx="3497828"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con un click sulla frase sottolineata</a:t>
            </a:r>
          </a:p>
        </p:txBody>
      </p:sp>
      <p:sp>
        <p:nvSpPr>
          <p:cNvPr id="34" name="Rettangolo 33">
            <a:extLst>
              <a:ext uri="{FF2B5EF4-FFF2-40B4-BE49-F238E27FC236}">
                <a16:creationId xmlns:a16="http://schemas.microsoft.com/office/drawing/2014/main" id="{99FA93B9-B132-480B-9F77-E8B9435B381F}"/>
              </a:ext>
            </a:extLst>
          </p:cNvPr>
          <p:cNvSpPr/>
          <p:nvPr/>
        </p:nvSpPr>
        <p:spPr>
          <a:xfrm>
            <a:off x="6958139" y="4106309"/>
            <a:ext cx="4451984"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come se ne esce?</a:t>
            </a:r>
          </a:p>
        </p:txBody>
      </p:sp>
      <p:sp>
        <p:nvSpPr>
          <p:cNvPr id="35" name="Rettangolo 34">
            <a:extLst>
              <a:ext uri="{FF2B5EF4-FFF2-40B4-BE49-F238E27FC236}">
                <a16:creationId xmlns:a16="http://schemas.microsoft.com/office/drawing/2014/main" id="{ECFB988A-7885-465D-A263-2E83B862F2AD}"/>
              </a:ext>
            </a:extLst>
          </p:cNvPr>
          <p:cNvSpPr/>
          <p:nvPr/>
        </p:nvSpPr>
        <p:spPr>
          <a:xfrm>
            <a:off x="6958137" y="4328180"/>
            <a:ext cx="4819731"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di norma quando la sub presentazione è terminata, all’ultimo click ritorna al punto che l’ha attivata, lo stesso effetto si ottiene con il tasto ESC, anche prima della fine della presentazione</a:t>
            </a:r>
          </a:p>
        </p:txBody>
      </p:sp>
      <p:sp>
        <p:nvSpPr>
          <p:cNvPr id="36" name="Rettangolo 35">
            <a:extLst>
              <a:ext uri="{FF2B5EF4-FFF2-40B4-BE49-F238E27FC236}">
                <a16:creationId xmlns:a16="http://schemas.microsoft.com/office/drawing/2014/main" id="{2271C4A4-8507-4645-8514-AC82A50D16D1}"/>
              </a:ext>
            </a:extLst>
          </p:cNvPr>
          <p:cNvSpPr/>
          <p:nvPr/>
        </p:nvSpPr>
        <p:spPr>
          <a:xfrm>
            <a:off x="669984" y="4288271"/>
            <a:ext cx="5942852"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a che cosa serve?</a:t>
            </a:r>
          </a:p>
        </p:txBody>
      </p:sp>
      <p:sp>
        <p:nvSpPr>
          <p:cNvPr id="37" name="Rettangolo 36">
            <a:extLst>
              <a:ext uri="{FF2B5EF4-FFF2-40B4-BE49-F238E27FC236}">
                <a16:creationId xmlns:a16="http://schemas.microsoft.com/office/drawing/2014/main" id="{99ECE6AD-BD3B-49E2-AE1F-9A2C40B17D51}"/>
              </a:ext>
            </a:extLst>
          </p:cNvPr>
          <p:cNvSpPr/>
          <p:nvPr/>
        </p:nvSpPr>
        <p:spPr>
          <a:xfrm>
            <a:off x="669984" y="4543531"/>
            <a:ext cx="5942852" cy="502702"/>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può servire spiegare un termine complesso, la cui descrizione è tropo lunga per essere inserita nella slide che si sta guardando</a:t>
            </a:r>
          </a:p>
        </p:txBody>
      </p:sp>
      <p:sp>
        <p:nvSpPr>
          <p:cNvPr id="38" name="Rettangolo 37">
            <a:extLst>
              <a:ext uri="{FF2B5EF4-FFF2-40B4-BE49-F238E27FC236}">
                <a16:creationId xmlns:a16="http://schemas.microsoft.com/office/drawing/2014/main" id="{D0A9FE31-9A9A-46D2-B0B0-87765D94BEE1}"/>
              </a:ext>
            </a:extLst>
          </p:cNvPr>
          <p:cNvSpPr/>
          <p:nvPr/>
        </p:nvSpPr>
        <p:spPr>
          <a:xfrm>
            <a:off x="669984" y="5099957"/>
            <a:ext cx="5942852"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ma può servire, in casi di presentazioni molto complesse, a spezzare la presentazione in sub-presentazioni che possono essere attivate (o anche no) quando la persona che usa il PPT lo decide e in un ordine arbitrario</a:t>
            </a:r>
          </a:p>
        </p:txBody>
      </p:sp>
    </p:spTree>
    <p:extLst>
      <p:ext uri="{BB962C8B-B14F-4D97-AF65-F5344CB8AC3E}">
        <p14:creationId xmlns:p14="http://schemas.microsoft.com/office/powerpoint/2010/main" val="69148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D1F0523-CC50-43FA-A15E-6437D48E7E7C}"/>
              </a:ext>
            </a:extLst>
          </p:cNvPr>
          <p:cNvSpPr/>
          <p:nvPr/>
        </p:nvSpPr>
        <p:spPr>
          <a:xfrm>
            <a:off x="5950830" y="839901"/>
            <a:ext cx="525970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it-IT" sz="4400" b="1">
                <a:latin typeface="Arial" panose="020B0604020202020204" pitchFamily="34" charset="0"/>
                <a:ea typeface="+mj-ea"/>
                <a:cs typeface="Arial" panose="020B0604020202020204" pitchFamily="34" charset="0"/>
              </a:rPr>
              <a:t>le origini</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Carlo Alberto di Savoia, Re di Sardegna - Metropolitan Magazine">
            <a:extLst>
              <a:ext uri="{FF2B5EF4-FFF2-40B4-BE49-F238E27FC236}">
                <a16:creationId xmlns:a16="http://schemas.microsoft.com/office/drawing/2014/main" id="{21232BA0-5C00-44EA-8577-A00F28F89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5" r="28760" b="2"/>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7374B39-6E7F-4D86-92A4-77EB5142A335}"/>
              </a:ext>
            </a:extLst>
          </p:cNvPr>
          <p:cNvSpPr txBox="1"/>
          <p:nvPr/>
        </p:nvSpPr>
        <p:spPr>
          <a:xfrm>
            <a:off x="6000881" y="1879002"/>
            <a:ext cx="5863721" cy="3375920"/>
          </a:xfrm>
          <a:prstGeom prst="rect">
            <a:avLst/>
          </a:prstGeom>
        </p:spPr>
        <p:txBody>
          <a:bodyPr vert="horz" lIns="91440" tIns="45720" rIns="91440" bIns="45720" rtlCol="0" anchor="t">
            <a:noAutofit/>
          </a:bodyPr>
          <a:lstStyle/>
          <a:p>
            <a:pPr>
              <a:lnSpc>
                <a:spcPct val="90000"/>
              </a:lnSpc>
              <a:spcAft>
                <a:spcPts val="600"/>
              </a:spcAft>
            </a:pPr>
            <a:r>
              <a:rPr lang="it-IT" dirty="0">
                <a:latin typeface="Arial" panose="020B0604020202020204" pitchFamily="34" charset="0"/>
                <a:cs typeface="Arial" panose="020B0604020202020204" pitchFamily="34" charset="0"/>
              </a:rPr>
              <a:t>La Costituzione della Repubblica italiana, in vigore dal 1 gennaio del 1948, </a:t>
            </a:r>
            <a:r>
              <a:rPr lang="it-IT" b="1" dirty="0">
                <a:latin typeface="Arial" panose="020B0604020202020204" pitchFamily="34" charset="0"/>
                <a:cs typeface="Arial" panose="020B0604020202020204" pitchFamily="34" charset="0"/>
              </a:rPr>
              <a:t>sostituì lo Statuto Albertino</a:t>
            </a:r>
            <a:r>
              <a:rPr lang="it-IT" dirty="0">
                <a:latin typeface="Arial" panose="020B0604020202020204" pitchFamily="34" charset="0"/>
                <a:cs typeface="Arial" panose="020B0604020202020204" pitchFamily="34" charset="0"/>
              </a:rPr>
              <a:t>, costituzione ottriata (dal termine francese </a:t>
            </a:r>
            <a:r>
              <a:rPr lang="it-IT" dirty="0" err="1">
                <a:latin typeface="Arial" panose="020B0604020202020204" pitchFamily="34" charset="0"/>
                <a:cs typeface="Arial" panose="020B0604020202020204" pitchFamily="34" charset="0"/>
              </a:rPr>
              <a:t>octroyée</a:t>
            </a:r>
            <a:r>
              <a:rPr lang="it-IT" dirty="0">
                <a:latin typeface="Arial" panose="020B0604020202020204" pitchFamily="34" charset="0"/>
                <a:cs typeface="Arial" panose="020B0604020202020204" pitchFamily="34" charset="0"/>
              </a:rPr>
              <a:t>, cioè concessa) da parte di </a:t>
            </a:r>
            <a:r>
              <a:rPr lang="it-IT" b="1" dirty="0">
                <a:latin typeface="Arial" panose="020B0604020202020204" pitchFamily="34" charset="0"/>
                <a:cs typeface="Arial" panose="020B0604020202020204" pitchFamily="34" charset="0"/>
              </a:rPr>
              <a:t>Re Carlo Alberto di Savoia </a:t>
            </a:r>
            <a:r>
              <a:rPr lang="it-IT" dirty="0">
                <a:latin typeface="Arial" panose="020B0604020202020204" pitchFamily="34" charset="0"/>
                <a:cs typeface="Arial" panose="020B0604020202020204" pitchFamily="34" charset="0"/>
              </a:rPr>
              <a:t>il 4 marzo 1848, allora sovrano del Regno di Sardegna. Con la proclamazione del Regno d’Italia, lo Statuto divenne la Carta fondamentale dell'Italia unita.</a:t>
            </a:r>
          </a:p>
          <a:p>
            <a:pPr indent="-228600">
              <a:lnSpc>
                <a:spcPct val="90000"/>
              </a:lnSpc>
              <a:spcAft>
                <a:spcPts val="600"/>
              </a:spcAft>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a:lnSpc>
                <a:spcPct val="90000"/>
              </a:lnSpc>
              <a:spcAft>
                <a:spcPts val="600"/>
              </a:spcAft>
            </a:pPr>
            <a:r>
              <a:rPr lang="it-IT" dirty="0">
                <a:latin typeface="Arial" panose="020B0604020202020204" pitchFamily="34" charset="0"/>
                <a:cs typeface="Arial" panose="020B0604020202020204" pitchFamily="34" charset="0"/>
              </a:rPr>
              <a:t>Redatto in lingua francese, prese ispirazione dalla Costituzione francese del 1814 e fu concesso con riluttanza da parte del sovrano, sostanzialmente perché Re Ferdinando II di Borbone, il 29 gennaio 1848, aveva a sua volta concesso la costituzione nel Regno delle Due Sicilie (poi revocata dopo appena 3 mesi). Il proposito fu quello di arginare le tendenze rivoluzionarie e democratiche della cosiddetta primavera dei popoli che minavano la tenuta della monarchia sabauda.</a:t>
            </a:r>
          </a:p>
        </p:txBody>
      </p:sp>
    </p:spTree>
    <p:extLst>
      <p:ext uri="{BB962C8B-B14F-4D97-AF65-F5344CB8AC3E}">
        <p14:creationId xmlns:p14="http://schemas.microsoft.com/office/powerpoint/2010/main" val="22184920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0688920-90A2-4BC1-8932-3DC9B6F1BF05}"/>
              </a:ext>
            </a:extLst>
          </p:cNvPr>
          <p:cNvSpPr/>
          <p:nvPr/>
        </p:nvSpPr>
        <p:spPr>
          <a:xfrm>
            <a:off x="523494" y="428421"/>
            <a:ext cx="7024506" cy="74201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it-IT" sz="4400" b="1" dirty="0">
                <a:latin typeface="Arial" panose="020B0604020202020204" pitchFamily="34" charset="0"/>
                <a:ea typeface="+mj-ea"/>
                <a:cs typeface="Arial" panose="020B0604020202020204" pitchFamily="34" charset="0"/>
              </a:rPr>
              <a:t>lo statuto Albertino</a:t>
            </a:r>
          </a:p>
        </p:txBody>
      </p:sp>
      <p:pic>
        <p:nvPicPr>
          <p:cNvPr id="3" name="Immagine 2">
            <a:extLst>
              <a:ext uri="{FF2B5EF4-FFF2-40B4-BE49-F238E27FC236}">
                <a16:creationId xmlns:a16="http://schemas.microsoft.com/office/drawing/2014/main" id="{ED49B885-5DAC-4EE5-99D6-6BCB1C2E58B9}"/>
              </a:ext>
            </a:extLst>
          </p:cNvPr>
          <p:cNvPicPr>
            <a:picLocks noChangeAspect="1"/>
          </p:cNvPicPr>
          <p:nvPr/>
        </p:nvPicPr>
        <p:blipFill>
          <a:blip r:embed="rId2"/>
          <a:stretch>
            <a:fillRect/>
          </a:stretch>
        </p:blipFill>
        <p:spPr>
          <a:xfrm>
            <a:off x="9335257" y="385009"/>
            <a:ext cx="2003304" cy="1570845"/>
          </a:xfrm>
          <a:prstGeom prst="rect">
            <a:avLst/>
          </a:prstGeom>
        </p:spPr>
      </p:pic>
      <p:sp>
        <p:nvSpPr>
          <p:cNvPr id="7" name="CasellaDiTesto 6">
            <a:extLst>
              <a:ext uri="{FF2B5EF4-FFF2-40B4-BE49-F238E27FC236}">
                <a16:creationId xmlns:a16="http://schemas.microsoft.com/office/drawing/2014/main" id="{49F95960-16CB-43B5-BE4B-EC4A100C5715}"/>
              </a:ext>
            </a:extLst>
          </p:cNvPr>
          <p:cNvSpPr txBox="1"/>
          <p:nvPr/>
        </p:nvSpPr>
        <p:spPr>
          <a:xfrm>
            <a:off x="523494" y="1170432"/>
            <a:ext cx="7485888" cy="830997"/>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al suo interno lo Statuto delineava una monarchia costituzionale, in cui </a:t>
            </a:r>
            <a:r>
              <a:rPr lang="it-IT" sz="1600" b="1" dirty="0">
                <a:latin typeface="Arial" panose="020B0604020202020204" pitchFamily="34" charset="0"/>
                <a:cs typeface="Arial" panose="020B0604020202020204" pitchFamily="34" charset="0"/>
              </a:rPr>
              <a:t>il Re </a:t>
            </a:r>
            <a:r>
              <a:rPr lang="it-IT" sz="1600" dirty="0">
                <a:latin typeface="Arial" panose="020B0604020202020204" pitchFamily="34" charset="0"/>
                <a:cs typeface="Arial" panose="020B0604020202020204" pitchFamily="34" charset="0"/>
              </a:rPr>
              <a:t>deteneva in via esclusiva </a:t>
            </a:r>
            <a:r>
              <a:rPr lang="it-IT" sz="1600" b="1" dirty="0">
                <a:latin typeface="Arial" panose="020B0604020202020204" pitchFamily="34" charset="0"/>
                <a:cs typeface="Arial" panose="020B0604020202020204" pitchFamily="34" charset="0"/>
              </a:rPr>
              <a:t>il potere esecutivo</a:t>
            </a:r>
            <a:r>
              <a:rPr lang="it-IT" sz="1600" dirty="0">
                <a:latin typeface="Arial" panose="020B0604020202020204" pitchFamily="34" charset="0"/>
                <a:cs typeface="Arial" panose="020B0604020202020204" pitchFamily="34" charset="0"/>
              </a:rPr>
              <a:t>, condivideva la funzione legislativa con le Camere, una elettiva (la Camera dei Deputati) e una di nomina regia</a:t>
            </a:r>
          </a:p>
        </p:txBody>
      </p:sp>
      <p:sp>
        <p:nvSpPr>
          <p:cNvPr id="9" name="CasellaDiTesto 8">
            <a:extLst>
              <a:ext uri="{FF2B5EF4-FFF2-40B4-BE49-F238E27FC236}">
                <a16:creationId xmlns:a16="http://schemas.microsoft.com/office/drawing/2014/main" id="{EDAD41AE-E651-4FE3-AE35-42DBA62B73CB}"/>
              </a:ext>
            </a:extLst>
          </p:cNvPr>
          <p:cNvSpPr txBox="1"/>
          <p:nvPr/>
        </p:nvSpPr>
        <p:spPr>
          <a:xfrm>
            <a:off x="1889865" y="2770310"/>
            <a:ext cx="8119374" cy="1569660"/>
          </a:xfrm>
          <a:prstGeom prst="rect">
            <a:avLst/>
          </a:prstGeom>
          <a:noFill/>
        </p:spPr>
        <p:txBody>
          <a:bodyPr wrap="square">
            <a:spAutoFit/>
          </a:bodyPr>
          <a:lstStyle>
            <a:defPPr>
              <a:defRPr lang="it-IT"/>
            </a:defPPr>
            <a:lvl1pPr>
              <a:defRPr sz="1600">
                <a:latin typeface="Arial" panose="020B0604020202020204" pitchFamily="34" charset="0"/>
                <a:cs typeface="Arial" panose="020B0604020202020204" pitchFamily="34" charset="0"/>
              </a:defRPr>
            </a:lvl1pPr>
          </a:lstStyle>
          <a:p>
            <a:r>
              <a:rPr lang="it-IT" dirty="0"/>
              <a:t>benché inizialmente immaginato per rafforzare i poteri del sovrano, nella prassi lo Statuto Albertino permise il superamento della monarchia costituzionale a favore dell’affermarsi di una monarchia parlamentare in cui, fin da subito, si venne a instaurare il rapporto di fiducia tra governo e parlamento e la figura del re assunse sempre più funzioni più limitate; ciò anche grazie alle figure politiche di </a:t>
            </a:r>
            <a:r>
              <a:rPr lang="it-IT" b="1" dirty="0"/>
              <a:t>Massimo D’Azeglio </a:t>
            </a:r>
            <a:r>
              <a:rPr lang="it-IT" dirty="0"/>
              <a:t>e, soprattutto, di </a:t>
            </a:r>
            <a:r>
              <a:rPr lang="it-IT" b="1" dirty="0"/>
              <a:t>Camillo Benso Conte di Cavour</a:t>
            </a:r>
          </a:p>
        </p:txBody>
      </p:sp>
      <p:pic>
        <p:nvPicPr>
          <p:cNvPr id="6" name="Immagine 5">
            <a:extLst>
              <a:ext uri="{FF2B5EF4-FFF2-40B4-BE49-F238E27FC236}">
                <a16:creationId xmlns:a16="http://schemas.microsoft.com/office/drawing/2014/main" id="{C22396CF-F8D4-41BA-8F84-C5852D4998F9}"/>
              </a:ext>
            </a:extLst>
          </p:cNvPr>
          <p:cNvPicPr>
            <a:picLocks noChangeAspect="1"/>
          </p:cNvPicPr>
          <p:nvPr/>
        </p:nvPicPr>
        <p:blipFill rotWithShape="1">
          <a:blip r:embed="rId3"/>
          <a:srcRect l="10577" t="8976" r="11732" b="27396"/>
          <a:stretch/>
        </p:blipFill>
        <p:spPr>
          <a:xfrm>
            <a:off x="10065058" y="2818907"/>
            <a:ext cx="1305273" cy="1328469"/>
          </a:xfrm>
          <a:prstGeom prst="rect">
            <a:avLst/>
          </a:prstGeom>
        </p:spPr>
      </p:pic>
      <p:pic>
        <p:nvPicPr>
          <p:cNvPr id="11" name="Immagine 10">
            <a:extLst>
              <a:ext uri="{FF2B5EF4-FFF2-40B4-BE49-F238E27FC236}">
                <a16:creationId xmlns:a16="http://schemas.microsoft.com/office/drawing/2014/main" id="{A5E7CAE6-86C2-4F72-B4B1-4B30D928002B}"/>
              </a:ext>
            </a:extLst>
          </p:cNvPr>
          <p:cNvPicPr>
            <a:picLocks noChangeAspect="1"/>
          </p:cNvPicPr>
          <p:nvPr/>
        </p:nvPicPr>
        <p:blipFill rotWithShape="1">
          <a:blip r:embed="rId4"/>
          <a:srcRect l="18874" r="27104" b="8448"/>
          <a:stretch/>
        </p:blipFill>
        <p:spPr>
          <a:xfrm>
            <a:off x="619029" y="2841130"/>
            <a:ext cx="1215017" cy="1328469"/>
          </a:xfrm>
          <a:prstGeom prst="rect">
            <a:avLst/>
          </a:prstGeom>
        </p:spPr>
      </p:pic>
      <p:sp>
        <p:nvSpPr>
          <p:cNvPr id="13" name="CasellaDiTesto 12">
            <a:extLst>
              <a:ext uri="{FF2B5EF4-FFF2-40B4-BE49-F238E27FC236}">
                <a16:creationId xmlns:a16="http://schemas.microsoft.com/office/drawing/2014/main" id="{BF87045A-4EA2-4E87-B35A-103B7479AAEF}"/>
              </a:ext>
            </a:extLst>
          </p:cNvPr>
          <p:cNvSpPr txBox="1"/>
          <p:nvPr/>
        </p:nvSpPr>
        <p:spPr>
          <a:xfrm>
            <a:off x="450342" y="4856572"/>
            <a:ext cx="6928866" cy="1200329"/>
          </a:xfrm>
          <a:prstGeom prst="rect">
            <a:avLst/>
          </a:prstGeom>
          <a:noFill/>
          <a:ln>
            <a:solidFill>
              <a:schemeClr val="tx1"/>
            </a:solidFill>
          </a:ln>
        </p:spPr>
        <p:txBody>
          <a:bodyPr wrap="square">
            <a:spAutoFit/>
          </a:bodyPr>
          <a:lstStyle/>
          <a:p>
            <a:r>
              <a:rPr lang="it-IT" b="1" dirty="0">
                <a:latin typeface="Arial" panose="020B0604020202020204" pitchFamily="34" charset="0"/>
                <a:cs typeface="Arial" panose="020B0604020202020204" pitchFamily="34" charset="0"/>
              </a:rPr>
              <a:t>fino al 1909 solo l’8,3% dei cittadini era legittimato a votare; nel 1912 venne introdotto il suffragio universale maschile ma solo per i cittadini di età compresa tra 21 e 30 anni, allargato a tutti gli uomini maggiori di 21 anni nel  1919</a:t>
            </a:r>
          </a:p>
        </p:txBody>
      </p:sp>
      <p:pic>
        <p:nvPicPr>
          <p:cNvPr id="14" name="Immagine 13">
            <a:extLst>
              <a:ext uri="{FF2B5EF4-FFF2-40B4-BE49-F238E27FC236}">
                <a16:creationId xmlns:a16="http://schemas.microsoft.com/office/drawing/2014/main" id="{7F821BB9-C5C2-4660-96A6-4701708D336F}"/>
              </a:ext>
            </a:extLst>
          </p:cNvPr>
          <p:cNvPicPr>
            <a:picLocks noChangeAspect="1"/>
          </p:cNvPicPr>
          <p:nvPr/>
        </p:nvPicPr>
        <p:blipFill rotWithShape="1">
          <a:blip r:embed="rId5"/>
          <a:srcRect t="9487" b="15972"/>
          <a:stretch/>
        </p:blipFill>
        <p:spPr>
          <a:xfrm>
            <a:off x="9306122" y="4856572"/>
            <a:ext cx="1122611" cy="894736"/>
          </a:xfrm>
          <a:prstGeom prst="rect">
            <a:avLst/>
          </a:prstGeom>
        </p:spPr>
      </p:pic>
      <p:pic>
        <p:nvPicPr>
          <p:cNvPr id="16" name="Immagine 15">
            <a:extLst>
              <a:ext uri="{FF2B5EF4-FFF2-40B4-BE49-F238E27FC236}">
                <a16:creationId xmlns:a16="http://schemas.microsoft.com/office/drawing/2014/main" id="{56CAF563-4FB8-42C7-B017-52F0071286AA}"/>
              </a:ext>
            </a:extLst>
          </p:cNvPr>
          <p:cNvPicPr>
            <a:picLocks noChangeAspect="1"/>
          </p:cNvPicPr>
          <p:nvPr/>
        </p:nvPicPr>
        <p:blipFill>
          <a:blip r:embed="rId6"/>
          <a:stretch>
            <a:fillRect/>
          </a:stretch>
        </p:blipFill>
        <p:spPr>
          <a:xfrm>
            <a:off x="8507858" y="4781809"/>
            <a:ext cx="679431" cy="1200329"/>
          </a:xfrm>
          <a:prstGeom prst="rect">
            <a:avLst/>
          </a:prstGeom>
        </p:spPr>
      </p:pic>
      <p:pic>
        <p:nvPicPr>
          <p:cNvPr id="18" name="Immagine 17">
            <a:extLst>
              <a:ext uri="{FF2B5EF4-FFF2-40B4-BE49-F238E27FC236}">
                <a16:creationId xmlns:a16="http://schemas.microsoft.com/office/drawing/2014/main" id="{1DEBFA0B-BB07-415D-B932-307BD7C8348A}"/>
              </a:ext>
            </a:extLst>
          </p:cNvPr>
          <p:cNvPicPr>
            <a:picLocks noChangeAspect="1"/>
          </p:cNvPicPr>
          <p:nvPr/>
        </p:nvPicPr>
        <p:blipFill>
          <a:blip r:embed="rId7"/>
          <a:stretch>
            <a:fillRect/>
          </a:stretch>
        </p:blipFill>
        <p:spPr>
          <a:xfrm>
            <a:off x="10547566" y="4781808"/>
            <a:ext cx="611706" cy="1200329"/>
          </a:xfrm>
          <a:prstGeom prst="rect">
            <a:avLst/>
          </a:prstGeom>
        </p:spPr>
      </p:pic>
      <p:cxnSp>
        <p:nvCxnSpPr>
          <p:cNvPr id="20" name="Connettore diritto 19">
            <a:extLst>
              <a:ext uri="{FF2B5EF4-FFF2-40B4-BE49-F238E27FC236}">
                <a16:creationId xmlns:a16="http://schemas.microsoft.com/office/drawing/2014/main" id="{C5FC80C6-1B30-4457-BD2C-CCA7294B2A27}"/>
              </a:ext>
            </a:extLst>
          </p:cNvPr>
          <p:cNvCxnSpPr>
            <a:cxnSpLocks/>
          </p:cNvCxnSpPr>
          <p:nvPr/>
        </p:nvCxnSpPr>
        <p:spPr>
          <a:xfrm flipH="1">
            <a:off x="10336953" y="4971101"/>
            <a:ext cx="922952" cy="91210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E25A79E4-7226-4420-A42E-5799CE633A76}"/>
              </a:ext>
            </a:extLst>
          </p:cNvPr>
          <p:cNvSpPr txBox="1"/>
          <p:nvPr/>
        </p:nvSpPr>
        <p:spPr>
          <a:xfrm>
            <a:off x="8305123" y="4671906"/>
            <a:ext cx="575799" cy="369332"/>
          </a:xfrm>
          <a:prstGeom prst="rect">
            <a:avLst/>
          </a:prstGeom>
          <a:noFill/>
        </p:spPr>
        <p:txBody>
          <a:bodyPr wrap="none" rtlCol="0">
            <a:spAutoFit/>
          </a:bodyPr>
          <a:lstStyle/>
          <a:p>
            <a:r>
              <a:rPr lang="it-IT" b="1" dirty="0">
                <a:latin typeface="Arial" panose="020B0604020202020204" pitchFamily="34" charset="0"/>
                <a:cs typeface="Arial" panose="020B0604020202020204" pitchFamily="34" charset="0"/>
              </a:rPr>
              <a:t>21+</a:t>
            </a:r>
          </a:p>
        </p:txBody>
      </p:sp>
      <p:cxnSp>
        <p:nvCxnSpPr>
          <p:cNvPr id="24" name="Connettore diritto 23">
            <a:extLst>
              <a:ext uri="{FF2B5EF4-FFF2-40B4-BE49-F238E27FC236}">
                <a16:creationId xmlns:a16="http://schemas.microsoft.com/office/drawing/2014/main" id="{BB1FAE39-67ED-4EE7-8492-CC6469A0A748}"/>
              </a:ext>
            </a:extLst>
          </p:cNvPr>
          <p:cNvCxnSpPr>
            <a:cxnSpLocks/>
          </p:cNvCxnSpPr>
          <p:nvPr/>
        </p:nvCxnSpPr>
        <p:spPr>
          <a:xfrm>
            <a:off x="10350077" y="4911495"/>
            <a:ext cx="1028661" cy="97170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43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35E6D7F-DEFC-4D19-A32F-A6AF45CACA54}"/>
              </a:ext>
            </a:extLst>
          </p:cNvPr>
          <p:cNvSpPr/>
          <p:nvPr/>
        </p:nvSpPr>
        <p:spPr>
          <a:xfrm>
            <a:off x="6420465" y="284701"/>
            <a:ext cx="4645250" cy="9109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Arial" panose="020B0604020202020204" pitchFamily="34" charset="0"/>
                <a:ea typeface="+mj-ea"/>
                <a:cs typeface="Arial" panose="020B0604020202020204" pitchFamily="34" charset="0"/>
              </a:rPr>
              <a:t>il</a:t>
            </a:r>
            <a:r>
              <a:rPr lang="en-US" sz="4800" b="1" dirty="0">
                <a:latin typeface="+mj-lt"/>
                <a:ea typeface="+mj-ea"/>
                <a:cs typeface="+mj-cs"/>
              </a:rPr>
              <a:t> </a:t>
            </a:r>
            <a:r>
              <a:rPr lang="en-US" sz="4800" b="1" dirty="0">
                <a:latin typeface="Arial" panose="020B0604020202020204" pitchFamily="34" charset="0"/>
                <a:ea typeface="+mj-ea"/>
                <a:cs typeface="Arial" panose="020B0604020202020204" pitchFamily="34" charset="0"/>
              </a:rPr>
              <a:t>fascismo</a:t>
            </a:r>
          </a:p>
        </p:txBody>
      </p:sp>
      <p:sp>
        <p:nvSpPr>
          <p:cNvPr id="3076"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6AAACEAF-7C17-44A0-BAF7-54C16D260F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07" r="32614" b="-1"/>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CE002ACE-FC00-4EF0-8417-1A3BF3795647}"/>
              </a:ext>
            </a:extLst>
          </p:cNvPr>
          <p:cNvSpPr txBox="1"/>
          <p:nvPr/>
        </p:nvSpPr>
        <p:spPr>
          <a:xfrm>
            <a:off x="6420465" y="1276284"/>
            <a:ext cx="5473302" cy="1077218"/>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In particolare, durante il ventennio fascista, lo Statuto, che pure formalmente rimase la costituzione vigente fino alla nascita della Repubblica, fu svuotato di rilevanza giuridica e politica</a:t>
            </a:r>
          </a:p>
        </p:txBody>
      </p:sp>
      <p:sp>
        <p:nvSpPr>
          <p:cNvPr id="13" name="CasellaDiTesto 12">
            <a:extLst>
              <a:ext uri="{FF2B5EF4-FFF2-40B4-BE49-F238E27FC236}">
                <a16:creationId xmlns:a16="http://schemas.microsoft.com/office/drawing/2014/main" id="{9A595807-141E-4483-9673-7B1F4BA9F5FE}"/>
              </a:ext>
            </a:extLst>
          </p:cNvPr>
          <p:cNvSpPr txBox="1"/>
          <p:nvPr/>
        </p:nvSpPr>
        <p:spPr>
          <a:xfrm>
            <a:off x="6420465" y="2417649"/>
            <a:ext cx="5122607" cy="2308324"/>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L’appartenenza al Partito Nazionale Fascista divenne requisito imprescindibile per poter accedere agli impieghi pubblici. Con l’approvazione delle cosiddette </a:t>
            </a:r>
            <a:r>
              <a:rPr lang="it-IT" sz="1600" b="1" dirty="0">
                <a:latin typeface="Arial" panose="020B0604020202020204" pitchFamily="34" charset="0"/>
                <a:cs typeface="Arial" panose="020B0604020202020204" pitchFamily="34" charset="0"/>
              </a:rPr>
              <a:t>leggi </a:t>
            </a:r>
            <a:r>
              <a:rPr lang="it-IT" sz="1600" b="1" dirty="0" err="1">
                <a:latin typeface="Arial" panose="020B0604020202020204" pitchFamily="34" charset="0"/>
                <a:cs typeface="Arial" panose="020B0604020202020204" pitchFamily="34" charset="0"/>
              </a:rPr>
              <a:t>fascistissime</a:t>
            </a:r>
            <a:r>
              <a:rPr lang="it-IT" sz="1600" b="1" dirty="0">
                <a:latin typeface="Arial" panose="020B0604020202020204" pitchFamily="34" charset="0"/>
                <a:cs typeface="Arial" panose="020B0604020202020204" pitchFamily="34" charset="0"/>
              </a:rPr>
              <a:t> </a:t>
            </a:r>
            <a:r>
              <a:rPr lang="it-IT" sz="1600" dirty="0">
                <a:latin typeface="Arial" panose="020B0604020202020204" pitchFamily="34" charset="0"/>
                <a:cs typeface="Arial" panose="020B0604020202020204" pitchFamily="34" charset="0"/>
              </a:rPr>
              <a:t>(1925-26), il Parlamento fu sostanzialmente privato dei poteri e della funzione legislativa, mentre crebbe l’importanza centrale del Capo del Governo, che divenne responsabile solo di fronte al Re, così derogando all’istituto della fiducia tra Parlamento e Governo tipico dei sistemi parlamentari.</a:t>
            </a:r>
          </a:p>
        </p:txBody>
      </p:sp>
      <p:pic>
        <p:nvPicPr>
          <p:cNvPr id="6" name="Picture 4" descr="Breve storia della Costituzione Italiana">
            <a:extLst>
              <a:ext uri="{FF2B5EF4-FFF2-40B4-BE49-F238E27FC236}">
                <a16:creationId xmlns:a16="http://schemas.microsoft.com/office/drawing/2014/main" id="{1EE64E2D-2842-43A0-959B-972D40947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69" y="5073584"/>
            <a:ext cx="1580842" cy="15908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122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034553F-4442-4168-AD0E-9ED25821F741}"/>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sellaDiTesto 2">
            <a:extLst>
              <a:ext uri="{FF2B5EF4-FFF2-40B4-BE49-F238E27FC236}">
                <a16:creationId xmlns:a16="http://schemas.microsoft.com/office/drawing/2014/main" id="{897DCE92-0711-4F88-A134-F683217F7998}"/>
              </a:ext>
            </a:extLst>
          </p:cNvPr>
          <p:cNvSpPr txBox="1"/>
          <p:nvPr/>
        </p:nvSpPr>
        <p:spPr>
          <a:xfrm>
            <a:off x="477981" y="1122363"/>
            <a:ext cx="5037916" cy="3204134"/>
          </a:xfrm>
          <a:prstGeom prst="rect">
            <a:avLst/>
          </a:prstGeom>
        </p:spPr>
        <p:txBody>
          <a:bodyPr vert="horz" lIns="91440" tIns="45720" rIns="91440" bIns="45720" rtlCol="0" anchor="b">
            <a:normAutofit/>
          </a:bodyPr>
          <a:lstStyle/>
          <a:p>
            <a:pPr fontAlgn="base">
              <a:lnSpc>
                <a:spcPts val="4000"/>
              </a:lnSpc>
              <a:spcBef>
                <a:spcPct val="0"/>
              </a:spcBef>
              <a:spcAft>
                <a:spcPts val="600"/>
              </a:spcAft>
            </a:pPr>
            <a:r>
              <a:rPr lang="en-US" sz="4000" b="1" i="0" dirty="0">
                <a:effectLst/>
                <a:latin typeface="Arial" panose="020B0604020202020204" pitchFamily="34" charset="0"/>
                <a:ea typeface="+mj-ea"/>
                <a:cs typeface="Arial" panose="020B0604020202020204" pitchFamily="34" charset="0"/>
              </a:rPr>
              <a:t>la fine del fascismo e il referendum del 2 </a:t>
            </a:r>
            <a:r>
              <a:rPr lang="en-US" sz="4000" b="1" i="0" dirty="0" err="1">
                <a:effectLst/>
                <a:latin typeface="Arial" panose="020B0604020202020204" pitchFamily="34" charset="0"/>
                <a:ea typeface="+mj-ea"/>
                <a:cs typeface="Arial" panose="020B0604020202020204" pitchFamily="34" charset="0"/>
              </a:rPr>
              <a:t>giugno</a:t>
            </a:r>
            <a:r>
              <a:rPr lang="en-US" sz="4000" b="1" i="0" dirty="0">
                <a:effectLst/>
                <a:latin typeface="Arial" panose="020B0604020202020204" pitchFamily="34" charset="0"/>
                <a:ea typeface="+mj-ea"/>
                <a:cs typeface="Arial" panose="020B0604020202020204" pitchFamily="34" charset="0"/>
              </a:rPr>
              <a:t> 1946</a:t>
            </a:r>
            <a:br>
              <a:rPr lang="en-US" sz="4000" b="1" i="0" dirty="0">
                <a:effectLst/>
                <a:latin typeface="Arial" panose="020B0604020202020204" pitchFamily="34" charset="0"/>
                <a:ea typeface="+mj-ea"/>
                <a:cs typeface="Arial" panose="020B0604020202020204" pitchFamily="34" charset="0"/>
              </a:rPr>
            </a:br>
            <a:r>
              <a:rPr lang="en-US" sz="4000" b="1" i="0" dirty="0" err="1">
                <a:effectLst/>
                <a:latin typeface="Arial" panose="020B0604020202020204" pitchFamily="34" charset="0"/>
                <a:ea typeface="+mj-ea"/>
                <a:cs typeface="Arial" panose="020B0604020202020204" pitchFamily="34" charset="0"/>
              </a:rPr>
              <a:t>nasce</a:t>
            </a:r>
            <a:r>
              <a:rPr lang="en-US" sz="4000" b="1" i="0" dirty="0">
                <a:effectLst/>
                <a:latin typeface="Arial" panose="020B0604020202020204" pitchFamily="34" charset="0"/>
                <a:ea typeface="+mj-ea"/>
                <a:cs typeface="Arial" panose="020B0604020202020204" pitchFamily="34" charset="0"/>
              </a:rPr>
              <a:t> la </a:t>
            </a:r>
            <a:r>
              <a:rPr lang="en-US" sz="4000" b="1" i="0" dirty="0" err="1">
                <a:effectLst/>
                <a:latin typeface="Arial" panose="020B0604020202020204" pitchFamily="34" charset="0"/>
                <a:ea typeface="+mj-ea"/>
                <a:cs typeface="Arial" panose="020B0604020202020204" pitchFamily="34" charset="0"/>
              </a:rPr>
              <a:t>repubblica</a:t>
            </a:r>
            <a:endParaRPr lang="en-US" sz="4000" b="0" i="0" dirty="0">
              <a:effectLst/>
              <a:latin typeface="Arial" panose="020B0604020202020204" pitchFamily="34" charset="0"/>
              <a:ea typeface="+mj-ea"/>
              <a:cs typeface="Arial" panose="020B0604020202020204" pitchFamily="34" charset="0"/>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5EBB680D-72C3-4989-8B63-8F2FD0BD212D}"/>
              </a:ext>
            </a:extLst>
          </p:cNvPr>
          <p:cNvSpPr txBox="1"/>
          <p:nvPr/>
        </p:nvSpPr>
        <p:spPr>
          <a:xfrm>
            <a:off x="477981" y="4991955"/>
            <a:ext cx="6094476" cy="1200329"/>
          </a:xfrm>
          <a:prstGeom prst="rect">
            <a:avLst/>
          </a:prstGeom>
          <a:noFill/>
        </p:spPr>
        <p:txBody>
          <a:bodyPr wrap="square">
            <a:spAutoFit/>
          </a:bodyPr>
          <a:lstStyle/>
          <a:p>
            <a:r>
              <a:rPr lang="it-IT" dirty="0">
                <a:latin typeface="Arial" panose="020B0604020202020204" pitchFamily="34" charset="0"/>
                <a:cs typeface="Arial" panose="020B0604020202020204" pitchFamily="34" charset="0"/>
              </a:rPr>
              <a:t>si decise di convocare, mediante elezioni nazionali, un’Assemblea costituente con il compito di redigere e approvare un nuovo testo costituzionale, affidando al popolo la scelta istituzionale tra monarchia e repubblica</a:t>
            </a:r>
          </a:p>
        </p:txBody>
      </p:sp>
      <p:pic>
        <p:nvPicPr>
          <p:cNvPr id="5126" name="Picture 6" descr="Breve storia della Costituzione Italiana">
            <a:extLst>
              <a:ext uri="{FF2B5EF4-FFF2-40B4-BE49-F238E27FC236}">
                <a16:creationId xmlns:a16="http://schemas.microsoft.com/office/drawing/2014/main" id="{3D7155DC-C1F7-45BF-9155-03E1FEAAB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2713" y="0"/>
            <a:ext cx="3199284" cy="159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9663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9ADAA998-2F02-4586-9040-B4BC2FAE25F0}"/>
              </a:ext>
            </a:extLst>
          </p:cNvPr>
          <p:cNvSpPr/>
          <p:nvPr/>
        </p:nvSpPr>
        <p:spPr>
          <a:xfrm>
            <a:off x="249822" y="-264152"/>
            <a:ext cx="4645250" cy="9109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Arial" panose="020B0604020202020204" pitchFamily="34" charset="0"/>
                <a:ea typeface="+mj-ea"/>
                <a:cs typeface="Arial" panose="020B0604020202020204" pitchFamily="34" charset="0"/>
              </a:rPr>
              <a:t>la </a:t>
            </a:r>
            <a:r>
              <a:rPr lang="en-US" sz="3600" b="1" dirty="0" err="1">
                <a:latin typeface="Arial" panose="020B0604020202020204" pitchFamily="34" charset="0"/>
                <a:ea typeface="+mj-ea"/>
                <a:cs typeface="Arial" panose="020B0604020202020204" pitchFamily="34" charset="0"/>
              </a:rPr>
              <a:t>costituente</a:t>
            </a:r>
            <a:endParaRPr lang="en-US" sz="3600" b="1" dirty="0">
              <a:latin typeface="Arial" panose="020B0604020202020204" pitchFamily="34" charset="0"/>
              <a:ea typeface="+mj-ea"/>
              <a:cs typeface="Arial" panose="020B0604020202020204" pitchFamily="34" charset="0"/>
            </a:endParaRPr>
          </a:p>
        </p:txBody>
      </p:sp>
      <p:sp>
        <p:nvSpPr>
          <p:cNvPr id="9" name="CasellaDiTesto 8">
            <a:extLst>
              <a:ext uri="{FF2B5EF4-FFF2-40B4-BE49-F238E27FC236}">
                <a16:creationId xmlns:a16="http://schemas.microsoft.com/office/drawing/2014/main" id="{3211AF72-7D1B-47BA-A3E8-1599E38F4F01}"/>
              </a:ext>
            </a:extLst>
          </p:cNvPr>
          <p:cNvSpPr txBox="1"/>
          <p:nvPr/>
        </p:nvSpPr>
        <p:spPr>
          <a:xfrm>
            <a:off x="333281" y="646818"/>
            <a:ext cx="4298982" cy="1015663"/>
          </a:xfrm>
          <a:prstGeom prst="rect">
            <a:avLst/>
          </a:prstGeom>
          <a:noFill/>
        </p:spPr>
        <p:txBody>
          <a:bodyPr wrap="square">
            <a:spAutoFit/>
          </a:bodyPr>
          <a:lstStyle/>
          <a:p>
            <a:r>
              <a:rPr lang="it-IT" sz="2000" dirty="0">
                <a:latin typeface="Arial" panose="020B0604020202020204" pitchFamily="34" charset="0"/>
                <a:cs typeface="Arial" panose="020B0604020202020204" pitchFamily="34" charset="0"/>
              </a:rPr>
              <a:t>con il referendum viene anche eletta la costituente che ha il compito di redigere la nuova costituzione</a:t>
            </a:r>
          </a:p>
        </p:txBody>
      </p:sp>
      <p:pic>
        <p:nvPicPr>
          <p:cNvPr id="10" name="Immagine 9">
            <a:extLst>
              <a:ext uri="{FF2B5EF4-FFF2-40B4-BE49-F238E27FC236}">
                <a16:creationId xmlns:a16="http://schemas.microsoft.com/office/drawing/2014/main" id="{933FD3A1-938E-41C8-BC7F-DE8832E1774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72556" y="1048445"/>
            <a:ext cx="365890" cy="717973"/>
          </a:xfrm>
          <a:prstGeom prst="rect">
            <a:avLst/>
          </a:prstGeom>
        </p:spPr>
      </p:pic>
      <p:pic>
        <p:nvPicPr>
          <p:cNvPr id="11" name="Immagine 10">
            <a:extLst>
              <a:ext uri="{FF2B5EF4-FFF2-40B4-BE49-F238E27FC236}">
                <a16:creationId xmlns:a16="http://schemas.microsoft.com/office/drawing/2014/main" id="{A280ED51-2CA8-416D-A440-809A974FC0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67504" y="7149"/>
            <a:ext cx="1007674" cy="1780224"/>
          </a:xfrm>
          <a:prstGeom prst="rect">
            <a:avLst/>
          </a:prstGeom>
        </p:spPr>
      </p:pic>
      <p:sp>
        <p:nvSpPr>
          <p:cNvPr id="12" name="CasellaDiTesto 11">
            <a:extLst>
              <a:ext uri="{FF2B5EF4-FFF2-40B4-BE49-F238E27FC236}">
                <a16:creationId xmlns:a16="http://schemas.microsoft.com/office/drawing/2014/main" id="{E6A71464-E30B-4471-AA58-DDBA916DB2E7}"/>
              </a:ext>
            </a:extLst>
          </p:cNvPr>
          <p:cNvSpPr txBox="1"/>
          <p:nvPr/>
        </p:nvSpPr>
        <p:spPr>
          <a:xfrm>
            <a:off x="9717654" y="217447"/>
            <a:ext cx="1213794" cy="830997"/>
          </a:xfrm>
          <a:prstGeom prst="rect">
            <a:avLst/>
          </a:prstGeom>
          <a:noFill/>
        </p:spPr>
        <p:txBody>
          <a:bodyPr wrap="none" rtlCol="0">
            <a:spAutoFit/>
          </a:bodyPr>
          <a:lstStyle/>
          <a:p>
            <a:r>
              <a:rPr lang="it-IT" sz="4800" b="1" dirty="0">
                <a:latin typeface="Arial" panose="020B0604020202020204" pitchFamily="34" charset="0"/>
                <a:cs typeface="Arial" panose="020B0604020202020204" pitchFamily="34" charset="0"/>
              </a:rPr>
              <a:t>535</a:t>
            </a:r>
          </a:p>
        </p:txBody>
      </p:sp>
      <p:sp>
        <p:nvSpPr>
          <p:cNvPr id="13" name="CasellaDiTesto 12">
            <a:extLst>
              <a:ext uri="{FF2B5EF4-FFF2-40B4-BE49-F238E27FC236}">
                <a16:creationId xmlns:a16="http://schemas.microsoft.com/office/drawing/2014/main" id="{ECAE193E-272A-4996-AA5C-06982CFEF4DB}"/>
              </a:ext>
            </a:extLst>
          </p:cNvPr>
          <p:cNvSpPr txBox="1"/>
          <p:nvPr/>
        </p:nvSpPr>
        <p:spPr>
          <a:xfrm>
            <a:off x="8855212" y="1211101"/>
            <a:ext cx="412292" cy="338554"/>
          </a:xfrm>
          <a:prstGeom prst="rect">
            <a:avLst/>
          </a:prstGeom>
          <a:noFill/>
        </p:spPr>
        <p:txBody>
          <a:bodyPr wrap="none" rtlCol="0">
            <a:spAutoFit/>
          </a:bodyPr>
          <a:lstStyle/>
          <a:p>
            <a:r>
              <a:rPr lang="it-IT" sz="1600" b="1" dirty="0">
                <a:latin typeface="Arial" panose="020B0604020202020204" pitchFamily="34" charset="0"/>
                <a:cs typeface="Arial" panose="020B0604020202020204" pitchFamily="34" charset="0"/>
              </a:rPr>
              <a:t>21</a:t>
            </a:r>
          </a:p>
        </p:txBody>
      </p:sp>
      <p:sp>
        <p:nvSpPr>
          <p:cNvPr id="14" name="CasellaDiTesto 13">
            <a:extLst>
              <a:ext uri="{FF2B5EF4-FFF2-40B4-BE49-F238E27FC236}">
                <a16:creationId xmlns:a16="http://schemas.microsoft.com/office/drawing/2014/main" id="{215942B6-8BC0-4A6A-9ADD-26734A89D4AF}"/>
              </a:ext>
            </a:extLst>
          </p:cNvPr>
          <p:cNvSpPr txBox="1"/>
          <p:nvPr/>
        </p:nvSpPr>
        <p:spPr>
          <a:xfrm>
            <a:off x="5288533" y="383525"/>
            <a:ext cx="2039341" cy="1066959"/>
          </a:xfrm>
          <a:prstGeom prst="rect">
            <a:avLst/>
          </a:prstGeom>
          <a:noFill/>
        </p:spPr>
        <p:txBody>
          <a:bodyPr wrap="none" rtlCol="0">
            <a:spAutoFit/>
          </a:bodyPr>
          <a:lstStyle/>
          <a:p>
            <a:pPr algn="ctr">
              <a:lnSpc>
                <a:spcPts val="3800"/>
              </a:lnSpc>
            </a:pPr>
            <a:r>
              <a:rPr lang="it-IT" sz="4000" b="1" dirty="0">
                <a:solidFill>
                  <a:schemeClr val="tx2">
                    <a:lumMod val="75000"/>
                  </a:schemeClr>
                </a:solidFill>
                <a:latin typeface="Arial" panose="020B0604020202020204" pitchFamily="34" charset="0"/>
                <a:cs typeface="Arial" panose="020B0604020202020204" pitchFamily="34" charset="0"/>
              </a:rPr>
              <a:t>556</a:t>
            </a:r>
            <a:br>
              <a:rPr lang="it-IT" sz="4000" b="1" dirty="0">
                <a:solidFill>
                  <a:schemeClr val="tx2">
                    <a:lumMod val="75000"/>
                  </a:schemeClr>
                </a:solidFill>
                <a:latin typeface="Arial" panose="020B0604020202020204" pitchFamily="34" charset="0"/>
                <a:cs typeface="Arial" panose="020B0604020202020204" pitchFamily="34" charset="0"/>
              </a:rPr>
            </a:br>
            <a:r>
              <a:rPr lang="it-IT" sz="4000" b="1" dirty="0">
                <a:solidFill>
                  <a:schemeClr val="tx2">
                    <a:lumMod val="75000"/>
                  </a:schemeClr>
                </a:solidFill>
                <a:latin typeface="Arial" panose="020B0604020202020204" pitchFamily="34" charset="0"/>
                <a:cs typeface="Arial" panose="020B0604020202020204" pitchFamily="34" charset="0"/>
              </a:rPr>
              <a:t>membri</a:t>
            </a:r>
          </a:p>
        </p:txBody>
      </p:sp>
      <p:pic>
        <p:nvPicPr>
          <p:cNvPr id="16" name="Immagine 15">
            <a:extLst>
              <a:ext uri="{FF2B5EF4-FFF2-40B4-BE49-F238E27FC236}">
                <a16:creationId xmlns:a16="http://schemas.microsoft.com/office/drawing/2014/main" id="{0CD70987-1F2C-4BBF-ADB3-22C84ACC3A76}"/>
              </a:ext>
            </a:extLst>
          </p:cNvPr>
          <p:cNvPicPr>
            <a:picLocks noChangeAspect="1"/>
          </p:cNvPicPr>
          <p:nvPr/>
        </p:nvPicPr>
        <p:blipFill>
          <a:blip r:embed="rId4"/>
          <a:stretch>
            <a:fillRect/>
          </a:stretch>
        </p:blipFill>
        <p:spPr>
          <a:xfrm>
            <a:off x="501337" y="1825138"/>
            <a:ext cx="10325990" cy="4862238"/>
          </a:xfrm>
          <a:prstGeom prst="rect">
            <a:avLst/>
          </a:prstGeom>
        </p:spPr>
      </p:pic>
      <p:cxnSp>
        <p:nvCxnSpPr>
          <p:cNvPr id="22" name="Connettore a gomito 21">
            <a:extLst>
              <a:ext uri="{FF2B5EF4-FFF2-40B4-BE49-F238E27FC236}">
                <a16:creationId xmlns:a16="http://schemas.microsoft.com/office/drawing/2014/main" id="{EDD8D834-F976-4833-938C-55208563615A}"/>
              </a:ext>
            </a:extLst>
          </p:cNvPr>
          <p:cNvCxnSpPr>
            <a:cxnSpLocks/>
            <a:stCxn id="10" idx="1"/>
          </p:cNvCxnSpPr>
          <p:nvPr/>
        </p:nvCxnSpPr>
        <p:spPr>
          <a:xfrm rot="10800000" flipV="1">
            <a:off x="8611234" y="1407432"/>
            <a:ext cx="161322" cy="358986"/>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5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BF8C12C-896B-400D-AD83-DAF214569731}"/>
              </a:ext>
            </a:extLst>
          </p:cNvPr>
          <p:cNvSpPr/>
          <p:nvPr/>
        </p:nvSpPr>
        <p:spPr>
          <a:xfrm>
            <a:off x="3533144" y="135167"/>
            <a:ext cx="4645250" cy="6638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la costituente</a:t>
            </a:r>
          </a:p>
        </p:txBody>
      </p:sp>
      <p:pic>
        <p:nvPicPr>
          <p:cNvPr id="7170" name="Picture 2">
            <a:extLst>
              <a:ext uri="{FF2B5EF4-FFF2-40B4-BE49-F238E27FC236}">
                <a16:creationId xmlns:a16="http://schemas.microsoft.com/office/drawing/2014/main" id="{AA9BCDDF-19F7-44F8-8379-3ED15F4D1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002" y="2444115"/>
            <a:ext cx="7096887" cy="324962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92D8509-5243-48F7-9E9F-0001FE1A5FFA}"/>
              </a:ext>
            </a:extLst>
          </p:cNvPr>
          <p:cNvSpPr txBox="1"/>
          <p:nvPr/>
        </p:nvSpPr>
        <p:spPr>
          <a:xfrm>
            <a:off x="1700784" y="1120676"/>
            <a:ext cx="9162288" cy="1323439"/>
          </a:xfrm>
          <a:prstGeom prst="rect">
            <a:avLst/>
          </a:prstGeom>
          <a:noFill/>
        </p:spPr>
        <p:txBody>
          <a:bodyPr wrap="square">
            <a:spAutoFit/>
          </a:bodyPr>
          <a:lstStyle/>
          <a:p>
            <a:r>
              <a:rPr lang="it-IT" sz="1600">
                <a:latin typeface="Arial" panose="020B0604020202020204" pitchFamily="34" charset="0"/>
                <a:cs typeface="Arial" panose="020B0604020202020204" pitchFamily="34" charset="0"/>
              </a:rPr>
              <a:t>Composta da esponenti di forze politiche molto distanti tra loro, ma con l’obiettivo comune di scrivere una Costituzione di matrice democratica e antifascista, l’Assemblea si insediò per la prima volta il 25 giugno 1946 e nominò suo presidente Giuseppe Saragat (che nel 1964 sarebbe poi diventato Presidente della Repubblica italiana). Le tre principali forze politiche presenti all’interno dell’aula erano la Democrazia Cristiana, il Partito socialista e il Partito comunista.</a:t>
            </a:r>
            <a:endParaRPr lang="it-IT" sz="1600" dirty="0">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2D270966-D453-4A88-8979-75433A8DBA17}"/>
              </a:ext>
            </a:extLst>
          </p:cNvPr>
          <p:cNvPicPr>
            <a:picLocks noChangeAspect="1"/>
          </p:cNvPicPr>
          <p:nvPr/>
        </p:nvPicPr>
        <p:blipFill>
          <a:blip r:embed="rId3"/>
          <a:stretch>
            <a:fillRect/>
          </a:stretch>
        </p:blipFill>
        <p:spPr>
          <a:xfrm>
            <a:off x="501647" y="1120676"/>
            <a:ext cx="1199137" cy="1199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AC_Clipart\ClipArtLavoro\Numeri\Num1.wmf">
            <a:extLst>
              <a:ext uri="{FF2B5EF4-FFF2-40B4-BE49-F238E27FC236}">
                <a16:creationId xmlns:a16="http://schemas.microsoft.com/office/drawing/2014/main" id="{3A8FFAB2-923D-4662-8758-A2E346522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06" y="3224512"/>
            <a:ext cx="518061" cy="51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AC_Clipart\ClipArtLavoro\Numeri\Num2.wmf">
            <a:extLst>
              <a:ext uri="{FF2B5EF4-FFF2-40B4-BE49-F238E27FC236}">
                <a16:creationId xmlns:a16="http://schemas.microsoft.com/office/drawing/2014/main" id="{BC57B839-1592-45EE-8D0E-5F85F0285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253" y="3390538"/>
            <a:ext cx="518061" cy="51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AC_Clipart\ClipArtLavoro\Numeri\Num3.wmf">
            <a:extLst>
              <a:ext uri="{FF2B5EF4-FFF2-40B4-BE49-F238E27FC236}">
                <a16:creationId xmlns:a16="http://schemas.microsoft.com/office/drawing/2014/main" id="{026AAA79-94D0-4BB1-9F41-DDF402B63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252" y="4713977"/>
            <a:ext cx="518061" cy="51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C83FD80A-0DE2-4BA5-8185-2F3B9340A092}"/>
              </a:ext>
            </a:extLst>
          </p:cNvPr>
          <p:cNvSpPr txBox="1"/>
          <p:nvPr/>
        </p:nvSpPr>
        <p:spPr>
          <a:xfrm>
            <a:off x="1524601" y="6015446"/>
            <a:ext cx="8933688" cy="646331"/>
          </a:xfrm>
          <a:prstGeom prst="rect">
            <a:avLst/>
          </a:prstGeom>
          <a:noFill/>
        </p:spPr>
        <p:txBody>
          <a:bodyPr wrap="square">
            <a:spAutoFit/>
          </a:bodyPr>
          <a:lstStyle/>
          <a:p>
            <a:r>
              <a:rPr lang="it-IT" b="1" dirty="0">
                <a:latin typeface="Arial" panose="020B0604020202020204" pitchFamily="34" charset="0"/>
                <a:cs typeface="Arial" panose="020B0604020202020204" pitchFamily="34" charset="0"/>
              </a:rPr>
              <a:t>all’interno dell’Assemblea fu nominata una Commissione per elaborare e proporre il progetto di Costituzione, composta da 75 membri, di cui 5 donne</a:t>
            </a:r>
          </a:p>
        </p:txBody>
      </p:sp>
    </p:spTree>
    <p:extLst>
      <p:ext uri="{BB962C8B-B14F-4D97-AF65-F5344CB8AC3E}">
        <p14:creationId xmlns:p14="http://schemas.microsoft.com/office/powerpoint/2010/main" val="247754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a:extLst>
              <a:ext uri="{FF2B5EF4-FFF2-40B4-BE49-F238E27FC236}">
                <a16:creationId xmlns:a16="http://schemas.microsoft.com/office/drawing/2014/main" id="{D2A1169D-4A88-4413-BB5C-114EC155D118}"/>
              </a:ext>
            </a:extLst>
          </p:cNvPr>
          <p:cNvPicPr>
            <a:picLocks noChangeAspect="1"/>
          </p:cNvPicPr>
          <p:nvPr/>
        </p:nvPicPr>
        <p:blipFill>
          <a:blip r:embed="rId2"/>
          <a:stretch>
            <a:fillRect/>
          </a:stretch>
        </p:blipFill>
        <p:spPr>
          <a:xfrm>
            <a:off x="9254405" y="887001"/>
            <a:ext cx="1905426" cy="1905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ttangolo 1">
            <a:extLst>
              <a:ext uri="{FF2B5EF4-FFF2-40B4-BE49-F238E27FC236}">
                <a16:creationId xmlns:a16="http://schemas.microsoft.com/office/drawing/2014/main" id="{DD047061-2D49-4C04-BCD9-3C311E221A60}"/>
              </a:ext>
            </a:extLst>
          </p:cNvPr>
          <p:cNvSpPr/>
          <p:nvPr/>
        </p:nvSpPr>
        <p:spPr>
          <a:xfrm>
            <a:off x="3533144" y="135167"/>
            <a:ext cx="4645250" cy="663805"/>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la commissione dei 75</a:t>
            </a:r>
          </a:p>
        </p:txBody>
      </p:sp>
      <p:pic>
        <p:nvPicPr>
          <p:cNvPr id="3" name="Immagine 2" descr="Immagine che contiene uomo, persona, indossando, occhiali&#10;&#10;Descrizione generata automaticamente">
            <a:extLst>
              <a:ext uri="{FF2B5EF4-FFF2-40B4-BE49-F238E27FC236}">
                <a16:creationId xmlns:a16="http://schemas.microsoft.com/office/drawing/2014/main" id="{63D0B5AD-D1E3-4809-AE0B-A27587341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286" y="1111045"/>
            <a:ext cx="1406965" cy="1406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sellaDiTesto 3">
            <a:extLst>
              <a:ext uri="{FF2B5EF4-FFF2-40B4-BE49-F238E27FC236}">
                <a16:creationId xmlns:a16="http://schemas.microsoft.com/office/drawing/2014/main" id="{5CE6954A-B136-48E5-A4DC-1A6AD7F700B9}"/>
              </a:ext>
            </a:extLst>
          </p:cNvPr>
          <p:cNvSpPr txBox="1"/>
          <p:nvPr/>
        </p:nvSpPr>
        <p:spPr>
          <a:xfrm>
            <a:off x="5045438" y="2518010"/>
            <a:ext cx="1749197" cy="369332"/>
          </a:xfrm>
          <a:prstGeom prst="rect">
            <a:avLst/>
          </a:prstGeom>
          <a:noFill/>
        </p:spPr>
        <p:txBody>
          <a:bodyPr wrap="none" rtlCol="0">
            <a:spAutoFit/>
          </a:bodyPr>
          <a:lstStyle/>
          <a:p>
            <a:r>
              <a:rPr lang="it-IT" b="1" dirty="0">
                <a:latin typeface="Arial" panose="020B0604020202020204" pitchFamily="34" charset="0"/>
                <a:cs typeface="Arial" panose="020B0604020202020204" pitchFamily="34" charset="0"/>
              </a:rPr>
              <a:t>Meuccio Ruini</a:t>
            </a:r>
          </a:p>
        </p:txBody>
      </p:sp>
      <p:pic>
        <p:nvPicPr>
          <p:cNvPr id="6" name="Immagine 5">
            <a:extLst>
              <a:ext uri="{FF2B5EF4-FFF2-40B4-BE49-F238E27FC236}">
                <a16:creationId xmlns:a16="http://schemas.microsoft.com/office/drawing/2014/main" id="{23EB8CD8-EFDD-4222-BCF9-D6A103188F1D}"/>
              </a:ext>
            </a:extLst>
          </p:cNvPr>
          <p:cNvPicPr>
            <a:picLocks noChangeAspect="1"/>
          </p:cNvPicPr>
          <p:nvPr/>
        </p:nvPicPr>
        <p:blipFill>
          <a:blip r:embed="rId4"/>
          <a:stretch>
            <a:fillRect/>
          </a:stretch>
        </p:blipFill>
        <p:spPr>
          <a:xfrm>
            <a:off x="1346090" y="3637936"/>
            <a:ext cx="1087641" cy="1094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sellaDiTesto 6">
            <a:extLst>
              <a:ext uri="{FF2B5EF4-FFF2-40B4-BE49-F238E27FC236}">
                <a16:creationId xmlns:a16="http://schemas.microsoft.com/office/drawing/2014/main" id="{04959C30-E410-4A2D-87BE-92C2257EE795}"/>
              </a:ext>
            </a:extLst>
          </p:cNvPr>
          <p:cNvSpPr txBox="1"/>
          <p:nvPr/>
        </p:nvSpPr>
        <p:spPr>
          <a:xfrm>
            <a:off x="1143007" y="4732828"/>
            <a:ext cx="1493807" cy="307777"/>
          </a:xfrm>
          <a:prstGeom prst="rect">
            <a:avLst/>
          </a:prstGeom>
          <a:noFill/>
        </p:spPr>
        <p:txBody>
          <a:bodyPr wrap="none" rtlCol="0">
            <a:spAutoFit/>
          </a:bodyPr>
          <a:lstStyle/>
          <a:p>
            <a:r>
              <a:rPr lang="it-IT" sz="1400" b="1" dirty="0">
                <a:latin typeface="Arial" panose="020B0604020202020204" pitchFamily="34" charset="0"/>
                <a:cs typeface="Arial" panose="020B0604020202020204" pitchFamily="34" charset="0"/>
              </a:rPr>
              <a:t>Umberto </a:t>
            </a:r>
            <a:r>
              <a:rPr lang="it-IT" sz="1400" b="1" dirty="0" err="1">
                <a:latin typeface="Arial" panose="020B0604020202020204" pitchFamily="34" charset="0"/>
                <a:cs typeface="Arial" panose="020B0604020202020204" pitchFamily="34" charset="0"/>
              </a:rPr>
              <a:t>Tupini</a:t>
            </a:r>
            <a:endParaRPr lang="it-IT" sz="1400" b="1" dirty="0">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74AA2F04-50B6-4154-82E8-F08F6AB7E83A}"/>
              </a:ext>
            </a:extLst>
          </p:cNvPr>
          <p:cNvSpPr txBox="1"/>
          <p:nvPr/>
        </p:nvSpPr>
        <p:spPr>
          <a:xfrm>
            <a:off x="1034547" y="4994885"/>
            <a:ext cx="1710726" cy="646331"/>
          </a:xfrm>
          <a:prstGeom prst="rect">
            <a:avLst/>
          </a:prstGeom>
          <a:solidFill>
            <a:srgbClr val="FFFF00"/>
          </a:solidFill>
        </p:spPr>
        <p:txBody>
          <a:bodyPr wrap="none" rtlCol="0">
            <a:spAutoFit/>
          </a:bodyPr>
          <a:lstStyle/>
          <a:p>
            <a:pPr algn="ctr"/>
            <a:r>
              <a:rPr lang="it-IT" b="1" dirty="0">
                <a:latin typeface="Arial" panose="020B0604020202020204" pitchFamily="34" charset="0"/>
                <a:cs typeface="Arial" panose="020B0604020202020204" pitchFamily="34" charset="0"/>
              </a:rPr>
              <a:t>diritti e doveri</a:t>
            </a:r>
          </a:p>
          <a:p>
            <a:pPr algn="ctr"/>
            <a:r>
              <a:rPr lang="it-IT" b="1" dirty="0">
                <a:latin typeface="Arial" panose="020B0604020202020204" pitchFamily="34" charset="0"/>
                <a:cs typeface="Arial" panose="020B0604020202020204" pitchFamily="34" charset="0"/>
              </a:rPr>
              <a:t>dei cittadini</a:t>
            </a:r>
          </a:p>
        </p:txBody>
      </p:sp>
      <p:pic>
        <p:nvPicPr>
          <p:cNvPr id="10" name="Immagine 9" descr="Immagine che contiene uomo, persona, parete, occhiali&#10;&#10;Descrizione generata automaticamente">
            <a:extLst>
              <a:ext uri="{FF2B5EF4-FFF2-40B4-BE49-F238E27FC236}">
                <a16:creationId xmlns:a16="http://schemas.microsoft.com/office/drawing/2014/main" id="{D975D94B-9CA1-4F71-8C81-9E7D965FF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9077" y="3633415"/>
            <a:ext cx="1099413" cy="1099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sellaDiTesto 10">
            <a:extLst>
              <a:ext uri="{FF2B5EF4-FFF2-40B4-BE49-F238E27FC236}">
                <a16:creationId xmlns:a16="http://schemas.microsoft.com/office/drawing/2014/main" id="{014C94FD-C003-45FB-ADFA-47951EF96116}"/>
              </a:ext>
            </a:extLst>
          </p:cNvPr>
          <p:cNvSpPr txBox="1"/>
          <p:nvPr/>
        </p:nvSpPr>
        <p:spPr>
          <a:xfrm>
            <a:off x="4961273" y="4732828"/>
            <a:ext cx="1715021" cy="307777"/>
          </a:xfrm>
          <a:prstGeom prst="rect">
            <a:avLst/>
          </a:prstGeom>
          <a:noFill/>
        </p:spPr>
        <p:txBody>
          <a:bodyPr wrap="none" rtlCol="0">
            <a:spAutoFit/>
          </a:bodyPr>
          <a:lstStyle/>
          <a:p>
            <a:r>
              <a:rPr lang="it-IT" sz="1400" b="1" dirty="0">
                <a:latin typeface="Arial" panose="020B0604020202020204" pitchFamily="34" charset="0"/>
                <a:cs typeface="Arial" panose="020B0604020202020204" pitchFamily="34" charset="0"/>
              </a:rPr>
              <a:t>Umberto Terracini</a:t>
            </a:r>
          </a:p>
        </p:txBody>
      </p:sp>
      <p:sp>
        <p:nvSpPr>
          <p:cNvPr id="12" name="CasellaDiTesto 11">
            <a:extLst>
              <a:ext uri="{FF2B5EF4-FFF2-40B4-BE49-F238E27FC236}">
                <a16:creationId xmlns:a16="http://schemas.microsoft.com/office/drawing/2014/main" id="{4EECAE6B-0FF6-4276-BB72-9FDE69B6DEAF}"/>
              </a:ext>
            </a:extLst>
          </p:cNvPr>
          <p:cNvSpPr txBox="1"/>
          <p:nvPr/>
        </p:nvSpPr>
        <p:spPr>
          <a:xfrm>
            <a:off x="4732588" y="4994885"/>
            <a:ext cx="2172390" cy="646331"/>
          </a:xfrm>
          <a:prstGeom prst="rect">
            <a:avLst/>
          </a:prstGeom>
          <a:solidFill>
            <a:srgbClr val="FFFF00"/>
          </a:solidFill>
        </p:spPr>
        <p:txBody>
          <a:bodyPr wrap="none" rtlCol="0">
            <a:spAutoFit/>
          </a:bodyPr>
          <a:lstStyle/>
          <a:p>
            <a:pPr algn="ctr"/>
            <a:r>
              <a:rPr lang="it-IT" b="1" dirty="0">
                <a:latin typeface="Arial" panose="020B0604020202020204" pitchFamily="34" charset="0"/>
                <a:cs typeface="Arial" panose="020B0604020202020204" pitchFamily="34" charset="0"/>
              </a:rPr>
              <a:t>ordinamento della</a:t>
            </a:r>
          </a:p>
          <a:p>
            <a:pPr algn="ctr"/>
            <a:r>
              <a:rPr lang="it-IT" b="1" dirty="0">
                <a:latin typeface="Arial" panose="020B0604020202020204" pitchFamily="34" charset="0"/>
                <a:cs typeface="Arial" panose="020B0604020202020204" pitchFamily="34" charset="0"/>
              </a:rPr>
              <a:t>repubblica</a:t>
            </a:r>
          </a:p>
        </p:txBody>
      </p:sp>
      <p:pic>
        <p:nvPicPr>
          <p:cNvPr id="14" name="Immagine 13">
            <a:extLst>
              <a:ext uri="{FF2B5EF4-FFF2-40B4-BE49-F238E27FC236}">
                <a16:creationId xmlns:a16="http://schemas.microsoft.com/office/drawing/2014/main" id="{EC119B9E-4BC7-4232-920D-431E28B981EB}"/>
              </a:ext>
            </a:extLst>
          </p:cNvPr>
          <p:cNvPicPr>
            <a:picLocks noChangeAspect="1"/>
          </p:cNvPicPr>
          <p:nvPr/>
        </p:nvPicPr>
        <p:blipFill>
          <a:blip r:embed="rId6"/>
          <a:stretch>
            <a:fillRect/>
          </a:stretch>
        </p:blipFill>
        <p:spPr>
          <a:xfrm>
            <a:off x="9213235" y="3627647"/>
            <a:ext cx="981245" cy="1038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asellaDiTesto 14">
            <a:extLst>
              <a:ext uri="{FF2B5EF4-FFF2-40B4-BE49-F238E27FC236}">
                <a16:creationId xmlns:a16="http://schemas.microsoft.com/office/drawing/2014/main" id="{B6A43A61-BF2A-43EB-8228-4B57D9411F95}"/>
              </a:ext>
            </a:extLst>
          </p:cNvPr>
          <p:cNvSpPr txBox="1"/>
          <p:nvPr/>
        </p:nvSpPr>
        <p:spPr>
          <a:xfrm>
            <a:off x="8921431" y="4726676"/>
            <a:ext cx="1564852" cy="307777"/>
          </a:xfrm>
          <a:prstGeom prst="rect">
            <a:avLst/>
          </a:prstGeom>
          <a:noFill/>
        </p:spPr>
        <p:txBody>
          <a:bodyPr wrap="none" rtlCol="0">
            <a:spAutoFit/>
          </a:bodyPr>
          <a:lstStyle/>
          <a:p>
            <a:r>
              <a:rPr lang="it-IT" sz="1400" b="1" dirty="0">
                <a:latin typeface="Arial" panose="020B0604020202020204" pitchFamily="34" charset="0"/>
                <a:cs typeface="Arial" panose="020B0604020202020204" pitchFamily="34" charset="0"/>
              </a:rPr>
              <a:t>Gustavo Ghidini</a:t>
            </a:r>
          </a:p>
        </p:txBody>
      </p:sp>
      <p:sp>
        <p:nvSpPr>
          <p:cNvPr id="16" name="CasellaDiTesto 15">
            <a:extLst>
              <a:ext uri="{FF2B5EF4-FFF2-40B4-BE49-F238E27FC236}">
                <a16:creationId xmlns:a16="http://schemas.microsoft.com/office/drawing/2014/main" id="{30D6557D-B1E3-4A69-A507-09AF2746CEE8}"/>
              </a:ext>
            </a:extLst>
          </p:cNvPr>
          <p:cNvSpPr txBox="1"/>
          <p:nvPr/>
        </p:nvSpPr>
        <p:spPr>
          <a:xfrm>
            <a:off x="8848494" y="4988733"/>
            <a:ext cx="1710726" cy="646331"/>
          </a:xfrm>
          <a:prstGeom prst="rect">
            <a:avLst/>
          </a:prstGeom>
          <a:solidFill>
            <a:srgbClr val="FFFF00"/>
          </a:solidFill>
        </p:spPr>
        <p:txBody>
          <a:bodyPr wrap="none" rtlCol="0">
            <a:spAutoFit/>
          </a:bodyPr>
          <a:lstStyle/>
          <a:p>
            <a:pPr algn="ctr"/>
            <a:r>
              <a:rPr lang="it-IT" b="1" dirty="0">
                <a:latin typeface="Arial" panose="020B0604020202020204" pitchFamily="34" charset="0"/>
                <a:cs typeface="Arial" panose="020B0604020202020204" pitchFamily="34" charset="0"/>
              </a:rPr>
              <a:t>diritti e doveri</a:t>
            </a:r>
          </a:p>
          <a:p>
            <a:pPr algn="ctr"/>
            <a:r>
              <a:rPr lang="it-IT" b="1" dirty="0">
                <a:latin typeface="Arial" panose="020B0604020202020204" pitchFamily="34" charset="0"/>
                <a:cs typeface="Arial" panose="020B0604020202020204" pitchFamily="34" charset="0"/>
              </a:rPr>
              <a:t>economici</a:t>
            </a:r>
          </a:p>
        </p:txBody>
      </p:sp>
      <p:cxnSp>
        <p:nvCxnSpPr>
          <p:cNvPr id="20" name="Connettore diritto 19">
            <a:extLst>
              <a:ext uri="{FF2B5EF4-FFF2-40B4-BE49-F238E27FC236}">
                <a16:creationId xmlns:a16="http://schemas.microsoft.com/office/drawing/2014/main" id="{3CC893D5-CB84-4BFC-AC24-278498FB9E83}"/>
              </a:ext>
            </a:extLst>
          </p:cNvPr>
          <p:cNvCxnSpPr>
            <a:cxnSpLocks/>
            <a:stCxn id="6" idx="0"/>
          </p:cNvCxnSpPr>
          <p:nvPr/>
        </p:nvCxnSpPr>
        <p:spPr>
          <a:xfrm flipV="1">
            <a:off x="1889911" y="3327436"/>
            <a:ext cx="0" cy="31050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21" name="Connettore diritto 20">
            <a:extLst>
              <a:ext uri="{FF2B5EF4-FFF2-40B4-BE49-F238E27FC236}">
                <a16:creationId xmlns:a16="http://schemas.microsoft.com/office/drawing/2014/main" id="{E9FF4BAC-9286-4BBB-AA3B-81559DAD4AAE}"/>
              </a:ext>
            </a:extLst>
          </p:cNvPr>
          <p:cNvCxnSpPr>
            <a:cxnSpLocks/>
          </p:cNvCxnSpPr>
          <p:nvPr/>
        </p:nvCxnSpPr>
        <p:spPr>
          <a:xfrm flipV="1">
            <a:off x="9612272" y="3318292"/>
            <a:ext cx="0" cy="300211"/>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23" name="Connettore diritto 22">
            <a:extLst>
              <a:ext uri="{FF2B5EF4-FFF2-40B4-BE49-F238E27FC236}">
                <a16:creationId xmlns:a16="http://schemas.microsoft.com/office/drawing/2014/main" id="{B7C61C86-CB78-4ED2-9958-0B23D0C93E38}"/>
              </a:ext>
            </a:extLst>
          </p:cNvPr>
          <p:cNvCxnSpPr>
            <a:stCxn id="10" idx="0"/>
          </p:cNvCxnSpPr>
          <p:nvPr/>
        </p:nvCxnSpPr>
        <p:spPr>
          <a:xfrm flipH="1" flipV="1">
            <a:off x="5818783" y="2887342"/>
            <a:ext cx="1" cy="7460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5EDC3ABE-E66E-4D3F-BA11-C3F65C677EFC}"/>
              </a:ext>
            </a:extLst>
          </p:cNvPr>
          <p:cNvCxnSpPr/>
          <p:nvPr/>
        </p:nvCxnSpPr>
        <p:spPr>
          <a:xfrm>
            <a:off x="1889910" y="3318292"/>
            <a:ext cx="77327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ccia a destra 28">
            <a:extLst>
              <a:ext uri="{FF2B5EF4-FFF2-40B4-BE49-F238E27FC236}">
                <a16:creationId xmlns:a16="http://schemas.microsoft.com/office/drawing/2014/main" id="{444A6B8D-F74E-4173-9D26-D196232D12D8}"/>
              </a:ext>
            </a:extLst>
          </p:cNvPr>
          <p:cNvSpPr/>
          <p:nvPr/>
        </p:nvSpPr>
        <p:spPr>
          <a:xfrm>
            <a:off x="8568296" y="1506829"/>
            <a:ext cx="556866" cy="747234"/>
          </a:xfrm>
          <a:prstGeom prst="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2FDA10B9-38E4-43B0-9ABF-EAFA125E8F49}"/>
              </a:ext>
            </a:extLst>
          </p:cNvPr>
          <p:cNvSpPr/>
          <p:nvPr/>
        </p:nvSpPr>
        <p:spPr>
          <a:xfrm>
            <a:off x="11415848" y="6136546"/>
            <a:ext cx="419762" cy="4197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Arial" panose="020B0604020202020204" pitchFamily="34" charset="0"/>
                <a:cs typeface="Arial" panose="020B0604020202020204" pitchFamily="34" charset="0"/>
              </a:rPr>
              <a:t>4</a:t>
            </a:r>
          </a:p>
        </p:txBody>
      </p:sp>
      <p:sp>
        <p:nvSpPr>
          <p:cNvPr id="22" name="CasellaDiTesto 21">
            <a:extLst>
              <a:ext uri="{FF2B5EF4-FFF2-40B4-BE49-F238E27FC236}">
                <a16:creationId xmlns:a16="http://schemas.microsoft.com/office/drawing/2014/main" id="{4C1293D1-9F09-4ABD-A902-813ABCF0D4AC}"/>
              </a:ext>
            </a:extLst>
          </p:cNvPr>
          <p:cNvSpPr txBox="1"/>
          <p:nvPr/>
        </p:nvSpPr>
        <p:spPr>
          <a:xfrm>
            <a:off x="9529527" y="1873002"/>
            <a:ext cx="1338828" cy="646331"/>
          </a:xfrm>
          <a:prstGeom prst="rect">
            <a:avLst/>
          </a:prstGeom>
          <a:noFill/>
        </p:spPr>
        <p:txBody>
          <a:bodyPr wrap="none" rtlCol="0">
            <a:spAutoFit/>
          </a:bodyPr>
          <a:lstStyle/>
          <a:p>
            <a:r>
              <a:rPr lang="it-IT" b="1" dirty="0">
                <a:solidFill>
                  <a:schemeClr val="bg1"/>
                </a:solidFill>
                <a:latin typeface="Arial" panose="020B0604020202020204" pitchFamily="34" charset="0"/>
                <a:cs typeface="Arial" panose="020B0604020202020204" pitchFamily="34" charset="0"/>
              </a:rPr>
              <a:t>il comitato</a:t>
            </a:r>
          </a:p>
          <a:p>
            <a:pPr algn="ctr"/>
            <a:r>
              <a:rPr lang="it-IT" b="1" dirty="0">
                <a:solidFill>
                  <a:schemeClr val="bg1"/>
                </a:solidFill>
                <a:latin typeface="Arial" panose="020B0604020202020204" pitchFamily="34" charset="0"/>
                <a:cs typeface="Arial" panose="020B0604020202020204" pitchFamily="34" charset="0"/>
              </a:rPr>
              <a:t>dei 18</a:t>
            </a:r>
          </a:p>
        </p:txBody>
      </p:sp>
    </p:spTree>
    <p:extLst>
      <p:ext uri="{BB962C8B-B14F-4D97-AF65-F5344CB8AC3E}">
        <p14:creationId xmlns:p14="http://schemas.microsoft.com/office/powerpoint/2010/main" val="34525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2" grpId="0" animBg="1"/>
      <p:bldP spid="15" grpId="0"/>
      <p:bldP spid="16" grpId="0" animBg="1"/>
      <p:bldP spid="29" grpId="0" animBg="1"/>
      <p:bldP spid="2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4048</TotalTime>
  <Words>2209</Words>
  <Application>Microsoft Office PowerPoint</Application>
  <PresentationFormat>Widescreen</PresentationFormat>
  <Paragraphs>119</Paragraphs>
  <Slides>24</Slides>
  <Notes>0</Notes>
  <HiddenSlides>4</HiddenSlides>
  <MMClips>2</MMClips>
  <ScaleCrop>false</ScaleCrop>
  <HeadingPairs>
    <vt:vector size="8" baseType="variant">
      <vt:variant>
        <vt:lpstr>Caratteri utilizzati</vt:lpstr>
      </vt:variant>
      <vt:variant>
        <vt:i4>4</vt:i4>
      </vt:variant>
      <vt:variant>
        <vt:lpstr>Tema</vt:lpstr>
      </vt:variant>
      <vt:variant>
        <vt:i4>1</vt:i4>
      </vt:variant>
      <vt:variant>
        <vt:lpstr>Titoli diapositive</vt:lpstr>
      </vt:variant>
      <vt:variant>
        <vt:i4>24</vt:i4>
      </vt:variant>
      <vt:variant>
        <vt:lpstr>Presentazioni personalizzate</vt:lpstr>
      </vt:variant>
      <vt:variant>
        <vt:i4>1</vt:i4>
      </vt:variant>
    </vt:vector>
  </HeadingPairs>
  <TitlesOfParts>
    <vt:vector size="30" baseType="lpstr">
      <vt:lpstr>Arial</vt:lpstr>
      <vt:lpstr>Calibri</vt:lpstr>
      <vt:lpstr>Calibri Light</vt:lpstr>
      <vt:lpstr>Open Sans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comesiusa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Volpi</dc:creator>
  <cp:lastModifiedBy>Alessandro Volpi</cp:lastModifiedBy>
  <cp:revision>73</cp:revision>
  <dcterms:created xsi:type="dcterms:W3CDTF">2020-04-18T07:51:12Z</dcterms:created>
  <dcterms:modified xsi:type="dcterms:W3CDTF">2022-03-06T10:21:06Z</dcterms:modified>
</cp:coreProperties>
</file>