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5" r:id="rId3"/>
    <p:sldId id="268" r:id="rId4"/>
    <p:sldId id="257" r:id="rId5"/>
    <p:sldId id="259" r:id="rId6"/>
    <p:sldId id="317" r:id="rId7"/>
    <p:sldId id="262" r:id="rId8"/>
    <p:sldId id="321" r:id="rId9"/>
    <p:sldId id="320" r:id="rId10"/>
    <p:sldId id="319" r:id="rId11"/>
    <p:sldId id="318" r:id="rId12"/>
    <p:sldId id="265" r:id="rId13"/>
    <p:sldId id="258" r:id="rId14"/>
    <p:sldId id="322" r:id="rId15"/>
    <p:sldId id="323" r:id="rId16"/>
    <p:sldId id="324" r:id="rId17"/>
    <p:sldId id="325" r:id="rId18"/>
    <p:sldId id="266" r:id="rId19"/>
    <p:sldId id="261" r:id="rId20"/>
    <p:sldId id="267" r:id="rId21"/>
    <p:sldId id="316" r:id="rId22"/>
    <p:sldId id="269" r:id="rId23"/>
  </p:sldIdLst>
  <p:sldSz cx="12192000" cy="6858000"/>
  <p:notesSz cx="6858000" cy="9144000"/>
  <p:custShowLst>
    <p:custShow name="art580" id="0">
      <p:sldLst>
        <p:sld r:id="rId20"/>
      </p:sldLst>
    </p:custShow>
    <p:custShow name="come si usa" id="1">
      <p:sldLst>
        <p:sld r:id="rId22"/>
        <p:sld r:id="rId21"/>
      </p:sldLst>
    </p:custShow>
  </p:custShow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67"/>
      </p:cViewPr>
      <p:guideLst/>
    </p:cSldViewPr>
  </p:slideViewPr>
  <p:notesTextViewPr>
    <p:cViewPr>
      <p:scale>
        <a:sx n="1" d="1"/>
        <a:sy n="1" d="1"/>
      </p:scale>
      <p:origin x="0" y="0"/>
    </p:cViewPr>
  </p:notesTextViewPr>
  <p:sorterViewPr>
    <p:cViewPr>
      <p:scale>
        <a:sx n="49" d="100"/>
        <a:sy n="4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37E38D-8EC5-4913-B439-E26125AD1459}"/>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9137AFB1-93F7-4637-8BED-0195CE4AE5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169A657D-67E6-468F-873F-A3B6F7C9FD05}"/>
              </a:ext>
            </a:extLst>
          </p:cNvPr>
          <p:cNvSpPr>
            <a:spLocks noGrp="1"/>
          </p:cNvSpPr>
          <p:nvPr>
            <p:ph type="dt" sz="half" idx="10"/>
          </p:nvPr>
        </p:nvSpPr>
        <p:spPr/>
        <p:txBody>
          <a:bodyPr/>
          <a:lstStyle/>
          <a:p>
            <a:fld id="{6CBE510F-1638-426B-B963-6981FFA312FE}" type="datetimeFigureOut">
              <a:rPr lang="it-IT" smtClean="0"/>
              <a:t>19/07/2022</a:t>
            </a:fld>
            <a:endParaRPr lang="it-IT"/>
          </a:p>
        </p:txBody>
      </p:sp>
      <p:sp>
        <p:nvSpPr>
          <p:cNvPr id="5" name="Segnaposto piè di pagina 4">
            <a:extLst>
              <a:ext uri="{FF2B5EF4-FFF2-40B4-BE49-F238E27FC236}">
                <a16:creationId xmlns:a16="http://schemas.microsoft.com/office/drawing/2014/main" id="{14CCC931-A5C5-4ED0-81B2-AD5DA20ADC7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E2CC9B2-ACFF-44FE-BC53-0337A7401777}"/>
              </a:ext>
            </a:extLst>
          </p:cNvPr>
          <p:cNvSpPr>
            <a:spLocks noGrp="1"/>
          </p:cNvSpPr>
          <p:nvPr>
            <p:ph type="sldNum" sz="quarter" idx="12"/>
          </p:nvPr>
        </p:nvSpPr>
        <p:spPr/>
        <p:txBody>
          <a:bodyPr/>
          <a:lstStyle/>
          <a:p>
            <a:fld id="{701EF076-54ED-4BCC-B003-03F5E2D88E62}" type="slidenum">
              <a:rPr lang="it-IT" smtClean="0"/>
              <a:t>‹N›</a:t>
            </a:fld>
            <a:endParaRPr lang="it-IT"/>
          </a:p>
        </p:txBody>
      </p:sp>
    </p:spTree>
    <p:extLst>
      <p:ext uri="{BB962C8B-B14F-4D97-AF65-F5344CB8AC3E}">
        <p14:creationId xmlns:p14="http://schemas.microsoft.com/office/powerpoint/2010/main" val="2834834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6C9C2B3-CA75-4432-A31B-BD938968BAEA}"/>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D45FBB0-0D38-45F6-A11E-31482282993E}"/>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A157606-6D83-41D9-9025-2748D1B68CA2}"/>
              </a:ext>
            </a:extLst>
          </p:cNvPr>
          <p:cNvSpPr>
            <a:spLocks noGrp="1"/>
          </p:cNvSpPr>
          <p:nvPr>
            <p:ph type="dt" sz="half" idx="10"/>
          </p:nvPr>
        </p:nvSpPr>
        <p:spPr/>
        <p:txBody>
          <a:bodyPr/>
          <a:lstStyle/>
          <a:p>
            <a:fld id="{6CBE510F-1638-426B-B963-6981FFA312FE}" type="datetimeFigureOut">
              <a:rPr lang="it-IT" smtClean="0"/>
              <a:t>19/07/2022</a:t>
            </a:fld>
            <a:endParaRPr lang="it-IT"/>
          </a:p>
        </p:txBody>
      </p:sp>
      <p:sp>
        <p:nvSpPr>
          <p:cNvPr id="5" name="Segnaposto piè di pagina 4">
            <a:extLst>
              <a:ext uri="{FF2B5EF4-FFF2-40B4-BE49-F238E27FC236}">
                <a16:creationId xmlns:a16="http://schemas.microsoft.com/office/drawing/2014/main" id="{72079C19-54F7-437C-8270-B1375A4F4A7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D1ACF1B-9C73-4063-ACD9-792DEA03CF50}"/>
              </a:ext>
            </a:extLst>
          </p:cNvPr>
          <p:cNvSpPr>
            <a:spLocks noGrp="1"/>
          </p:cNvSpPr>
          <p:nvPr>
            <p:ph type="sldNum" sz="quarter" idx="12"/>
          </p:nvPr>
        </p:nvSpPr>
        <p:spPr/>
        <p:txBody>
          <a:bodyPr/>
          <a:lstStyle/>
          <a:p>
            <a:fld id="{701EF076-54ED-4BCC-B003-03F5E2D88E62}" type="slidenum">
              <a:rPr lang="it-IT" smtClean="0"/>
              <a:t>‹N›</a:t>
            </a:fld>
            <a:endParaRPr lang="it-IT"/>
          </a:p>
        </p:txBody>
      </p:sp>
    </p:spTree>
    <p:extLst>
      <p:ext uri="{BB962C8B-B14F-4D97-AF65-F5344CB8AC3E}">
        <p14:creationId xmlns:p14="http://schemas.microsoft.com/office/powerpoint/2010/main" val="2191380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D9D3D321-6F50-4A0D-B2AE-C7F96CC38E85}"/>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DCFADBA-CE57-41B2-A654-105BADB39383}"/>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79903DA-D87C-48D1-84FA-C305175E5931}"/>
              </a:ext>
            </a:extLst>
          </p:cNvPr>
          <p:cNvSpPr>
            <a:spLocks noGrp="1"/>
          </p:cNvSpPr>
          <p:nvPr>
            <p:ph type="dt" sz="half" idx="10"/>
          </p:nvPr>
        </p:nvSpPr>
        <p:spPr/>
        <p:txBody>
          <a:bodyPr/>
          <a:lstStyle/>
          <a:p>
            <a:fld id="{6CBE510F-1638-426B-B963-6981FFA312FE}" type="datetimeFigureOut">
              <a:rPr lang="it-IT" smtClean="0"/>
              <a:t>19/07/2022</a:t>
            </a:fld>
            <a:endParaRPr lang="it-IT"/>
          </a:p>
        </p:txBody>
      </p:sp>
      <p:sp>
        <p:nvSpPr>
          <p:cNvPr id="5" name="Segnaposto piè di pagina 4">
            <a:extLst>
              <a:ext uri="{FF2B5EF4-FFF2-40B4-BE49-F238E27FC236}">
                <a16:creationId xmlns:a16="http://schemas.microsoft.com/office/drawing/2014/main" id="{DD9B6985-014B-4927-99CC-24F38D2EA9C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A194EB8-3799-4207-885E-AC2B6BFF706B}"/>
              </a:ext>
            </a:extLst>
          </p:cNvPr>
          <p:cNvSpPr>
            <a:spLocks noGrp="1"/>
          </p:cNvSpPr>
          <p:nvPr>
            <p:ph type="sldNum" sz="quarter" idx="12"/>
          </p:nvPr>
        </p:nvSpPr>
        <p:spPr/>
        <p:txBody>
          <a:bodyPr/>
          <a:lstStyle/>
          <a:p>
            <a:fld id="{701EF076-54ED-4BCC-B003-03F5E2D88E62}" type="slidenum">
              <a:rPr lang="it-IT" smtClean="0"/>
              <a:t>‹N›</a:t>
            </a:fld>
            <a:endParaRPr lang="it-IT"/>
          </a:p>
        </p:txBody>
      </p:sp>
    </p:spTree>
    <p:extLst>
      <p:ext uri="{BB962C8B-B14F-4D97-AF65-F5344CB8AC3E}">
        <p14:creationId xmlns:p14="http://schemas.microsoft.com/office/powerpoint/2010/main" val="2178722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D8E4D9-4A88-4338-ABE2-1D21130D83B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AFD082C-2BB8-46DB-B57F-06C72CC9083B}"/>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03497EA-F7EB-4FB5-9380-B497CB41AF24}"/>
              </a:ext>
            </a:extLst>
          </p:cNvPr>
          <p:cNvSpPr>
            <a:spLocks noGrp="1"/>
          </p:cNvSpPr>
          <p:nvPr>
            <p:ph type="dt" sz="half" idx="10"/>
          </p:nvPr>
        </p:nvSpPr>
        <p:spPr/>
        <p:txBody>
          <a:bodyPr/>
          <a:lstStyle/>
          <a:p>
            <a:fld id="{6CBE510F-1638-426B-B963-6981FFA312FE}" type="datetimeFigureOut">
              <a:rPr lang="it-IT" smtClean="0"/>
              <a:t>19/07/2022</a:t>
            </a:fld>
            <a:endParaRPr lang="it-IT"/>
          </a:p>
        </p:txBody>
      </p:sp>
      <p:sp>
        <p:nvSpPr>
          <p:cNvPr id="5" name="Segnaposto piè di pagina 4">
            <a:extLst>
              <a:ext uri="{FF2B5EF4-FFF2-40B4-BE49-F238E27FC236}">
                <a16:creationId xmlns:a16="http://schemas.microsoft.com/office/drawing/2014/main" id="{1A082E1F-37AA-4F0F-B6A8-6B705CD52A2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701447A-AAB4-4B76-B286-96554EEDD104}"/>
              </a:ext>
            </a:extLst>
          </p:cNvPr>
          <p:cNvSpPr>
            <a:spLocks noGrp="1"/>
          </p:cNvSpPr>
          <p:nvPr>
            <p:ph type="sldNum" sz="quarter" idx="12"/>
          </p:nvPr>
        </p:nvSpPr>
        <p:spPr/>
        <p:txBody>
          <a:bodyPr/>
          <a:lstStyle/>
          <a:p>
            <a:fld id="{701EF076-54ED-4BCC-B003-03F5E2D88E62}" type="slidenum">
              <a:rPr lang="it-IT" smtClean="0"/>
              <a:t>‹N›</a:t>
            </a:fld>
            <a:endParaRPr lang="it-IT"/>
          </a:p>
        </p:txBody>
      </p:sp>
    </p:spTree>
    <p:extLst>
      <p:ext uri="{BB962C8B-B14F-4D97-AF65-F5344CB8AC3E}">
        <p14:creationId xmlns:p14="http://schemas.microsoft.com/office/powerpoint/2010/main" val="4185855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932EC7-F687-468E-8FDE-AF86B5910A71}"/>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BA233434-2305-4FE9-8BDE-C4DCF45B34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31F5D41C-CAAF-4803-B7C2-D4C562599E8D}"/>
              </a:ext>
            </a:extLst>
          </p:cNvPr>
          <p:cNvSpPr>
            <a:spLocks noGrp="1"/>
          </p:cNvSpPr>
          <p:nvPr>
            <p:ph type="dt" sz="half" idx="10"/>
          </p:nvPr>
        </p:nvSpPr>
        <p:spPr/>
        <p:txBody>
          <a:bodyPr/>
          <a:lstStyle/>
          <a:p>
            <a:fld id="{6CBE510F-1638-426B-B963-6981FFA312FE}" type="datetimeFigureOut">
              <a:rPr lang="it-IT" smtClean="0"/>
              <a:t>19/07/2022</a:t>
            </a:fld>
            <a:endParaRPr lang="it-IT"/>
          </a:p>
        </p:txBody>
      </p:sp>
      <p:sp>
        <p:nvSpPr>
          <p:cNvPr id="5" name="Segnaposto piè di pagina 4">
            <a:extLst>
              <a:ext uri="{FF2B5EF4-FFF2-40B4-BE49-F238E27FC236}">
                <a16:creationId xmlns:a16="http://schemas.microsoft.com/office/drawing/2014/main" id="{EFCAEEB2-57D4-4F07-B792-123DD40DF02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2C490ED-6DC4-4B0B-8C14-192C94F56D3F}"/>
              </a:ext>
            </a:extLst>
          </p:cNvPr>
          <p:cNvSpPr>
            <a:spLocks noGrp="1"/>
          </p:cNvSpPr>
          <p:nvPr>
            <p:ph type="sldNum" sz="quarter" idx="12"/>
          </p:nvPr>
        </p:nvSpPr>
        <p:spPr/>
        <p:txBody>
          <a:bodyPr/>
          <a:lstStyle/>
          <a:p>
            <a:fld id="{701EF076-54ED-4BCC-B003-03F5E2D88E62}" type="slidenum">
              <a:rPr lang="it-IT" smtClean="0"/>
              <a:t>‹N›</a:t>
            </a:fld>
            <a:endParaRPr lang="it-IT"/>
          </a:p>
        </p:txBody>
      </p:sp>
    </p:spTree>
    <p:extLst>
      <p:ext uri="{BB962C8B-B14F-4D97-AF65-F5344CB8AC3E}">
        <p14:creationId xmlns:p14="http://schemas.microsoft.com/office/powerpoint/2010/main" val="500227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0FC9F5-27DB-4CC6-AD10-F1E9E63203E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9D0DA12-32B8-4FD5-915C-F93FEE57065E}"/>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FD1BB4E4-FCC2-4551-8386-2DDC60D4AD82}"/>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2D9CC46A-8E9E-4946-B1C3-EC7584F8A3EE}"/>
              </a:ext>
            </a:extLst>
          </p:cNvPr>
          <p:cNvSpPr>
            <a:spLocks noGrp="1"/>
          </p:cNvSpPr>
          <p:nvPr>
            <p:ph type="dt" sz="half" idx="10"/>
          </p:nvPr>
        </p:nvSpPr>
        <p:spPr/>
        <p:txBody>
          <a:bodyPr/>
          <a:lstStyle/>
          <a:p>
            <a:fld id="{6CBE510F-1638-426B-B963-6981FFA312FE}" type="datetimeFigureOut">
              <a:rPr lang="it-IT" smtClean="0"/>
              <a:t>19/07/2022</a:t>
            </a:fld>
            <a:endParaRPr lang="it-IT"/>
          </a:p>
        </p:txBody>
      </p:sp>
      <p:sp>
        <p:nvSpPr>
          <p:cNvPr id="6" name="Segnaposto piè di pagina 5">
            <a:extLst>
              <a:ext uri="{FF2B5EF4-FFF2-40B4-BE49-F238E27FC236}">
                <a16:creationId xmlns:a16="http://schemas.microsoft.com/office/drawing/2014/main" id="{99B13EB7-9EBA-4714-8E59-2AA5835EC6D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6E0AF4E-C4D3-4B72-84C4-62BA816B679D}"/>
              </a:ext>
            </a:extLst>
          </p:cNvPr>
          <p:cNvSpPr>
            <a:spLocks noGrp="1"/>
          </p:cNvSpPr>
          <p:nvPr>
            <p:ph type="sldNum" sz="quarter" idx="12"/>
          </p:nvPr>
        </p:nvSpPr>
        <p:spPr/>
        <p:txBody>
          <a:bodyPr/>
          <a:lstStyle/>
          <a:p>
            <a:fld id="{701EF076-54ED-4BCC-B003-03F5E2D88E62}" type="slidenum">
              <a:rPr lang="it-IT" smtClean="0"/>
              <a:t>‹N›</a:t>
            </a:fld>
            <a:endParaRPr lang="it-IT"/>
          </a:p>
        </p:txBody>
      </p:sp>
    </p:spTree>
    <p:extLst>
      <p:ext uri="{BB962C8B-B14F-4D97-AF65-F5344CB8AC3E}">
        <p14:creationId xmlns:p14="http://schemas.microsoft.com/office/powerpoint/2010/main" val="430150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71D8FA-A464-43F4-B885-14DE1BE4AE66}"/>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5377DD5-4EB3-424D-BE07-978466070E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4F42327-1043-4649-9421-B5977E76B982}"/>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9090C37-8F93-4C0D-8F90-A30850770A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3AD59EC1-4724-461D-B9FC-7C8BB43BD891}"/>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9C0AD13A-6C0A-4032-9CE5-2CCD7C4956BC}"/>
              </a:ext>
            </a:extLst>
          </p:cNvPr>
          <p:cNvSpPr>
            <a:spLocks noGrp="1"/>
          </p:cNvSpPr>
          <p:nvPr>
            <p:ph type="dt" sz="half" idx="10"/>
          </p:nvPr>
        </p:nvSpPr>
        <p:spPr/>
        <p:txBody>
          <a:bodyPr/>
          <a:lstStyle/>
          <a:p>
            <a:fld id="{6CBE510F-1638-426B-B963-6981FFA312FE}" type="datetimeFigureOut">
              <a:rPr lang="it-IT" smtClean="0"/>
              <a:t>19/07/2022</a:t>
            </a:fld>
            <a:endParaRPr lang="it-IT"/>
          </a:p>
        </p:txBody>
      </p:sp>
      <p:sp>
        <p:nvSpPr>
          <p:cNvPr id="8" name="Segnaposto piè di pagina 7">
            <a:extLst>
              <a:ext uri="{FF2B5EF4-FFF2-40B4-BE49-F238E27FC236}">
                <a16:creationId xmlns:a16="http://schemas.microsoft.com/office/drawing/2014/main" id="{449DDD5A-BFD2-46D6-9440-53D8443B8B15}"/>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6ED7C4AF-B5E9-47B3-B6E6-5E12703399C0}"/>
              </a:ext>
            </a:extLst>
          </p:cNvPr>
          <p:cNvSpPr>
            <a:spLocks noGrp="1"/>
          </p:cNvSpPr>
          <p:nvPr>
            <p:ph type="sldNum" sz="quarter" idx="12"/>
          </p:nvPr>
        </p:nvSpPr>
        <p:spPr/>
        <p:txBody>
          <a:bodyPr/>
          <a:lstStyle/>
          <a:p>
            <a:fld id="{701EF076-54ED-4BCC-B003-03F5E2D88E62}" type="slidenum">
              <a:rPr lang="it-IT" smtClean="0"/>
              <a:t>‹N›</a:t>
            </a:fld>
            <a:endParaRPr lang="it-IT"/>
          </a:p>
        </p:txBody>
      </p:sp>
    </p:spTree>
    <p:extLst>
      <p:ext uri="{BB962C8B-B14F-4D97-AF65-F5344CB8AC3E}">
        <p14:creationId xmlns:p14="http://schemas.microsoft.com/office/powerpoint/2010/main" val="1818387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7E1F5D-BE7B-41B1-BBE2-1229743E97D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B1E5A9BE-A35D-4BD5-96E7-D3A08DAE6334}"/>
              </a:ext>
            </a:extLst>
          </p:cNvPr>
          <p:cNvSpPr>
            <a:spLocks noGrp="1"/>
          </p:cNvSpPr>
          <p:nvPr>
            <p:ph type="dt" sz="half" idx="10"/>
          </p:nvPr>
        </p:nvSpPr>
        <p:spPr/>
        <p:txBody>
          <a:bodyPr/>
          <a:lstStyle/>
          <a:p>
            <a:fld id="{6CBE510F-1638-426B-B963-6981FFA312FE}" type="datetimeFigureOut">
              <a:rPr lang="it-IT" smtClean="0"/>
              <a:t>19/07/2022</a:t>
            </a:fld>
            <a:endParaRPr lang="it-IT"/>
          </a:p>
        </p:txBody>
      </p:sp>
      <p:sp>
        <p:nvSpPr>
          <p:cNvPr id="4" name="Segnaposto piè di pagina 3">
            <a:extLst>
              <a:ext uri="{FF2B5EF4-FFF2-40B4-BE49-F238E27FC236}">
                <a16:creationId xmlns:a16="http://schemas.microsoft.com/office/drawing/2014/main" id="{0FD62F03-F31B-48A2-ACFA-1A30F835BEB0}"/>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3334672E-EAB6-41ED-9D44-53B9269EA7AE}"/>
              </a:ext>
            </a:extLst>
          </p:cNvPr>
          <p:cNvSpPr>
            <a:spLocks noGrp="1"/>
          </p:cNvSpPr>
          <p:nvPr>
            <p:ph type="sldNum" sz="quarter" idx="12"/>
          </p:nvPr>
        </p:nvSpPr>
        <p:spPr/>
        <p:txBody>
          <a:bodyPr/>
          <a:lstStyle/>
          <a:p>
            <a:fld id="{701EF076-54ED-4BCC-B003-03F5E2D88E62}" type="slidenum">
              <a:rPr lang="it-IT" smtClean="0"/>
              <a:t>‹N›</a:t>
            </a:fld>
            <a:endParaRPr lang="it-IT"/>
          </a:p>
        </p:txBody>
      </p:sp>
    </p:spTree>
    <p:extLst>
      <p:ext uri="{BB962C8B-B14F-4D97-AF65-F5344CB8AC3E}">
        <p14:creationId xmlns:p14="http://schemas.microsoft.com/office/powerpoint/2010/main" val="716079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3350C8B-E88B-4293-963D-06CDB700AB89}"/>
              </a:ext>
            </a:extLst>
          </p:cNvPr>
          <p:cNvSpPr>
            <a:spLocks noGrp="1"/>
          </p:cNvSpPr>
          <p:nvPr>
            <p:ph type="dt" sz="half" idx="10"/>
          </p:nvPr>
        </p:nvSpPr>
        <p:spPr/>
        <p:txBody>
          <a:bodyPr/>
          <a:lstStyle/>
          <a:p>
            <a:fld id="{6CBE510F-1638-426B-B963-6981FFA312FE}" type="datetimeFigureOut">
              <a:rPr lang="it-IT" smtClean="0"/>
              <a:t>19/07/2022</a:t>
            </a:fld>
            <a:endParaRPr lang="it-IT"/>
          </a:p>
        </p:txBody>
      </p:sp>
      <p:sp>
        <p:nvSpPr>
          <p:cNvPr id="3" name="Segnaposto piè di pagina 2">
            <a:extLst>
              <a:ext uri="{FF2B5EF4-FFF2-40B4-BE49-F238E27FC236}">
                <a16:creationId xmlns:a16="http://schemas.microsoft.com/office/drawing/2014/main" id="{D9AA506D-3A25-4D0B-B79A-136E2E301709}"/>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4032EAC9-BA5E-40C2-BA32-FF00ED24F0BC}"/>
              </a:ext>
            </a:extLst>
          </p:cNvPr>
          <p:cNvSpPr>
            <a:spLocks noGrp="1"/>
          </p:cNvSpPr>
          <p:nvPr>
            <p:ph type="sldNum" sz="quarter" idx="12"/>
          </p:nvPr>
        </p:nvSpPr>
        <p:spPr/>
        <p:txBody>
          <a:bodyPr/>
          <a:lstStyle/>
          <a:p>
            <a:fld id="{701EF076-54ED-4BCC-B003-03F5E2D88E62}" type="slidenum">
              <a:rPr lang="it-IT" smtClean="0"/>
              <a:t>‹N›</a:t>
            </a:fld>
            <a:endParaRPr lang="it-IT"/>
          </a:p>
        </p:txBody>
      </p:sp>
    </p:spTree>
    <p:extLst>
      <p:ext uri="{BB962C8B-B14F-4D97-AF65-F5344CB8AC3E}">
        <p14:creationId xmlns:p14="http://schemas.microsoft.com/office/powerpoint/2010/main" val="785354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89636C-1C15-4809-B3E7-AF546F922A0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B0CD83A-CE5E-4404-A85C-8F79E9AE5A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4C17807-FE98-4D58-A2B1-14BADBA5E3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14E68DC-A3E4-474F-9F87-A7D612F3F55D}"/>
              </a:ext>
            </a:extLst>
          </p:cNvPr>
          <p:cNvSpPr>
            <a:spLocks noGrp="1"/>
          </p:cNvSpPr>
          <p:nvPr>
            <p:ph type="dt" sz="half" idx="10"/>
          </p:nvPr>
        </p:nvSpPr>
        <p:spPr/>
        <p:txBody>
          <a:bodyPr/>
          <a:lstStyle/>
          <a:p>
            <a:fld id="{6CBE510F-1638-426B-B963-6981FFA312FE}" type="datetimeFigureOut">
              <a:rPr lang="it-IT" smtClean="0"/>
              <a:t>19/07/2022</a:t>
            </a:fld>
            <a:endParaRPr lang="it-IT"/>
          </a:p>
        </p:txBody>
      </p:sp>
      <p:sp>
        <p:nvSpPr>
          <p:cNvPr id="6" name="Segnaposto piè di pagina 5">
            <a:extLst>
              <a:ext uri="{FF2B5EF4-FFF2-40B4-BE49-F238E27FC236}">
                <a16:creationId xmlns:a16="http://schemas.microsoft.com/office/drawing/2014/main" id="{1C12C697-66A0-4AD2-9FDD-6F621C93B69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009038E-86FB-4E87-B764-AD5F2D87E749}"/>
              </a:ext>
            </a:extLst>
          </p:cNvPr>
          <p:cNvSpPr>
            <a:spLocks noGrp="1"/>
          </p:cNvSpPr>
          <p:nvPr>
            <p:ph type="sldNum" sz="quarter" idx="12"/>
          </p:nvPr>
        </p:nvSpPr>
        <p:spPr/>
        <p:txBody>
          <a:bodyPr/>
          <a:lstStyle/>
          <a:p>
            <a:fld id="{701EF076-54ED-4BCC-B003-03F5E2D88E62}" type="slidenum">
              <a:rPr lang="it-IT" smtClean="0"/>
              <a:t>‹N›</a:t>
            </a:fld>
            <a:endParaRPr lang="it-IT"/>
          </a:p>
        </p:txBody>
      </p:sp>
    </p:spTree>
    <p:extLst>
      <p:ext uri="{BB962C8B-B14F-4D97-AF65-F5344CB8AC3E}">
        <p14:creationId xmlns:p14="http://schemas.microsoft.com/office/powerpoint/2010/main" val="2482788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372992-4504-4777-84A1-00A3B7952C8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728D8CB4-8F1F-4D7B-A964-EBCF387360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262338AB-9F39-4528-BDFD-57E5B885F6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1C2C988-AE12-4BFA-96A6-EE0686A68CB2}"/>
              </a:ext>
            </a:extLst>
          </p:cNvPr>
          <p:cNvSpPr>
            <a:spLocks noGrp="1"/>
          </p:cNvSpPr>
          <p:nvPr>
            <p:ph type="dt" sz="half" idx="10"/>
          </p:nvPr>
        </p:nvSpPr>
        <p:spPr/>
        <p:txBody>
          <a:bodyPr/>
          <a:lstStyle/>
          <a:p>
            <a:fld id="{6CBE510F-1638-426B-B963-6981FFA312FE}" type="datetimeFigureOut">
              <a:rPr lang="it-IT" smtClean="0"/>
              <a:t>19/07/2022</a:t>
            </a:fld>
            <a:endParaRPr lang="it-IT"/>
          </a:p>
        </p:txBody>
      </p:sp>
      <p:sp>
        <p:nvSpPr>
          <p:cNvPr id="6" name="Segnaposto piè di pagina 5">
            <a:extLst>
              <a:ext uri="{FF2B5EF4-FFF2-40B4-BE49-F238E27FC236}">
                <a16:creationId xmlns:a16="http://schemas.microsoft.com/office/drawing/2014/main" id="{062F148A-FB3D-457B-BE6C-70BC464F119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9219CE2-767C-4B48-96CE-F5122DE729F7}"/>
              </a:ext>
            </a:extLst>
          </p:cNvPr>
          <p:cNvSpPr>
            <a:spLocks noGrp="1"/>
          </p:cNvSpPr>
          <p:nvPr>
            <p:ph type="sldNum" sz="quarter" idx="12"/>
          </p:nvPr>
        </p:nvSpPr>
        <p:spPr/>
        <p:txBody>
          <a:bodyPr/>
          <a:lstStyle/>
          <a:p>
            <a:fld id="{701EF076-54ED-4BCC-B003-03F5E2D88E62}" type="slidenum">
              <a:rPr lang="it-IT" smtClean="0"/>
              <a:t>‹N›</a:t>
            </a:fld>
            <a:endParaRPr lang="it-IT"/>
          </a:p>
        </p:txBody>
      </p:sp>
    </p:spTree>
    <p:extLst>
      <p:ext uri="{BB962C8B-B14F-4D97-AF65-F5344CB8AC3E}">
        <p14:creationId xmlns:p14="http://schemas.microsoft.com/office/powerpoint/2010/main" val="4048953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8212B082-C1D1-4CC5-BF82-2DFED18B23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92012E6-EFC8-4505-8D4C-72F615C2D2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8B01D3D-40FD-4D2A-8ABC-C3DC9BE96F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BE510F-1638-426B-B963-6981FFA312FE}" type="datetimeFigureOut">
              <a:rPr lang="it-IT" smtClean="0"/>
              <a:t>19/07/2022</a:t>
            </a:fld>
            <a:endParaRPr lang="it-IT"/>
          </a:p>
        </p:txBody>
      </p:sp>
      <p:sp>
        <p:nvSpPr>
          <p:cNvPr id="5" name="Segnaposto piè di pagina 4">
            <a:extLst>
              <a:ext uri="{FF2B5EF4-FFF2-40B4-BE49-F238E27FC236}">
                <a16:creationId xmlns:a16="http://schemas.microsoft.com/office/drawing/2014/main" id="{74453291-7B7B-4FA6-8806-7046A745A5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CE4AE97B-91EE-4026-B5EF-EC885898D2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1EF076-54ED-4BCC-B003-03F5E2D88E62}" type="slidenum">
              <a:rPr lang="it-IT" smtClean="0"/>
              <a:t>‹N›</a:t>
            </a:fld>
            <a:endParaRPr lang="it-IT"/>
          </a:p>
        </p:txBody>
      </p:sp>
    </p:spTree>
    <p:extLst>
      <p:ext uri="{BB962C8B-B14F-4D97-AF65-F5344CB8AC3E}">
        <p14:creationId xmlns:p14="http://schemas.microsoft.com/office/powerpoint/2010/main" val="1801896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27.png"/><Relationship Id="rId11" Type="http://schemas.openxmlformats.org/officeDocument/2006/relationships/image" Target="../media/image30.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hyperlink" Target="http://https/civitas-schola.it/2020/02/28/biodiritto-questioni-controverse/" TargetMode="External"/><Relationship Id="rId3" Type="http://schemas.openxmlformats.org/officeDocument/2006/relationships/hyperlink" Target="https://civitas-schola.it/commenta-un-articolo/" TargetMode="External"/><Relationship Id="rId7" Type="http://schemas.openxmlformats.org/officeDocument/2006/relationships/hyperlink" Target="https://civitas-schola.it/2019/12/24/aiuto-al-suicidio-casi-analoghi/" TargetMode="External"/><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hyperlink" Target="https://civitas-schola.it/2019/12/25/la-legge-219-17/" TargetMode="External"/><Relationship Id="rId5" Type="http://schemas.openxmlformats.org/officeDocument/2006/relationships/hyperlink" Target="https://civitas-schola.it/2019/12/24/aiuto-al-suicidio-si-puo/" TargetMode="External"/><Relationship Id="rId4" Type="http://schemas.openxmlformats.org/officeDocument/2006/relationships/image" Target="../media/image37.png"/><Relationship Id="rId9"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hyperlink" Target="https://civitas-schola.it/2019/12/25/la-legge-219-17/" TargetMode="External"/><Relationship Id="rId7" Type="http://schemas.openxmlformats.org/officeDocument/2006/relationships/image" Target="../media/image3.png"/><Relationship Id="rId2" Type="http://schemas.openxmlformats.org/officeDocument/2006/relationships/hyperlink" Target="https://civitas-schola.it/2019/12/24/aiuto-al-suicidio-si-puo/" TargetMode="Externa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https/civitas-schola.it/2020/02/28/biodiritto-questioni-controverse/" TargetMode="External"/><Relationship Id="rId4" Type="http://schemas.openxmlformats.org/officeDocument/2006/relationships/hyperlink" Target="https://civitas-schola.it/2019/12/24/aiuto-al-suicidio-casi-analoghi/"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4.jpg"/><Relationship Id="rId7" Type="http://schemas.openxmlformats.org/officeDocument/2006/relationships/image" Target="../media/image37.png"/><Relationship Id="rId2" Type="http://schemas.openxmlformats.org/officeDocument/2006/relationships/hyperlink" Target="http://www.treccani.it/enciclopedia/piergiorgio-welby/" TargetMode="Externa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19.png"/><Relationship Id="rId4" Type="http://schemas.openxmlformats.org/officeDocument/2006/relationships/hyperlink" Target="https://www.youtube.com/watch?v=HkzgfZBIKqk"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hyperlink" Target="http://www.treccani.it/enciclopedia/piergiorgio-welby/" TargetMode="External"/><Relationship Id="rId12" Type="http://schemas.openxmlformats.org/officeDocument/2006/relationships/hyperlink" Target="https://www.associazionelucacoscioni.it/davide-trentini-sul-procedimento-mina-welby-marco-cappato/" TargetMode="Externa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13.png"/><Relationship Id="rId11" Type="http://schemas.openxmlformats.org/officeDocument/2006/relationships/hyperlink" Target="https://www.biodiritto.org/Biolaw-pedia/Giurisprudenza/Corte-di-Cassazione-sez.-I-civ.-Caso-Englaro-interruzione-dei-trattamenti-e-incapacita" TargetMode="External"/><Relationship Id="rId5" Type="http://schemas.openxmlformats.org/officeDocument/2006/relationships/image" Target="../media/image12.jpg"/><Relationship Id="rId10" Type="http://schemas.openxmlformats.org/officeDocument/2006/relationships/hyperlink" Target="http://www.treccani.it/enciclopedia/eluana-englaro/" TargetMode="External"/><Relationship Id="rId4" Type="http://schemas.openxmlformats.org/officeDocument/2006/relationships/image" Target="../media/image11.jpg"/><Relationship Id="rId9" Type="http://schemas.openxmlformats.org/officeDocument/2006/relationships/hyperlink" Target="https://www.biodiritto.org/Biolaw-pedia/Giurisprudenza/Tribunale-di-Roma-Caso-Welby-non-luogo-a-procedere-nei-confronti-del-medico-che-ha-interrotto-il-trattamento-di-sostegno-vitale"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hyperlink" Target="https://www.youtube.com/watch?v=HkzgfZBIKqk" TargetMode="External"/><Relationship Id="rId2" Type="http://schemas.openxmlformats.org/officeDocument/2006/relationships/hyperlink" Target="https://civitas-schola.it/2019/12/25/la-legge-219-17/" TargetMode="Externa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Risultati immagini per marco cappato assolto">
            <a:extLst>
              <a:ext uri="{FF2B5EF4-FFF2-40B4-BE49-F238E27FC236}">
                <a16:creationId xmlns:a16="http://schemas.microsoft.com/office/drawing/2014/main" id="{9F5B84F0-8049-464C-B9F4-9EA6E67A9A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766" r="1724"/>
          <a:stretch/>
        </p:blipFill>
        <p:spPr bwMode="auto">
          <a:xfrm>
            <a:off x="3809238" y="10"/>
            <a:ext cx="8382764" cy="6857990"/>
          </a:xfrm>
          <a:custGeom>
            <a:avLst/>
            <a:gdLst>
              <a:gd name="connsiteX0" fmla="*/ 0 w 8949307"/>
              <a:gd name="connsiteY0" fmla="*/ 0 h 6858000"/>
              <a:gd name="connsiteX1" fmla="*/ 8949307 w 8949307"/>
              <a:gd name="connsiteY1" fmla="*/ 0 h 6858000"/>
              <a:gd name="connsiteX2" fmla="*/ 8949307 w 8949307"/>
              <a:gd name="connsiteY2" fmla="*/ 6858000 h 6858000"/>
              <a:gd name="connsiteX3" fmla="*/ 0 w 8949307"/>
              <a:gd name="connsiteY3" fmla="*/ 6858000 h 6858000"/>
              <a:gd name="connsiteX4" fmla="*/ 62983 w 8949307"/>
              <a:gd name="connsiteY4" fmla="*/ 6788730 h 6858000"/>
              <a:gd name="connsiteX5" fmla="*/ 1212979 w 8949307"/>
              <a:gd name="connsiteY5" fmla="*/ 3429000 h 6858000"/>
              <a:gd name="connsiteX6" fmla="*/ 62983 w 8949307"/>
              <a:gd name="connsiteY6" fmla="*/ 692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3" name="Freeform: Shape 72">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Freeform: Shape 74">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asellaDiTesto 5">
            <a:extLst>
              <a:ext uri="{FF2B5EF4-FFF2-40B4-BE49-F238E27FC236}">
                <a16:creationId xmlns:a16="http://schemas.microsoft.com/office/drawing/2014/main" id="{C223C3DB-35FB-4ADB-BE68-91BEC8CD6617}"/>
              </a:ext>
            </a:extLst>
          </p:cNvPr>
          <p:cNvSpPr txBox="1"/>
          <p:nvPr/>
        </p:nvSpPr>
        <p:spPr>
          <a:xfrm>
            <a:off x="280088" y="2046874"/>
            <a:ext cx="4446528" cy="396606"/>
          </a:xfrm>
          <a:prstGeom prst="rect">
            <a:avLst/>
          </a:prstGeom>
        </p:spPr>
        <p:txBody>
          <a:bodyPr vert="horz" lIns="91440" tIns="45720" rIns="91440" bIns="45720" rtlCol="0" anchor="b">
            <a:noAutofit/>
          </a:bodyPr>
          <a:lstStyle/>
          <a:p>
            <a:pPr>
              <a:lnSpc>
                <a:spcPts val="3800"/>
              </a:lnSpc>
              <a:spcBef>
                <a:spcPct val="0"/>
              </a:spcBef>
              <a:spcAft>
                <a:spcPts val="600"/>
              </a:spcAft>
            </a:pPr>
            <a:r>
              <a:rPr lang="en-US" sz="4400" b="1" dirty="0">
                <a:latin typeface="Arial" panose="020B0604020202020204" pitchFamily="34" charset="0"/>
                <a:ea typeface="+mj-ea"/>
                <a:cs typeface="Arial" panose="020B0604020202020204" pitchFamily="34" charset="0"/>
              </a:rPr>
              <a:t>una </a:t>
            </a:r>
            <a:r>
              <a:rPr lang="en-US" sz="4400" b="1" dirty="0" err="1">
                <a:latin typeface="Arial" panose="020B0604020202020204" pitchFamily="34" charset="0"/>
                <a:ea typeface="+mj-ea"/>
                <a:cs typeface="Arial" panose="020B0604020202020204" pitchFamily="34" charset="0"/>
              </a:rPr>
              <a:t>legge</a:t>
            </a:r>
            <a:endParaRPr lang="en-US" sz="4400" b="1" dirty="0">
              <a:latin typeface="Arial" panose="020B0604020202020204" pitchFamily="34" charset="0"/>
              <a:ea typeface="+mj-ea"/>
              <a:cs typeface="Arial" panose="020B0604020202020204" pitchFamily="34" charset="0"/>
            </a:endParaRPr>
          </a:p>
          <a:p>
            <a:pPr>
              <a:lnSpc>
                <a:spcPts val="3400"/>
              </a:lnSpc>
              <a:spcBef>
                <a:spcPct val="0"/>
              </a:spcBef>
              <a:spcAft>
                <a:spcPts val="600"/>
              </a:spcAft>
            </a:pPr>
            <a:r>
              <a:rPr lang="en-US" sz="4400" b="1" dirty="0">
                <a:latin typeface="Arial" panose="020B0604020202020204" pitchFamily="34" charset="0"/>
                <a:ea typeface="+mj-ea"/>
                <a:cs typeface="Arial" panose="020B0604020202020204" pitchFamily="34" charset="0"/>
              </a:rPr>
              <a:t>per </a:t>
            </a:r>
            <a:r>
              <a:rPr lang="en-US" sz="4400" b="1" dirty="0" err="1">
                <a:latin typeface="Arial" panose="020B0604020202020204" pitchFamily="34" charset="0"/>
                <a:ea typeface="+mj-ea"/>
                <a:cs typeface="Arial" panose="020B0604020202020204" pitchFamily="34" charset="0"/>
              </a:rPr>
              <a:t>il</a:t>
            </a:r>
            <a:r>
              <a:rPr lang="en-US" sz="4400" b="1" dirty="0">
                <a:latin typeface="Arial" panose="020B0604020202020204" pitchFamily="34" charset="0"/>
                <a:ea typeface="+mj-ea"/>
                <a:cs typeface="Arial" panose="020B0604020202020204" pitchFamily="34" charset="0"/>
              </a:rPr>
              <a:t> fine vita</a:t>
            </a:r>
          </a:p>
        </p:txBody>
      </p:sp>
      <p:sp>
        <p:nvSpPr>
          <p:cNvPr id="77" name="Rectangle 7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9" name="Rectangle 7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 name="CasellaDiTesto 7">
            <a:extLst>
              <a:ext uri="{FF2B5EF4-FFF2-40B4-BE49-F238E27FC236}">
                <a16:creationId xmlns:a16="http://schemas.microsoft.com/office/drawing/2014/main" id="{DCE32F35-D1C4-4AEF-B5DD-197E48DFDC8B}"/>
              </a:ext>
            </a:extLst>
          </p:cNvPr>
          <p:cNvSpPr txBox="1"/>
          <p:nvPr/>
        </p:nvSpPr>
        <p:spPr>
          <a:xfrm>
            <a:off x="371093" y="2718054"/>
            <a:ext cx="4003105" cy="2122399"/>
          </a:xfrm>
          <a:prstGeom prst="rect">
            <a:avLst/>
          </a:prstGeom>
        </p:spPr>
        <p:txBody>
          <a:bodyPr vert="horz" lIns="91440" tIns="45720" rIns="91440" bIns="45720" rtlCol="0" anchor="t">
            <a:normAutofit/>
          </a:bodyPr>
          <a:lstStyle/>
          <a:p>
            <a:pPr>
              <a:lnSpc>
                <a:spcPct val="90000"/>
              </a:lnSpc>
              <a:spcAft>
                <a:spcPts val="600"/>
              </a:spcAft>
              <a:tabLst>
                <a:tab pos="4211638" algn="l"/>
              </a:tabLst>
            </a:pPr>
            <a:r>
              <a:rPr lang="en-US" sz="1700" b="1" dirty="0"/>
              <a:t>la </a:t>
            </a:r>
            <a:r>
              <a:rPr lang="en-US" sz="1700" b="1" dirty="0" err="1"/>
              <a:t>sentenza</a:t>
            </a:r>
            <a:r>
              <a:rPr lang="en-US" sz="1700" b="1" dirty="0"/>
              <a:t> </a:t>
            </a:r>
            <a:r>
              <a:rPr lang="en-US" sz="1700" b="1" dirty="0" err="1"/>
              <a:t>della</a:t>
            </a:r>
            <a:r>
              <a:rPr lang="en-US" sz="1700" b="1" dirty="0"/>
              <a:t> Corte </a:t>
            </a:r>
            <a:r>
              <a:rPr lang="en-US" sz="1700" b="1" dirty="0" err="1"/>
              <a:t>Costituzionale</a:t>
            </a:r>
            <a:br>
              <a:rPr lang="en-US" sz="1700" b="1" dirty="0"/>
            </a:br>
            <a:r>
              <a:rPr lang="en-US" sz="1700" b="1" dirty="0"/>
              <a:t>25 SET 2019</a:t>
            </a:r>
          </a:p>
          <a:p>
            <a:pPr>
              <a:lnSpc>
                <a:spcPct val="90000"/>
              </a:lnSpc>
              <a:spcAft>
                <a:spcPts val="600"/>
              </a:spcAft>
              <a:tabLst>
                <a:tab pos="4211638" algn="l"/>
              </a:tabLst>
            </a:pPr>
            <a:br>
              <a:rPr lang="en-US" sz="1700" b="1" dirty="0"/>
            </a:br>
            <a:r>
              <a:rPr lang="en-US" sz="1700" b="1" dirty="0"/>
              <a:t>la </a:t>
            </a:r>
            <a:r>
              <a:rPr lang="en-US" sz="1700" b="1" dirty="0" err="1"/>
              <a:t>sentenza</a:t>
            </a:r>
            <a:r>
              <a:rPr lang="en-US" sz="1700" b="1" dirty="0"/>
              <a:t> </a:t>
            </a:r>
            <a:r>
              <a:rPr lang="en-US" sz="1700" b="1" dirty="0" err="1"/>
              <a:t>della</a:t>
            </a:r>
            <a:r>
              <a:rPr lang="en-US" sz="1700" b="1" dirty="0"/>
              <a:t> Corte di </a:t>
            </a:r>
            <a:r>
              <a:rPr lang="en-US" sz="1700" b="1" dirty="0" err="1"/>
              <a:t>Assise</a:t>
            </a:r>
            <a:r>
              <a:rPr lang="en-US" sz="1700" b="1" dirty="0"/>
              <a:t> di Milano</a:t>
            </a:r>
            <a:br>
              <a:rPr lang="en-US" sz="1700" b="1" dirty="0"/>
            </a:br>
            <a:r>
              <a:rPr lang="en-US" sz="1700" b="1" dirty="0"/>
              <a:t>23 DIC 2019</a:t>
            </a:r>
          </a:p>
        </p:txBody>
      </p:sp>
      <p:sp>
        <p:nvSpPr>
          <p:cNvPr id="9" name="CasellaDiTesto 8">
            <a:extLst>
              <a:ext uri="{FF2B5EF4-FFF2-40B4-BE49-F238E27FC236}">
                <a16:creationId xmlns:a16="http://schemas.microsoft.com/office/drawing/2014/main" id="{88AE74F9-7402-4A12-9730-F5698BB8EC33}"/>
              </a:ext>
            </a:extLst>
          </p:cNvPr>
          <p:cNvSpPr txBox="1"/>
          <p:nvPr/>
        </p:nvSpPr>
        <p:spPr>
          <a:xfrm>
            <a:off x="10473260" y="6548578"/>
            <a:ext cx="1718740" cy="276999"/>
          </a:xfrm>
          <a:prstGeom prst="rect">
            <a:avLst/>
          </a:prstGeom>
          <a:noFill/>
        </p:spPr>
        <p:txBody>
          <a:bodyPr wrap="none" rtlCol="0">
            <a:spAutoFit/>
          </a:bodyPr>
          <a:lstStyle/>
          <a:p>
            <a:pPr>
              <a:spcAft>
                <a:spcPts val="600"/>
              </a:spcAft>
              <a:tabLst>
                <a:tab pos="4211638" algn="l"/>
              </a:tabLst>
            </a:pPr>
            <a:r>
              <a:rPr lang="it-IT" sz="1200" i="1" dirty="0" err="1">
                <a:solidFill>
                  <a:schemeClr val="bg1">
                    <a:lumMod val="50000"/>
                  </a:schemeClr>
                </a:solidFill>
                <a:latin typeface="Arial" panose="020B0604020202020204" pitchFamily="34" charset="0"/>
                <a:cs typeface="Arial" panose="020B0604020202020204" pitchFamily="34" charset="0"/>
              </a:rPr>
              <a:t>lesson</a:t>
            </a:r>
            <a:r>
              <a:rPr lang="it-IT" sz="1200" i="1" dirty="0">
                <a:solidFill>
                  <a:schemeClr val="bg1">
                    <a:lumMod val="50000"/>
                  </a:schemeClr>
                </a:solidFill>
                <a:latin typeface="Arial" panose="020B0604020202020204" pitchFamily="34" charset="0"/>
                <a:cs typeface="Arial" panose="020B0604020202020204" pitchFamily="34" charset="0"/>
              </a:rPr>
              <a:t> by Civitas 2019</a:t>
            </a:r>
            <a:endParaRPr lang="it-IT" sz="1200" i="1">
              <a:solidFill>
                <a:schemeClr val="bg1">
                  <a:lumMod val="50000"/>
                </a:schemeClr>
              </a:solidFill>
              <a:latin typeface="Arial" panose="020B0604020202020204" pitchFamily="34" charset="0"/>
              <a:cs typeface="Arial" panose="020B0604020202020204" pitchFamily="34" charset="0"/>
            </a:endParaRPr>
          </a:p>
        </p:txBody>
      </p:sp>
      <p:sp>
        <p:nvSpPr>
          <p:cNvPr id="14" name="Rettangolo 13">
            <a:extLst>
              <a:ext uri="{FF2B5EF4-FFF2-40B4-BE49-F238E27FC236}">
                <a16:creationId xmlns:a16="http://schemas.microsoft.com/office/drawing/2014/main" id="{700A0862-6ACD-4682-80BD-9BB0E8A9E920}"/>
              </a:ext>
            </a:extLst>
          </p:cNvPr>
          <p:cNvSpPr/>
          <p:nvPr/>
        </p:nvSpPr>
        <p:spPr>
          <a:xfrm>
            <a:off x="4374199" y="-79796"/>
            <a:ext cx="7392986" cy="923330"/>
          </a:xfrm>
          <a:prstGeom prst="rect">
            <a:avLst/>
          </a:prstGeom>
          <a:noFill/>
        </p:spPr>
        <p:txBody>
          <a:bodyPr wrap="none" lIns="91440" tIns="45720" rIns="91440" bIns="4572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5400" b="1" cap="none" spc="0" dirty="0">
                <a:ln w="6600">
                  <a:solidFill>
                    <a:schemeClr val="accent2"/>
                  </a:solidFill>
                  <a:prstDash val="solid"/>
                </a:ln>
                <a:solidFill>
                  <a:srgbClr val="FFFFFF"/>
                </a:solidFill>
                <a:effectLst>
                  <a:outerShdw dist="38100" dir="2700000" algn="tl" rotWithShape="0">
                    <a:schemeClr val="accent2"/>
                  </a:outerShdw>
                </a:effectLst>
              </a:rPr>
              <a:t>DJ </a:t>
            </a:r>
            <a:r>
              <a:rPr lang="it-IT" sz="5400" b="1" cap="none" spc="0" dirty="0" err="1">
                <a:ln w="6600">
                  <a:solidFill>
                    <a:schemeClr val="accent2"/>
                  </a:solidFill>
                  <a:prstDash val="solid"/>
                </a:ln>
                <a:solidFill>
                  <a:srgbClr val="FFFFFF"/>
                </a:solidFill>
                <a:effectLst>
                  <a:outerShdw dist="38100" dir="2700000" algn="tl" rotWithShape="0">
                    <a:schemeClr val="accent2"/>
                  </a:outerShdw>
                </a:effectLst>
              </a:rPr>
              <a:t>Fabo</a:t>
            </a:r>
            <a:r>
              <a:rPr lang="it-IT" sz="5400" b="1" cap="none" spc="0" dirty="0">
                <a:ln w="6600">
                  <a:solidFill>
                    <a:schemeClr val="accent2"/>
                  </a:solidFill>
                  <a:prstDash val="solid"/>
                </a:ln>
                <a:solidFill>
                  <a:srgbClr val="FFFFFF"/>
                </a:solidFill>
                <a:effectLst>
                  <a:outerShdw dist="38100" dir="2700000" algn="tl" rotWithShape="0">
                    <a:schemeClr val="accent2"/>
                  </a:outerShdw>
                </a:effectLst>
              </a:rPr>
              <a:t> e Marco Cappato</a:t>
            </a:r>
          </a:p>
        </p:txBody>
      </p:sp>
    </p:spTree>
    <p:extLst>
      <p:ext uri="{BB962C8B-B14F-4D97-AF65-F5344CB8AC3E}">
        <p14:creationId xmlns:p14="http://schemas.microsoft.com/office/powerpoint/2010/main" val="83855810"/>
      </p:ext>
    </p:extLst>
  </p:cSld>
  <p:clrMapOvr>
    <a:masterClrMapping/>
  </p:clrMapOvr>
  <mc:AlternateContent xmlns:mc="http://schemas.openxmlformats.org/markup-compatibility/2006" xmlns:p14="http://schemas.microsoft.com/office/powerpoint/2010/main">
    <mc:Choice Requires="p14">
      <p:transition spd="slow" p14:dur="2000" advTm="29881"/>
    </mc:Choice>
    <mc:Fallback xmlns="">
      <p:transition spd="slow" advTm="2988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ttangolo 3">
            <a:extLst>
              <a:ext uri="{FF2B5EF4-FFF2-40B4-BE49-F238E27FC236}">
                <a16:creationId xmlns:a16="http://schemas.microsoft.com/office/drawing/2014/main" id="{C9ECCDB6-88D6-47D7-9F1E-31164296DD81}"/>
              </a:ext>
            </a:extLst>
          </p:cNvPr>
          <p:cNvSpPr/>
          <p:nvPr/>
        </p:nvSpPr>
        <p:spPr>
          <a:xfrm>
            <a:off x="836679" y="258525"/>
            <a:ext cx="10515593" cy="119786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it-IT" sz="4400" b="1" dirty="0">
                <a:latin typeface="Arial" panose="020B0604020202020204" pitchFamily="34" charset="0"/>
                <a:ea typeface="+mj-ea"/>
                <a:cs typeface="Arial" panose="020B0604020202020204" pitchFamily="34" charset="0"/>
              </a:rPr>
              <a:t>le conclusioni della Consulta</a:t>
            </a:r>
          </a:p>
        </p:txBody>
      </p:sp>
      <p:cxnSp>
        <p:nvCxnSpPr>
          <p:cNvPr id="11" name="Straight Connector 10">
            <a:extLst>
              <a:ext uri="{FF2B5EF4-FFF2-40B4-BE49-F238E27FC236}">
                <a16:creationId xmlns:a16="http://schemas.microsoft.com/office/drawing/2014/main" id="{EDF5FE34-0A41-407A-8D94-10FCF68F1D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5488" y="587238"/>
            <a:ext cx="0" cy="9144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pic>
        <p:nvPicPr>
          <p:cNvPr id="2" name="Immagine 1">
            <a:extLst>
              <a:ext uri="{FF2B5EF4-FFF2-40B4-BE49-F238E27FC236}">
                <a16:creationId xmlns:a16="http://schemas.microsoft.com/office/drawing/2014/main" id="{EC57D8B2-813A-4C6E-884A-8C075F84A68A}"/>
              </a:ext>
            </a:extLst>
          </p:cNvPr>
          <p:cNvPicPr>
            <a:picLocks noChangeAspect="1"/>
          </p:cNvPicPr>
          <p:nvPr/>
        </p:nvPicPr>
        <p:blipFill rotWithShape="1">
          <a:blip r:embed="rId2"/>
          <a:srcRect t="9839" r="2" b="2"/>
          <a:stretch/>
        </p:blipFill>
        <p:spPr>
          <a:xfrm>
            <a:off x="835153" y="1604951"/>
            <a:ext cx="6215794" cy="4171569"/>
          </a:xfrm>
          <a:prstGeom prst="rect">
            <a:avLst/>
          </a:prstGeom>
          <a:scene3d>
            <a:camera prst="orthographicFront"/>
            <a:lightRig rig="contrasting" dir="t">
              <a:rot lat="0" lon="0" rev="4200000"/>
            </a:lightRig>
          </a:scene3d>
          <a:sp3d prstMaterial="plastic">
            <a:bevelT w="381000" h="114300" prst="relaxedInset"/>
            <a:contourClr>
              <a:srgbClr val="969696"/>
            </a:contourClr>
          </a:sp3d>
        </p:spPr>
      </p:pic>
      <p:sp>
        <p:nvSpPr>
          <p:cNvPr id="10" name="Rettangolo 9">
            <a:extLst>
              <a:ext uri="{FF2B5EF4-FFF2-40B4-BE49-F238E27FC236}">
                <a16:creationId xmlns:a16="http://schemas.microsoft.com/office/drawing/2014/main" id="{9F2012ED-DA71-46B0-BF2E-EF59968D0C3D}"/>
              </a:ext>
            </a:extLst>
          </p:cNvPr>
          <p:cNvSpPr/>
          <p:nvPr/>
        </p:nvSpPr>
        <p:spPr>
          <a:xfrm>
            <a:off x="7199558" y="1601901"/>
            <a:ext cx="4385096" cy="4073182"/>
          </a:xfrm>
          <a:prstGeom prst="rect">
            <a:avLst/>
          </a:prstGeom>
        </p:spPr>
        <p:txBody>
          <a:bodyPr vert="horz" lIns="91440" tIns="45720" rIns="91440" bIns="45720" rtlCol="0" anchor="ctr">
            <a:noAutofit/>
          </a:bodyPr>
          <a:lstStyle/>
          <a:p>
            <a:pPr>
              <a:lnSpc>
                <a:spcPct val="90000"/>
              </a:lnSpc>
              <a:spcAft>
                <a:spcPts val="600"/>
              </a:spcAft>
            </a:pPr>
            <a:r>
              <a:rPr lang="it-IT" sz="2000" dirty="0">
                <a:latin typeface="Arial" panose="020B0604020202020204" pitchFamily="34" charset="0"/>
                <a:cs typeface="Arial" panose="020B0604020202020204" pitchFamily="34" charset="0"/>
              </a:rPr>
              <a:t>L'agevolazione al suicidio,  specifica inoltre la Consulta, deve avvenire con specifiche modalità (il riferimento della Corte è alla procedura definita nella legge 219 del 2017 agli articoli 1 e 2). </a:t>
            </a:r>
          </a:p>
          <a:p>
            <a:pPr>
              <a:lnSpc>
                <a:spcPct val="90000"/>
              </a:lnSpc>
              <a:spcAft>
                <a:spcPts val="600"/>
              </a:spcAft>
            </a:pPr>
            <a:endParaRPr lang="it-IT" sz="2000" dirty="0">
              <a:latin typeface="Arial" panose="020B0604020202020204" pitchFamily="34" charset="0"/>
              <a:cs typeface="Arial" panose="020B0604020202020204" pitchFamily="34" charset="0"/>
            </a:endParaRPr>
          </a:p>
          <a:p>
            <a:pPr>
              <a:lnSpc>
                <a:spcPct val="90000"/>
              </a:lnSpc>
              <a:spcAft>
                <a:spcPts val="600"/>
              </a:spcAft>
            </a:pPr>
            <a:r>
              <a:rPr lang="it-IT" sz="2000" dirty="0">
                <a:latin typeface="Arial" panose="020B0604020202020204" pitchFamily="34" charset="0"/>
                <a:cs typeface="Arial" panose="020B0604020202020204" pitchFamily="34" charset="0"/>
              </a:rPr>
              <a:t>Infine, la Corte evidenzia che tanto le c.d. quattro condizioni quanto le modalità̀ di esecuzione devono essere verificate da una struttura pubblica del servizio sanitario nazionale, previo parere del comitato etico territorialmente competente.</a:t>
            </a:r>
          </a:p>
        </p:txBody>
      </p:sp>
      <p:sp>
        <p:nvSpPr>
          <p:cNvPr id="12" name="Rettangolo 11">
            <a:extLst>
              <a:ext uri="{FF2B5EF4-FFF2-40B4-BE49-F238E27FC236}">
                <a16:creationId xmlns:a16="http://schemas.microsoft.com/office/drawing/2014/main" id="{9CC65C8E-0516-4F71-B248-7A0836415C2F}"/>
              </a:ext>
            </a:extLst>
          </p:cNvPr>
          <p:cNvSpPr/>
          <p:nvPr/>
        </p:nvSpPr>
        <p:spPr>
          <a:xfrm>
            <a:off x="686542" y="5776520"/>
            <a:ext cx="9307203" cy="1042882"/>
          </a:xfrm>
          <a:prstGeom prst="rect">
            <a:avLst/>
          </a:prstGeom>
        </p:spPr>
        <p:txBody>
          <a:bodyPr vert="horz" lIns="91440" tIns="45720" rIns="91440" bIns="45720" rtlCol="0" anchor="ctr">
            <a:normAutofit/>
          </a:bodyPr>
          <a:lstStyle/>
          <a:p>
            <a:pPr>
              <a:lnSpc>
                <a:spcPct val="90000"/>
              </a:lnSpc>
              <a:spcAft>
                <a:spcPts val="600"/>
              </a:spcAft>
            </a:pPr>
            <a:r>
              <a:rPr lang="it-IT" b="1" dirty="0">
                <a:latin typeface="Arial" panose="020B0604020202020204" pitchFamily="34" charset="0"/>
                <a:cs typeface="Arial" panose="020B0604020202020204" pitchFamily="34" charset="0"/>
              </a:rPr>
              <a:t>A queste condizioni, la Corte ha dichiarato illegittimo l’art. 580 c.p. in quanto contrastante con la Costituzione (articoli 2, 13 e 32, secondo comma, Costituzione).</a:t>
            </a:r>
          </a:p>
        </p:txBody>
      </p:sp>
    </p:spTree>
    <p:extLst>
      <p:ext uri="{BB962C8B-B14F-4D97-AF65-F5344CB8AC3E}">
        <p14:creationId xmlns:p14="http://schemas.microsoft.com/office/powerpoint/2010/main" val="246692972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Risultati immagini per assoluzione cappato">
            <a:extLst>
              <a:ext uri="{FF2B5EF4-FFF2-40B4-BE49-F238E27FC236}">
                <a16:creationId xmlns:a16="http://schemas.microsoft.com/office/drawing/2014/main" id="{CE521D95-897F-41DF-A910-068B61850C11}"/>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l="6667"/>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a:extLst>
              <a:ext uri="{FF2B5EF4-FFF2-40B4-BE49-F238E27FC236}">
                <a16:creationId xmlns:a16="http://schemas.microsoft.com/office/drawing/2014/main" id="{A7000DA6-CA14-430F-806F-42A11674491D}"/>
              </a:ext>
            </a:extLst>
          </p:cNvPr>
          <p:cNvSpPr/>
          <p:nvPr/>
        </p:nvSpPr>
        <p:spPr>
          <a:xfrm>
            <a:off x="433639" y="1065862"/>
            <a:ext cx="3921531" cy="472627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it-IT" sz="4000" b="1">
                <a:solidFill>
                  <a:srgbClr val="FFFFFF"/>
                </a:solidFill>
                <a:latin typeface="Arial" panose="020B0604020202020204" pitchFamily="34" charset="0"/>
                <a:ea typeface="+mj-ea"/>
                <a:cs typeface="Arial" panose="020B0604020202020204" pitchFamily="34" charset="0"/>
              </a:rPr>
              <a:t>Marco Cappato assolto</a:t>
            </a:r>
          </a:p>
        </p:txBody>
      </p:sp>
      <p:cxnSp>
        <p:nvCxnSpPr>
          <p:cNvPr id="137" name="Straight Connector 136">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Rettangolo 7">
            <a:extLst>
              <a:ext uri="{FF2B5EF4-FFF2-40B4-BE49-F238E27FC236}">
                <a16:creationId xmlns:a16="http://schemas.microsoft.com/office/drawing/2014/main" id="{BC0032C4-01FA-4675-A56D-9E9803E37E48}"/>
              </a:ext>
            </a:extLst>
          </p:cNvPr>
          <p:cNvSpPr/>
          <p:nvPr/>
        </p:nvSpPr>
        <p:spPr>
          <a:xfrm>
            <a:off x="5155378" y="2086085"/>
            <a:ext cx="5744685" cy="2203349"/>
          </a:xfrm>
          <a:prstGeom prst="rect">
            <a:avLst/>
          </a:prstGeom>
        </p:spPr>
        <p:txBody>
          <a:bodyPr vert="horz" lIns="91440" tIns="45720" rIns="91440" bIns="45720" rtlCol="0" anchor="ctr">
            <a:normAutofit/>
          </a:bodyPr>
          <a:lstStyle/>
          <a:p>
            <a:pPr>
              <a:lnSpc>
                <a:spcPct val="90000"/>
              </a:lnSpc>
              <a:spcAft>
                <a:spcPts val="600"/>
              </a:spcAft>
            </a:pPr>
            <a:r>
              <a:rPr lang="it-IT" sz="2000" dirty="0">
                <a:solidFill>
                  <a:srgbClr val="FFFFFF"/>
                </a:solidFill>
              </a:rPr>
              <a:t>Marco Cappato, imputato a Milano per aver accompagnato nel 2017 Fabiano Antoniani a morire in una clinica in Svizzera, è stato </a:t>
            </a:r>
            <a:r>
              <a:rPr lang="it-IT" sz="2000" b="1" dirty="0">
                <a:solidFill>
                  <a:srgbClr val="FFFFFF"/>
                </a:solidFill>
              </a:rPr>
              <a:t>assolto</a:t>
            </a:r>
            <a:r>
              <a:rPr lang="it-IT" sz="2000" dirty="0">
                <a:solidFill>
                  <a:srgbClr val="FFFFFF"/>
                </a:solidFill>
              </a:rPr>
              <a:t> il 23 dicembre 2019, dalla Corte di Assise di Milano, dopo la menzionata pronuncia della Corte Costituzionale, con la formula</a:t>
            </a:r>
            <a:endParaRPr lang="it-IT" sz="2000" b="1" dirty="0">
              <a:solidFill>
                <a:srgbClr val="FFFFFF"/>
              </a:solidFill>
            </a:endParaRPr>
          </a:p>
        </p:txBody>
      </p:sp>
      <p:pic>
        <p:nvPicPr>
          <p:cNvPr id="1027" name="Picture 3">
            <a:extLst>
              <a:ext uri="{FF2B5EF4-FFF2-40B4-BE49-F238E27FC236}">
                <a16:creationId xmlns:a16="http://schemas.microsoft.com/office/drawing/2014/main" id="{1B1F91FA-1CFC-4E94-9D74-26DA2D8A18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03938" y="-136525"/>
            <a:ext cx="228600" cy="180975"/>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a:extLst>
              <a:ext uri="{FF2B5EF4-FFF2-40B4-BE49-F238E27FC236}">
                <a16:creationId xmlns:a16="http://schemas.microsoft.com/office/drawing/2014/main" id="{65823B53-D17B-4C53-939F-FC46122B7AC0}"/>
              </a:ext>
            </a:extLst>
          </p:cNvPr>
          <p:cNvSpPr/>
          <p:nvPr/>
        </p:nvSpPr>
        <p:spPr>
          <a:xfrm>
            <a:off x="5155379" y="5391109"/>
            <a:ext cx="6602982" cy="646331"/>
          </a:xfrm>
          <a:prstGeom prst="rect">
            <a:avLst/>
          </a:prstGeom>
        </p:spPr>
        <p:txBody>
          <a:bodyPr wrap="square">
            <a:spAutoFit/>
          </a:bodyPr>
          <a:lstStyle/>
          <a:p>
            <a:r>
              <a:rPr lang="it-IT" i="1" dirty="0">
                <a:latin typeface="Arial" panose="020B0604020202020204" pitchFamily="34" charset="0"/>
                <a:cs typeface="Arial" panose="020B0604020202020204" pitchFamily="34" charset="0"/>
              </a:rPr>
              <a:t>grazie a chi mi ha sostenuto in questo percorso che ha portato al riconoscimento del diritto di Fabiano di non soffrire più</a:t>
            </a:r>
          </a:p>
        </p:txBody>
      </p:sp>
      <p:sp>
        <p:nvSpPr>
          <p:cNvPr id="13" name="Rettangolo 12">
            <a:extLst>
              <a:ext uri="{FF2B5EF4-FFF2-40B4-BE49-F238E27FC236}">
                <a16:creationId xmlns:a16="http://schemas.microsoft.com/office/drawing/2014/main" id="{8DB277EC-539A-4FD5-9DBB-DE397DC7C5B1}"/>
              </a:ext>
            </a:extLst>
          </p:cNvPr>
          <p:cNvSpPr/>
          <p:nvPr/>
        </p:nvSpPr>
        <p:spPr>
          <a:xfrm>
            <a:off x="5155377" y="4421611"/>
            <a:ext cx="5744685" cy="646332"/>
          </a:xfrm>
          <a:prstGeom prst="rect">
            <a:avLst/>
          </a:prstGeom>
        </p:spPr>
        <p:txBody>
          <a:bodyPr vert="horz" lIns="91440" tIns="45720" rIns="91440" bIns="45720" rtlCol="0" anchor="ctr">
            <a:normAutofit/>
          </a:bodyPr>
          <a:lstStyle/>
          <a:p>
            <a:pPr>
              <a:lnSpc>
                <a:spcPct val="90000"/>
              </a:lnSpc>
              <a:spcAft>
                <a:spcPts val="600"/>
              </a:spcAft>
            </a:pPr>
            <a:r>
              <a:rPr lang="it-IT" sz="3600" b="1" dirty="0">
                <a:solidFill>
                  <a:srgbClr val="FFFFFF"/>
                </a:solidFill>
              </a:rPr>
              <a:t>perché il fatto non sussiste</a:t>
            </a:r>
          </a:p>
        </p:txBody>
      </p:sp>
    </p:spTree>
    <p:extLst>
      <p:ext uri="{BB962C8B-B14F-4D97-AF65-F5344CB8AC3E}">
        <p14:creationId xmlns:p14="http://schemas.microsoft.com/office/powerpoint/2010/main" val="2583560145"/>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isultati immagini per cronologia degli eventi">
            <a:extLst>
              <a:ext uri="{FF2B5EF4-FFF2-40B4-BE49-F238E27FC236}">
                <a16:creationId xmlns:a16="http://schemas.microsoft.com/office/drawing/2014/main" id="{1530F7CD-F6B6-4E23-A340-E78C3FDD83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1581" y="1594339"/>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a:extLst>
              <a:ext uri="{FF2B5EF4-FFF2-40B4-BE49-F238E27FC236}">
                <a16:creationId xmlns:a16="http://schemas.microsoft.com/office/drawing/2014/main" id="{6418473E-F08A-4A3B-A4F8-F15CBC79F15F}"/>
              </a:ext>
            </a:extLst>
          </p:cNvPr>
          <p:cNvSpPr/>
          <p:nvPr/>
        </p:nvSpPr>
        <p:spPr>
          <a:xfrm>
            <a:off x="4161581" y="1265382"/>
            <a:ext cx="4234274" cy="4254149"/>
          </a:xfrm>
          <a:prstGeom prst="rect">
            <a:avLst/>
          </a:prstGeom>
          <a:noFill/>
        </p:spPr>
        <p:txBody>
          <a:bodyPr spcFirstLastPara="1" wrap="none">
            <a:prstTxWarp prst="textCircle">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fr-BE" sz="66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charset="0"/>
                <a:ea typeface="ＭＳ Ｐゴシック" pitchFamily="64" charset="-128"/>
              </a:rPr>
              <a:t>cronologia</a:t>
            </a:r>
            <a:r>
              <a:rPr lang="fr-BE" sz="6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charset="0"/>
                <a:ea typeface="ＭＳ Ｐゴシック" pitchFamily="64" charset="-128"/>
              </a:rPr>
              <a:t> </a:t>
            </a:r>
            <a:r>
              <a:rPr lang="fr-BE" sz="66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charset="0"/>
                <a:ea typeface="ＭＳ Ｐゴシック" pitchFamily="64" charset="-128"/>
              </a:rPr>
              <a:t>degli</a:t>
            </a:r>
            <a:r>
              <a:rPr lang="fr-BE" sz="6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charset="0"/>
                <a:ea typeface="ＭＳ Ｐゴシック" pitchFamily="64" charset="-128"/>
              </a:rPr>
              <a:t> </a:t>
            </a:r>
            <a:r>
              <a:rPr lang="fr-BE" sz="66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charset="0"/>
                <a:ea typeface="ＭＳ Ｐゴシック" pitchFamily="64" charset="-128"/>
              </a:rPr>
              <a:t>eventi</a:t>
            </a:r>
            <a:r>
              <a:rPr lang="fr-BE" sz="6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charset="0"/>
                <a:ea typeface="ＭＳ Ｐゴシック" pitchFamily="64" charset="-128"/>
              </a:rPr>
              <a:t> più </a:t>
            </a:r>
            <a:r>
              <a:rPr lang="fr-BE" sz="66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charset="0"/>
                <a:ea typeface="ＭＳ Ｐゴシック" pitchFamily="64" charset="-128"/>
              </a:rPr>
              <a:t>salienti</a:t>
            </a:r>
            <a:endParaRPr lang="it-IT" sz="6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charset="0"/>
              <a:ea typeface="ＭＳ Ｐゴシック" pitchFamily="64" charset="-128"/>
            </a:endParaRPr>
          </a:p>
        </p:txBody>
      </p:sp>
    </p:spTree>
    <p:extLst>
      <p:ext uri="{BB962C8B-B14F-4D97-AF65-F5344CB8AC3E}">
        <p14:creationId xmlns:p14="http://schemas.microsoft.com/office/powerpoint/2010/main" val="250132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Immagine 7">
            <a:extLst>
              <a:ext uri="{FF2B5EF4-FFF2-40B4-BE49-F238E27FC236}">
                <a16:creationId xmlns:a16="http://schemas.microsoft.com/office/drawing/2014/main" id="{C8B20F8E-140A-41DC-9C59-0668E0500BA2}"/>
              </a:ext>
            </a:extLst>
          </p:cNvPr>
          <p:cNvPicPr>
            <a:picLocks noChangeAspect="1"/>
          </p:cNvPicPr>
          <p:nvPr/>
        </p:nvPicPr>
        <p:blipFill>
          <a:blip r:embed="rId4"/>
          <a:stretch>
            <a:fillRect/>
          </a:stretch>
        </p:blipFill>
        <p:spPr>
          <a:xfrm>
            <a:off x="1023273" y="623811"/>
            <a:ext cx="1335093" cy="964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CasellaDiTesto 12">
            <a:extLst>
              <a:ext uri="{FF2B5EF4-FFF2-40B4-BE49-F238E27FC236}">
                <a16:creationId xmlns:a16="http://schemas.microsoft.com/office/drawing/2014/main" id="{9A688D9D-439D-4DBF-A8B2-9E1047978BBD}"/>
              </a:ext>
            </a:extLst>
          </p:cNvPr>
          <p:cNvSpPr txBox="1"/>
          <p:nvPr/>
        </p:nvSpPr>
        <p:spPr>
          <a:xfrm>
            <a:off x="516663" y="1570381"/>
            <a:ext cx="2348313" cy="630942"/>
          </a:xfrm>
          <a:prstGeom prst="rect">
            <a:avLst/>
          </a:prstGeom>
          <a:noFill/>
        </p:spPr>
        <p:txBody>
          <a:bodyPr wrap="square" rtlCol="0">
            <a:spAutoFit/>
          </a:bodyPr>
          <a:lstStyle>
            <a:defPPr>
              <a:defRPr lang="it-IT"/>
            </a:defPPr>
            <a:lvl1pPr algn="ctr">
              <a:lnSpc>
                <a:spcPts val="1400"/>
              </a:lnSpc>
              <a:defRPr sz="1400">
                <a:latin typeface="Arial" panose="020B0604020202020204" pitchFamily="34" charset="0"/>
                <a:cs typeface="Arial" panose="020B0604020202020204" pitchFamily="34" charset="0"/>
              </a:defRPr>
            </a:lvl1pPr>
          </a:lstStyle>
          <a:p>
            <a:r>
              <a:rPr lang="it-IT" dirty="0"/>
              <a:t>DJ </a:t>
            </a:r>
            <a:r>
              <a:rPr lang="it-IT" dirty="0" err="1"/>
              <a:t>Fabo</a:t>
            </a:r>
            <a:r>
              <a:rPr lang="it-IT" dirty="0"/>
              <a:t> ha un incidente</a:t>
            </a:r>
          </a:p>
          <a:p>
            <a:r>
              <a:rPr lang="it-IT" dirty="0"/>
              <a:t>che lo rende tetraplegico e ceco in modo permanente</a:t>
            </a:r>
          </a:p>
        </p:txBody>
      </p:sp>
      <p:sp>
        <p:nvSpPr>
          <p:cNvPr id="9" name="Rettangolo 8">
            <a:extLst>
              <a:ext uri="{FF2B5EF4-FFF2-40B4-BE49-F238E27FC236}">
                <a16:creationId xmlns:a16="http://schemas.microsoft.com/office/drawing/2014/main" id="{2BB76669-5193-4C28-BC18-B246DEE16539}"/>
              </a:ext>
            </a:extLst>
          </p:cNvPr>
          <p:cNvSpPr/>
          <p:nvPr/>
        </p:nvSpPr>
        <p:spPr>
          <a:xfrm>
            <a:off x="3242086" y="1570381"/>
            <a:ext cx="2422458" cy="630942"/>
          </a:xfrm>
          <a:prstGeom prst="rect">
            <a:avLst/>
          </a:prstGeom>
          <a:noFill/>
        </p:spPr>
        <p:txBody>
          <a:bodyPr wrap="none" rtlCol="0">
            <a:spAutoFit/>
          </a:bodyPr>
          <a:lstStyle/>
          <a:p>
            <a:pPr algn="ctr">
              <a:lnSpc>
                <a:spcPts val="1400"/>
              </a:lnSpc>
            </a:pPr>
            <a:r>
              <a:rPr lang="it-IT" sz="1400" dirty="0">
                <a:latin typeface="Arial" panose="020B0604020202020204" pitchFamily="34" charset="0"/>
                <a:cs typeface="Arial" panose="020B0604020202020204" pitchFamily="34" charset="0"/>
              </a:rPr>
              <a:t>la legge avrebbe consentito </a:t>
            </a:r>
          </a:p>
          <a:p>
            <a:pPr algn="ctr">
              <a:lnSpc>
                <a:spcPts val="1400"/>
              </a:lnSpc>
            </a:pPr>
            <a:r>
              <a:rPr lang="it-IT" sz="1400" dirty="0">
                <a:latin typeface="Arial" panose="020B0604020202020204" pitchFamily="34" charset="0"/>
                <a:cs typeface="Arial" panose="020B0604020202020204" pitchFamily="34" charset="0"/>
              </a:rPr>
              <a:t>di richiedere l’interruzione</a:t>
            </a:r>
          </a:p>
          <a:p>
            <a:pPr algn="ctr">
              <a:lnSpc>
                <a:spcPts val="1400"/>
              </a:lnSpc>
            </a:pPr>
            <a:r>
              <a:rPr lang="it-IT" sz="1400" dirty="0">
                <a:latin typeface="Arial" panose="020B0604020202020204" pitchFamily="34" charset="0"/>
                <a:cs typeface="Arial" panose="020B0604020202020204" pitchFamily="34" charset="0"/>
              </a:rPr>
              <a:t>della respirazione artificiale </a:t>
            </a:r>
          </a:p>
        </p:txBody>
      </p:sp>
      <p:pic>
        <p:nvPicPr>
          <p:cNvPr id="11" name="Immagine 10">
            <a:extLst>
              <a:ext uri="{FF2B5EF4-FFF2-40B4-BE49-F238E27FC236}">
                <a16:creationId xmlns:a16="http://schemas.microsoft.com/office/drawing/2014/main" id="{386F5C17-1922-4726-BE1A-90E4BA1E2612}"/>
              </a:ext>
            </a:extLst>
          </p:cNvPr>
          <p:cNvPicPr>
            <a:picLocks noChangeAspect="1"/>
          </p:cNvPicPr>
          <p:nvPr/>
        </p:nvPicPr>
        <p:blipFill>
          <a:blip r:embed="rId5"/>
          <a:stretch>
            <a:fillRect/>
          </a:stretch>
        </p:blipFill>
        <p:spPr>
          <a:xfrm>
            <a:off x="3705325" y="623811"/>
            <a:ext cx="1495981" cy="964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Immagine 14">
            <a:extLst>
              <a:ext uri="{FF2B5EF4-FFF2-40B4-BE49-F238E27FC236}">
                <a16:creationId xmlns:a16="http://schemas.microsoft.com/office/drawing/2014/main" id="{EFFC2EC4-D520-41BB-ABF5-23FE1D963ACC}"/>
              </a:ext>
            </a:extLst>
          </p:cNvPr>
          <p:cNvPicPr>
            <a:picLocks noChangeAspect="1"/>
          </p:cNvPicPr>
          <p:nvPr/>
        </p:nvPicPr>
        <p:blipFill>
          <a:blip r:embed="rId6"/>
          <a:stretch>
            <a:fillRect/>
          </a:stretch>
        </p:blipFill>
        <p:spPr>
          <a:xfrm>
            <a:off x="6442277" y="623811"/>
            <a:ext cx="1681316" cy="964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3" name="Rettangolo 22">
            <a:extLst>
              <a:ext uri="{FF2B5EF4-FFF2-40B4-BE49-F238E27FC236}">
                <a16:creationId xmlns:a16="http://schemas.microsoft.com/office/drawing/2014/main" id="{E632AC63-1E93-44C2-9D60-ACB18F436EF9}"/>
              </a:ext>
            </a:extLst>
          </p:cNvPr>
          <p:cNvSpPr/>
          <p:nvPr/>
        </p:nvSpPr>
        <p:spPr>
          <a:xfrm>
            <a:off x="6239001" y="1570381"/>
            <a:ext cx="2087869" cy="630942"/>
          </a:xfrm>
          <a:prstGeom prst="rect">
            <a:avLst/>
          </a:prstGeom>
          <a:noFill/>
        </p:spPr>
        <p:txBody>
          <a:bodyPr wrap="square" rtlCol="0">
            <a:spAutoFit/>
          </a:bodyPr>
          <a:lstStyle/>
          <a:p>
            <a:pPr algn="ctr">
              <a:lnSpc>
                <a:spcPts val="1400"/>
              </a:lnSpc>
            </a:pPr>
            <a:r>
              <a:rPr lang="it-IT" sz="1400" dirty="0">
                <a:latin typeface="Arial" panose="020B0604020202020204" pitchFamily="34" charset="0"/>
                <a:cs typeface="Arial" panose="020B0604020202020204" pitchFamily="34" charset="0"/>
              </a:rPr>
              <a:t>per Dj </a:t>
            </a:r>
            <a:r>
              <a:rPr lang="it-IT" sz="1400" dirty="0" err="1">
                <a:latin typeface="Arial" panose="020B0604020202020204" pitchFamily="34" charset="0"/>
                <a:cs typeface="Arial" panose="020B0604020202020204" pitchFamily="34" charset="0"/>
              </a:rPr>
              <a:t>Fabo</a:t>
            </a:r>
            <a:r>
              <a:rPr lang="it-IT" sz="1400" dirty="0">
                <a:latin typeface="Arial" panose="020B0604020202020204" pitchFamily="34" charset="0"/>
                <a:cs typeface="Arial" panose="020B0604020202020204" pitchFamily="34" charset="0"/>
              </a:rPr>
              <a:t> tempo troppo lungo e chiede aiuto a Marco Cappato</a:t>
            </a:r>
          </a:p>
        </p:txBody>
      </p:sp>
      <p:cxnSp>
        <p:nvCxnSpPr>
          <p:cNvPr id="17" name="Connettore diritto 16">
            <a:extLst>
              <a:ext uri="{FF2B5EF4-FFF2-40B4-BE49-F238E27FC236}">
                <a16:creationId xmlns:a16="http://schemas.microsoft.com/office/drawing/2014/main" id="{2847253C-5B25-43FA-8047-68C647D6AEA6}"/>
              </a:ext>
            </a:extLst>
          </p:cNvPr>
          <p:cNvCxnSpPr/>
          <p:nvPr/>
        </p:nvCxnSpPr>
        <p:spPr>
          <a:xfrm flipV="1">
            <a:off x="3640039" y="660187"/>
            <a:ext cx="1681316" cy="892048"/>
          </a:xfrm>
          <a:prstGeom prst="line">
            <a:avLst/>
          </a:prstGeom>
          <a:ln w="50800">
            <a:solidFill>
              <a:srgbClr val="FF0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style>
          <a:lnRef idx="1">
            <a:schemeClr val="accent1"/>
          </a:lnRef>
          <a:fillRef idx="0">
            <a:schemeClr val="accent1"/>
          </a:fillRef>
          <a:effectRef idx="0">
            <a:schemeClr val="accent1"/>
          </a:effectRef>
          <a:fontRef idx="minor">
            <a:schemeClr val="tx1"/>
          </a:fontRef>
        </p:style>
      </p:cxnSp>
      <p:pic>
        <p:nvPicPr>
          <p:cNvPr id="19" name="Immagine 18">
            <a:extLst>
              <a:ext uri="{FF2B5EF4-FFF2-40B4-BE49-F238E27FC236}">
                <a16:creationId xmlns:a16="http://schemas.microsoft.com/office/drawing/2014/main" id="{2FA54467-12DE-4F0E-999D-544158AA5F26}"/>
              </a:ext>
            </a:extLst>
          </p:cNvPr>
          <p:cNvPicPr>
            <a:picLocks noChangeAspect="1"/>
          </p:cNvPicPr>
          <p:nvPr/>
        </p:nvPicPr>
        <p:blipFill>
          <a:blip r:embed="rId7"/>
          <a:stretch>
            <a:fillRect/>
          </a:stretch>
        </p:blipFill>
        <p:spPr>
          <a:xfrm>
            <a:off x="9505681" y="623811"/>
            <a:ext cx="1601300" cy="964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1" name="Rettangolo 20">
            <a:extLst>
              <a:ext uri="{FF2B5EF4-FFF2-40B4-BE49-F238E27FC236}">
                <a16:creationId xmlns:a16="http://schemas.microsoft.com/office/drawing/2014/main" id="{4ADB77C2-A60C-4972-B1C9-6BCE4F762486}"/>
              </a:ext>
            </a:extLst>
          </p:cNvPr>
          <p:cNvSpPr/>
          <p:nvPr/>
        </p:nvSpPr>
        <p:spPr>
          <a:xfrm>
            <a:off x="8966576" y="1570381"/>
            <a:ext cx="2679510" cy="451406"/>
          </a:xfrm>
          <a:prstGeom prst="rect">
            <a:avLst/>
          </a:prstGeom>
          <a:noFill/>
        </p:spPr>
        <p:txBody>
          <a:bodyPr wrap="square" rtlCol="0">
            <a:spAutoFit/>
          </a:bodyPr>
          <a:lstStyle/>
          <a:p>
            <a:pPr algn="ctr">
              <a:lnSpc>
                <a:spcPts val="1400"/>
              </a:lnSpc>
            </a:pPr>
            <a:r>
              <a:rPr lang="it-IT" sz="1400" dirty="0">
                <a:latin typeface="Arial" panose="020B0604020202020204" pitchFamily="34" charset="0"/>
                <a:cs typeface="Arial" panose="020B0604020202020204" pitchFamily="34" charset="0"/>
              </a:rPr>
              <a:t>Dj </a:t>
            </a:r>
            <a:r>
              <a:rPr lang="it-IT" sz="1400" dirty="0" err="1">
                <a:latin typeface="Arial" panose="020B0604020202020204" pitchFamily="34" charset="0"/>
                <a:cs typeface="Arial" panose="020B0604020202020204" pitchFamily="34" charset="0"/>
              </a:rPr>
              <a:t>Fabo</a:t>
            </a:r>
            <a:r>
              <a:rPr lang="it-IT" sz="1400" dirty="0">
                <a:latin typeface="Arial" panose="020B0604020202020204" pitchFamily="34" charset="0"/>
                <a:cs typeface="Arial" panose="020B0604020202020204" pitchFamily="34" charset="0"/>
              </a:rPr>
              <a:t> da corso al suicidio</a:t>
            </a:r>
          </a:p>
          <a:p>
            <a:pPr algn="ctr">
              <a:lnSpc>
                <a:spcPts val="1400"/>
              </a:lnSpc>
            </a:pPr>
            <a:r>
              <a:rPr lang="it-IT" sz="1400" dirty="0">
                <a:latin typeface="Arial" panose="020B0604020202020204" pitchFamily="34" charset="0"/>
                <a:cs typeface="Arial" panose="020B0604020202020204" pitchFamily="34" charset="0"/>
              </a:rPr>
              <a:t>(clinica </a:t>
            </a:r>
            <a:r>
              <a:rPr lang="it-IT" sz="1400" dirty="0" err="1">
                <a:latin typeface="Arial" panose="020B0604020202020204" pitchFamily="34" charset="0"/>
                <a:cs typeface="Arial" panose="020B0604020202020204" pitchFamily="34" charset="0"/>
              </a:rPr>
              <a:t>Dignitas</a:t>
            </a:r>
            <a:r>
              <a:rPr lang="it-IT" sz="1400" dirty="0">
                <a:latin typeface="Arial" panose="020B0604020202020204" pitchFamily="34" charset="0"/>
                <a:cs typeface="Arial" panose="020B0604020202020204" pitchFamily="34" charset="0"/>
              </a:rPr>
              <a:t> - Svizzera)</a:t>
            </a:r>
          </a:p>
        </p:txBody>
      </p:sp>
      <p:sp>
        <p:nvSpPr>
          <p:cNvPr id="29" name="Freccia a destra 28">
            <a:extLst>
              <a:ext uri="{FF2B5EF4-FFF2-40B4-BE49-F238E27FC236}">
                <a16:creationId xmlns:a16="http://schemas.microsoft.com/office/drawing/2014/main" id="{47D17E56-FA4A-47A7-BB74-5737B2A29722}"/>
              </a:ext>
            </a:extLst>
          </p:cNvPr>
          <p:cNvSpPr/>
          <p:nvPr/>
        </p:nvSpPr>
        <p:spPr>
          <a:xfrm>
            <a:off x="2706518" y="950622"/>
            <a:ext cx="304800" cy="311179"/>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Freccia a destra 29">
            <a:extLst>
              <a:ext uri="{FF2B5EF4-FFF2-40B4-BE49-F238E27FC236}">
                <a16:creationId xmlns:a16="http://schemas.microsoft.com/office/drawing/2014/main" id="{05A9043F-59E5-4ED5-8940-7BF89D7516A9}"/>
              </a:ext>
            </a:extLst>
          </p:cNvPr>
          <p:cNvSpPr/>
          <p:nvPr/>
        </p:nvSpPr>
        <p:spPr>
          <a:xfrm>
            <a:off x="5761548" y="950622"/>
            <a:ext cx="304800" cy="311179"/>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Freccia a destra 30">
            <a:extLst>
              <a:ext uri="{FF2B5EF4-FFF2-40B4-BE49-F238E27FC236}">
                <a16:creationId xmlns:a16="http://schemas.microsoft.com/office/drawing/2014/main" id="{0F5A64F8-6C3C-4264-8723-24158AA373E5}"/>
              </a:ext>
            </a:extLst>
          </p:cNvPr>
          <p:cNvSpPr/>
          <p:nvPr/>
        </p:nvSpPr>
        <p:spPr>
          <a:xfrm>
            <a:off x="8620270" y="950622"/>
            <a:ext cx="304800" cy="311179"/>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6" name="Immagine 25">
            <a:extLst>
              <a:ext uri="{FF2B5EF4-FFF2-40B4-BE49-F238E27FC236}">
                <a16:creationId xmlns:a16="http://schemas.microsoft.com/office/drawing/2014/main" id="{80B191F2-6DAE-414C-B426-8E55D5FAC446}"/>
              </a:ext>
            </a:extLst>
          </p:cNvPr>
          <p:cNvPicPr>
            <a:picLocks noChangeAspect="1"/>
          </p:cNvPicPr>
          <p:nvPr/>
        </p:nvPicPr>
        <p:blipFill>
          <a:blip r:embed="rId8"/>
          <a:stretch>
            <a:fillRect/>
          </a:stretch>
        </p:blipFill>
        <p:spPr>
          <a:xfrm>
            <a:off x="1016134" y="2885990"/>
            <a:ext cx="1349371" cy="964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7" name="Rettangolo 26">
            <a:extLst>
              <a:ext uri="{FF2B5EF4-FFF2-40B4-BE49-F238E27FC236}">
                <a16:creationId xmlns:a16="http://schemas.microsoft.com/office/drawing/2014/main" id="{615A0297-81C7-46A0-BEFA-A51FB631B986}"/>
              </a:ext>
            </a:extLst>
          </p:cNvPr>
          <p:cNvSpPr/>
          <p:nvPr/>
        </p:nvSpPr>
        <p:spPr>
          <a:xfrm>
            <a:off x="674434" y="3852589"/>
            <a:ext cx="2032771" cy="630942"/>
          </a:xfrm>
          <a:prstGeom prst="rect">
            <a:avLst/>
          </a:prstGeom>
          <a:noFill/>
        </p:spPr>
        <p:txBody>
          <a:bodyPr wrap="square" rtlCol="0">
            <a:spAutoFit/>
          </a:bodyPr>
          <a:lstStyle/>
          <a:p>
            <a:pPr algn="ctr">
              <a:lnSpc>
                <a:spcPts val="1400"/>
              </a:lnSpc>
            </a:pPr>
            <a:r>
              <a:rPr lang="it-IT" sz="1400" dirty="0">
                <a:latin typeface="Arial" panose="020B0604020202020204" pitchFamily="34" charset="0"/>
                <a:cs typeface="Arial" panose="020B0604020202020204" pitchFamily="34" charset="0"/>
              </a:rPr>
              <a:t>Luigi Gargiulo, dispone l'imputazione coatta </a:t>
            </a:r>
          </a:p>
          <a:p>
            <a:pPr algn="ctr">
              <a:lnSpc>
                <a:spcPts val="1400"/>
              </a:lnSpc>
            </a:pPr>
            <a:r>
              <a:rPr lang="it-IT" sz="1400" dirty="0">
                <a:latin typeface="Arial" panose="020B0604020202020204" pitchFamily="34" charset="0"/>
                <a:cs typeface="Arial" panose="020B0604020202020204" pitchFamily="34" charset="0"/>
              </a:rPr>
              <a:t>per Cappato</a:t>
            </a:r>
          </a:p>
        </p:txBody>
      </p:sp>
      <p:pic>
        <p:nvPicPr>
          <p:cNvPr id="28" name="Immagine 27">
            <a:extLst>
              <a:ext uri="{FF2B5EF4-FFF2-40B4-BE49-F238E27FC236}">
                <a16:creationId xmlns:a16="http://schemas.microsoft.com/office/drawing/2014/main" id="{2574625D-6607-4083-9C16-B28D21795BD9}"/>
              </a:ext>
            </a:extLst>
          </p:cNvPr>
          <p:cNvPicPr>
            <a:picLocks noChangeAspect="1"/>
          </p:cNvPicPr>
          <p:nvPr/>
        </p:nvPicPr>
        <p:blipFill>
          <a:blip r:embed="rId9"/>
          <a:stretch>
            <a:fillRect/>
          </a:stretch>
        </p:blipFill>
        <p:spPr>
          <a:xfrm>
            <a:off x="3778630" y="2885990"/>
            <a:ext cx="1349371" cy="964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4" name="Rettangolo 63">
            <a:extLst>
              <a:ext uri="{FF2B5EF4-FFF2-40B4-BE49-F238E27FC236}">
                <a16:creationId xmlns:a16="http://schemas.microsoft.com/office/drawing/2014/main" id="{9A0EBD48-2956-43F5-B7B9-FD89FAD50332}"/>
              </a:ext>
            </a:extLst>
          </p:cNvPr>
          <p:cNvSpPr/>
          <p:nvPr/>
        </p:nvSpPr>
        <p:spPr>
          <a:xfrm>
            <a:off x="3065230" y="3852589"/>
            <a:ext cx="2776171" cy="810478"/>
          </a:xfrm>
          <a:prstGeom prst="rect">
            <a:avLst/>
          </a:prstGeom>
          <a:noFill/>
        </p:spPr>
        <p:txBody>
          <a:bodyPr wrap="square" rtlCol="0">
            <a:spAutoFit/>
          </a:bodyPr>
          <a:lstStyle/>
          <a:p>
            <a:pPr algn="ctr">
              <a:lnSpc>
                <a:spcPts val="1400"/>
              </a:lnSpc>
            </a:pPr>
            <a:r>
              <a:rPr lang="it-IT" sz="1400" dirty="0">
                <a:latin typeface="Arial" panose="020B0604020202020204" pitchFamily="34" charset="0"/>
                <a:cs typeface="Arial" panose="020B0604020202020204" pitchFamily="34" charset="0"/>
              </a:rPr>
              <a:t>Corte d'Assise di Milano chiede alla Consulta la valutazione della legittimità costituzionale</a:t>
            </a:r>
          </a:p>
          <a:p>
            <a:pPr algn="ctr">
              <a:lnSpc>
                <a:spcPts val="1400"/>
              </a:lnSpc>
            </a:pPr>
            <a:r>
              <a:rPr lang="it-IT" sz="1400" dirty="0">
                <a:latin typeface="Arial" panose="020B0604020202020204" pitchFamily="34" charset="0"/>
                <a:cs typeface="Arial" panose="020B0604020202020204" pitchFamily="34" charset="0"/>
              </a:rPr>
              <a:t>del reato di aiuto al suicidio</a:t>
            </a:r>
          </a:p>
        </p:txBody>
      </p:sp>
      <p:pic>
        <p:nvPicPr>
          <p:cNvPr id="65" name="Immagine 64">
            <a:extLst>
              <a:ext uri="{FF2B5EF4-FFF2-40B4-BE49-F238E27FC236}">
                <a16:creationId xmlns:a16="http://schemas.microsoft.com/office/drawing/2014/main" id="{64213DD0-E922-4760-AE39-8722C94923A4}"/>
              </a:ext>
            </a:extLst>
          </p:cNvPr>
          <p:cNvPicPr>
            <a:picLocks noChangeAspect="1"/>
          </p:cNvPicPr>
          <p:nvPr/>
        </p:nvPicPr>
        <p:blipFill>
          <a:blip r:embed="rId10"/>
          <a:stretch>
            <a:fillRect/>
          </a:stretch>
        </p:blipFill>
        <p:spPr>
          <a:xfrm>
            <a:off x="6634862" y="2885990"/>
            <a:ext cx="1296146" cy="964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6" name="Rettangolo 65">
            <a:extLst>
              <a:ext uri="{FF2B5EF4-FFF2-40B4-BE49-F238E27FC236}">
                <a16:creationId xmlns:a16="http://schemas.microsoft.com/office/drawing/2014/main" id="{67D8ACAB-6FA6-4E53-89D0-21C61844F866}"/>
              </a:ext>
            </a:extLst>
          </p:cNvPr>
          <p:cNvSpPr/>
          <p:nvPr/>
        </p:nvSpPr>
        <p:spPr>
          <a:xfrm>
            <a:off x="5894850" y="3852589"/>
            <a:ext cx="2776170" cy="810478"/>
          </a:xfrm>
          <a:prstGeom prst="rect">
            <a:avLst/>
          </a:prstGeom>
          <a:noFill/>
        </p:spPr>
        <p:txBody>
          <a:bodyPr wrap="square" rtlCol="0">
            <a:spAutoFit/>
          </a:bodyPr>
          <a:lstStyle/>
          <a:p>
            <a:pPr algn="ctr">
              <a:lnSpc>
                <a:spcPts val="1400"/>
              </a:lnSpc>
            </a:pPr>
            <a:r>
              <a:rPr lang="it-IT" sz="1400" dirty="0">
                <a:latin typeface="Arial" panose="020B0604020202020204" pitchFamily="34" charset="0"/>
                <a:cs typeface="Arial" panose="020B0604020202020204" pitchFamily="34" charset="0"/>
              </a:rPr>
              <a:t>la Consulta, chiede un intervento del Parlamento per colmare un "vuoto legislativo" e rinvia il verdetto a settembre 2019</a:t>
            </a:r>
          </a:p>
        </p:txBody>
      </p:sp>
      <p:pic>
        <p:nvPicPr>
          <p:cNvPr id="67" name="Immagine 66">
            <a:extLst>
              <a:ext uri="{FF2B5EF4-FFF2-40B4-BE49-F238E27FC236}">
                <a16:creationId xmlns:a16="http://schemas.microsoft.com/office/drawing/2014/main" id="{24D36833-693A-4990-AC1F-9E7FFE2B29A1}"/>
              </a:ext>
            </a:extLst>
          </p:cNvPr>
          <p:cNvPicPr>
            <a:picLocks noChangeAspect="1"/>
          </p:cNvPicPr>
          <p:nvPr/>
        </p:nvPicPr>
        <p:blipFill>
          <a:blip r:embed="rId11"/>
          <a:stretch>
            <a:fillRect/>
          </a:stretch>
        </p:blipFill>
        <p:spPr>
          <a:xfrm>
            <a:off x="9582731" y="2885990"/>
            <a:ext cx="1447200" cy="964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8" name="Rettangolo 67">
            <a:extLst>
              <a:ext uri="{FF2B5EF4-FFF2-40B4-BE49-F238E27FC236}">
                <a16:creationId xmlns:a16="http://schemas.microsoft.com/office/drawing/2014/main" id="{AF4E8955-DC0E-4D2D-9AC0-50D8307637F9}"/>
              </a:ext>
            </a:extLst>
          </p:cNvPr>
          <p:cNvSpPr/>
          <p:nvPr/>
        </p:nvSpPr>
        <p:spPr>
          <a:xfrm>
            <a:off x="8757922" y="3852589"/>
            <a:ext cx="3096818" cy="810478"/>
          </a:xfrm>
          <a:prstGeom prst="rect">
            <a:avLst/>
          </a:prstGeom>
          <a:noFill/>
        </p:spPr>
        <p:txBody>
          <a:bodyPr wrap="square" rtlCol="0">
            <a:spAutoFit/>
          </a:bodyPr>
          <a:lstStyle/>
          <a:p>
            <a:pPr algn="ctr">
              <a:lnSpc>
                <a:spcPts val="1400"/>
              </a:lnSpc>
            </a:pPr>
            <a:r>
              <a:rPr lang="it-IT" sz="1400" dirty="0">
                <a:latin typeface="Arial" panose="020B0604020202020204" pitchFamily="34" charset="0"/>
                <a:cs typeface="Arial" panose="020B0604020202020204" pitchFamily="34" charset="0"/>
              </a:rPr>
              <a:t>in attesa di un indispensabile intervento del legislatore, la Consulta ritiene non punibile ai sensi dell’articolo 580 del codice penale</a:t>
            </a:r>
          </a:p>
        </p:txBody>
      </p:sp>
      <p:sp>
        <p:nvSpPr>
          <p:cNvPr id="41" name="Freccia a destra 40">
            <a:extLst>
              <a:ext uri="{FF2B5EF4-FFF2-40B4-BE49-F238E27FC236}">
                <a16:creationId xmlns:a16="http://schemas.microsoft.com/office/drawing/2014/main" id="{7BF86CDE-7BCB-4A32-81F4-D37A3C3DDD30}"/>
              </a:ext>
            </a:extLst>
          </p:cNvPr>
          <p:cNvSpPr/>
          <p:nvPr/>
        </p:nvSpPr>
        <p:spPr>
          <a:xfrm>
            <a:off x="2706518" y="3273410"/>
            <a:ext cx="304800" cy="311179"/>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Freccia a destra 41">
            <a:extLst>
              <a:ext uri="{FF2B5EF4-FFF2-40B4-BE49-F238E27FC236}">
                <a16:creationId xmlns:a16="http://schemas.microsoft.com/office/drawing/2014/main" id="{492F608B-79FD-417A-BDE7-DCDB1D059D68}"/>
              </a:ext>
            </a:extLst>
          </p:cNvPr>
          <p:cNvSpPr/>
          <p:nvPr/>
        </p:nvSpPr>
        <p:spPr>
          <a:xfrm>
            <a:off x="5725522" y="3273410"/>
            <a:ext cx="304800" cy="311179"/>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Freccia a destra 42">
            <a:extLst>
              <a:ext uri="{FF2B5EF4-FFF2-40B4-BE49-F238E27FC236}">
                <a16:creationId xmlns:a16="http://schemas.microsoft.com/office/drawing/2014/main" id="{5AB4654A-51EE-47E5-A999-59421916D93B}"/>
              </a:ext>
            </a:extLst>
          </p:cNvPr>
          <p:cNvSpPr/>
          <p:nvPr/>
        </p:nvSpPr>
        <p:spPr>
          <a:xfrm>
            <a:off x="8620270" y="3292278"/>
            <a:ext cx="304800" cy="311179"/>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Rettangolo 68">
            <a:extLst>
              <a:ext uri="{FF2B5EF4-FFF2-40B4-BE49-F238E27FC236}">
                <a16:creationId xmlns:a16="http://schemas.microsoft.com/office/drawing/2014/main" id="{563317DE-3FDD-44AE-87A8-F3520D8D6727}"/>
              </a:ext>
            </a:extLst>
          </p:cNvPr>
          <p:cNvSpPr/>
          <p:nvPr/>
        </p:nvSpPr>
        <p:spPr>
          <a:xfrm>
            <a:off x="3237867" y="5495170"/>
            <a:ext cx="7246560" cy="1015663"/>
          </a:xfrm>
          <a:prstGeom prst="rect">
            <a:avLst/>
          </a:prstGeom>
        </p:spPr>
        <p:txBody>
          <a:bodyPr wrap="square">
            <a:spAutoFit/>
          </a:bodyPr>
          <a:lstStyle/>
          <a:p>
            <a:r>
              <a:rPr lang="it-IT" sz="2000" b="1" dirty="0">
                <a:latin typeface="Arial" panose="020B0604020202020204" pitchFamily="34" charset="0"/>
                <a:cs typeface="Arial" panose="020B0604020202020204" pitchFamily="34" charset="0"/>
              </a:rPr>
              <a:t>23 dicembre 2019</a:t>
            </a:r>
          </a:p>
          <a:p>
            <a:r>
              <a:rPr lang="it-IT" sz="2000" dirty="0">
                <a:latin typeface="Arial" panose="020B0604020202020204" pitchFamily="34" charset="0"/>
                <a:cs typeface="Arial" panose="020B0604020202020204" pitchFamily="34" charset="0"/>
              </a:rPr>
              <a:t>la corte d’Assise di Milano ha assolto Marco Cappato dall’accusa di aiuto al suicidio “perché il fatto non sussiste”</a:t>
            </a:r>
          </a:p>
        </p:txBody>
      </p:sp>
      <p:pic>
        <p:nvPicPr>
          <p:cNvPr id="45" name="Immagine 44">
            <a:extLst>
              <a:ext uri="{FF2B5EF4-FFF2-40B4-BE49-F238E27FC236}">
                <a16:creationId xmlns:a16="http://schemas.microsoft.com/office/drawing/2014/main" id="{C3D0AEE8-BA57-4026-93C1-97E092C4978E}"/>
              </a:ext>
            </a:extLst>
          </p:cNvPr>
          <p:cNvPicPr>
            <a:picLocks noChangeAspect="1"/>
          </p:cNvPicPr>
          <p:nvPr/>
        </p:nvPicPr>
        <p:blipFill>
          <a:blip r:embed="rId9"/>
          <a:stretch>
            <a:fillRect/>
          </a:stretch>
        </p:blipFill>
        <p:spPr>
          <a:xfrm>
            <a:off x="1839022" y="5505554"/>
            <a:ext cx="1290088" cy="9224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0" name="Rettangolo 69">
            <a:extLst>
              <a:ext uri="{FF2B5EF4-FFF2-40B4-BE49-F238E27FC236}">
                <a16:creationId xmlns:a16="http://schemas.microsoft.com/office/drawing/2014/main" id="{ACADC3E8-5273-4C6B-BD26-83F4A4FB096E}"/>
              </a:ext>
            </a:extLst>
          </p:cNvPr>
          <p:cNvSpPr/>
          <p:nvPr/>
        </p:nvSpPr>
        <p:spPr>
          <a:xfrm rot="16200000">
            <a:off x="-342441" y="941812"/>
            <a:ext cx="1305422" cy="707886"/>
          </a:xfrm>
          <a:prstGeom prst="rect">
            <a:avLst/>
          </a:prstGeom>
          <a:noFill/>
        </p:spPr>
        <p:txBody>
          <a:bodyPr wrap="none" lIns="91440" tIns="45720" rIns="91440" bIns="45720">
            <a:spAutoFit/>
          </a:bodyPr>
          <a:lstStyle/>
          <a:p>
            <a:pPr algn="ctr"/>
            <a:r>
              <a:rPr lang="it-IT" sz="4000" b="1" cap="none" spc="0" dirty="0">
                <a:ln w="6600">
                  <a:noFill/>
                  <a:prstDash val="solid"/>
                </a:ln>
                <a:solidFill>
                  <a:srgbClr val="FF0000"/>
                </a:solidFill>
                <a:effectLst>
                  <a:outerShdw dist="38100" dir="2700000" algn="tl" rotWithShape="0">
                    <a:schemeClr val="accent2"/>
                  </a:outerShdw>
                </a:effectLst>
              </a:rPr>
              <a:t>atto I</a:t>
            </a:r>
          </a:p>
        </p:txBody>
      </p:sp>
      <p:sp>
        <p:nvSpPr>
          <p:cNvPr id="47" name="Rettangolo 46">
            <a:extLst>
              <a:ext uri="{FF2B5EF4-FFF2-40B4-BE49-F238E27FC236}">
                <a16:creationId xmlns:a16="http://schemas.microsoft.com/office/drawing/2014/main" id="{2D7B2141-8216-4335-8F2E-54BF180D264C}"/>
              </a:ext>
            </a:extLst>
          </p:cNvPr>
          <p:cNvSpPr/>
          <p:nvPr/>
        </p:nvSpPr>
        <p:spPr>
          <a:xfrm rot="16200000">
            <a:off x="-391837" y="3206223"/>
            <a:ext cx="1441677" cy="707886"/>
          </a:xfrm>
          <a:prstGeom prst="rect">
            <a:avLst/>
          </a:prstGeom>
          <a:noFill/>
        </p:spPr>
        <p:txBody>
          <a:bodyPr wrap="none" lIns="91440" tIns="45720" rIns="91440" bIns="45720">
            <a:spAutoFit/>
          </a:bodyPr>
          <a:lstStyle/>
          <a:p>
            <a:pPr algn="ctr"/>
            <a:r>
              <a:rPr lang="it-IT" sz="4000" b="1" cap="none" spc="0" dirty="0">
                <a:ln w="6600">
                  <a:noFill/>
                  <a:prstDash val="solid"/>
                </a:ln>
                <a:solidFill>
                  <a:srgbClr val="FF0000"/>
                </a:solidFill>
                <a:effectLst>
                  <a:outerShdw dist="38100" dir="2700000" algn="tl" rotWithShape="0">
                    <a:schemeClr val="accent2"/>
                  </a:outerShdw>
                </a:effectLst>
              </a:rPr>
              <a:t>atto II</a:t>
            </a:r>
          </a:p>
        </p:txBody>
      </p:sp>
      <p:sp>
        <p:nvSpPr>
          <p:cNvPr id="49" name="Rettangolo 48">
            <a:extLst>
              <a:ext uri="{FF2B5EF4-FFF2-40B4-BE49-F238E27FC236}">
                <a16:creationId xmlns:a16="http://schemas.microsoft.com/office/drawing/2014/main" id="{8219E920-A767-467E-AE3D-2967F4073B37}"/>
              </a:ext>
            </a:extLst>
          </p:cNvPr>
          <p:cNvSpPr/>
          <p:nvPr/>
        </p:nvSpPr>
        <p:spPr>
          <a:xfrm>
            <a:off x="3942291" y="4615974"/>
            <a:ext cx="2371419" cy="707886"/>
          </a:xfrm>
          <a:prstGeom prst="rect">
            <a:avLst/>
          </a:prstGeom>
          <a:noFill/>
        </p:spPr>
        <p:txBody>
          <a:bodyPr wrap="none" lIns="91440" tIns="45720" rIns="91440" bIns="45720">
            <a:spAutoFit/>
          </a:bodyPr>
          <a:lstStyle/>
          <a:p>
            <a:pPr algn="ctr"/>
            <a:r>
              <a:rPr lang="it-IT" sz="4000" b="1" cap="none" spc="0" dirty="0">
                <a:ln w="6600">
                  <a:noFill/>
                  <a:prstDash val="solid"/>
                </a:ln>
                <a:solidFill>
                  <a:srgbClr val="FF0000"/>
                </a:solidFill>
                <a:effectLst>
                  <a:outerShdw dist="38100" dir="2700000" algn="tl" rotWithShape="0">
                    <a:schemeClr val="accent2"/>
                  </a:outerShdw>
                </a:effectLst>
              </a:rPr>
              <a:t>atto finale</a:t>
            </a:r>
          </a:p>
        </p:txBody>
      </p:sp>
      <p:sp>
        <p:nvSpPr>
          <p:cNvPr id="52" name="CasellaDiTesto 51">
            <a:extLst>
              <a:ext uri="{FF2B5EF4-FFF2-40B4-BE49-F238E27FC236}">
                <a16:creationId xmlns:a16="http://schemas.microsoft.com/office/drawing/2014/main" id="{145C9DD4-6381-41F1-A8F7-3BDC54C7051D}"/>
              </a:ext>
            </a:extLst>
          </p:cNvPr>
          <p:cNvSpPr txBox="1"/>
          <p:nvPr/>
        </p:nvSpPr>
        <p:spPr>
          <a:xfrm>
            <a:off x="943445" y="371848"/>
            <a:ext cx="1475084" cy="271869"/>
          </a:xfrm>
          <a:prstGeom prst="rect">
            <a:avLst/>
          </a:prstGeom>
          <a:noFill/>
        </p:spPr>
        <p:txBody>
          <a:bodyPr wrap="none" rtlCol="0">
            <a:spAutoFit/>
          </a:bodyPr>
          <a:lstStyle>
            <a:defPPr>
              <a:defRPr lang="it-IT"/>
            </a:defPPr>
            <a:lvl1pPr algn="ctr">
              <a:lnSpc>
                <a:spcPts val="1400"/>
              </a:lnSpc>
              <a:defRPr sz="1400">
                <a:latin typeface="Arial" panose="020B0604020202020204" pitchFamily="34" charset="0"/>
                <a:cs typeface="Arial" panose="020B0604020202020204" pitchFamily="34" charset="0"/>
              </a:defRPr>
            </a:lvl1pPr>
          </a:lstStyle>
          <a:p>
            <a:r>
              <a:rPr lang="it-IT" b="1" dirty="0"/>
              <a:t>13 giugno 2014</a:t>
            </a:r>
          </a:p>
        </p:txBody>
      </p:sp>
      <p:sp>
        <p:nvSpPr>
          <p:cNvPr id="53" name="Rettangolo 52">
            <a:extLst>
              <a:ext uri="{FF2B5EF4-FFF2-40B4-BE49-F238E27FC236}">
                <a16:creationId xmlns:a16="http://schemas.microsoft.com/office/drawing/2014/main" id="{1C29C788-A31A-4C00-BFDA-724A3297CAE8}"/>
              </a:ext>
            </a:extLst>
          </p:cNvPr>
          <p:cNvSpPr/>
          <p:nvPr/>
        </p:nvSpPr>
        <p:spPr>
          <a:xfrm>
            <a:off x="674434" y="2622268"/>
            <a:ext cx="2032771" cy="271869"/>
          </a:xfrm>
          <a:prstGeom prst="rect">
            <a:avLst/>
          </a:prstGeom>
          <a:noFill/>
        </p:spPr>
        <p:txBody>
          <a:bodyPr wrap="square" rtlCol="0">
            <a:spAutoFit/>
          </a:bodyPr>
          <a:lstStyle/>
          <a:p>
            <a:pPr algn="ctr">
              <a:lnSpc>
                <a:spcPts val="1400"/>
              </a:lnSpc>
            </a:pPr>
            <a:r>
              <a:rPr lang="it-IT" sz="1400" b="1" dirty="0">
                <a:latin typeface="Arial" panose="020B0604020202020204" pitchFamily="34" charset="0"/>
                <a:cs typeface="Arial" panose="020B0604020202020204" pitchFamily="34" charset="0"/>
              </a:rPr>
              <a:t>10 luglio 2017</a:t>
            </a:r>
          </a:p>
        </p:txBody>
      </p:sp>
      <p:sp>
        <p:nvSpPr>
          <p:cNvPr id="72" name="Rettangolo 71">
            <a:extLst>
              <a:ext uri="{FF2B5EF4-FFF2-40B4-BE49-F238E27FC236}">
                <a16:creationId xmlns:a16="http://schemas.microsoft.com/office/drawing/2014/main" id="{69B7D8C3-5F5F-4C05-9052-C380B885E3E0}"/>
              </a:ext>
            </a:extLst>
          </p:cNvPr>
          <p:cNvSpPr/>
          <p:nvPr/>
        </p:nvSpPr>
        <p:spPr>
          <a:xfrm>
            <a:off x="3667620" y="2622268"/>
            <a:ext cx="1589876" cy="271869"/>
          </a:xfrm>
          <a:prstGeom prst="rect">
            <a:avLst/>
          </a:prstGeom>
          <a:noFill/>
        </p:spPr>
        <p:txBody>
          <a:bodyPr wrap="square" rtlCol="0">
            <a:spAutoFit/>
          </a:bodyPr>
          <a:lstStyle/>
          <a:p>
            <a:pPr algn="ctr">
              <a:lnSpc>
                <a:spcPts val="1400"/>
              </a:lnSpc>
            </a:pPr>
            <a:r>
              <a:rPr lang="it-IT" sz="1400" b="1" dirty="0">
                <a:latin typeface="Arial" panose="020B0604020202020204" pitchFamily="34" charset="0"/>
                <a:cs typeface="Arial" panose="020B0604020202020204" pitchFamily="34" charset="0"/>
              </a:rPr>
              <a:t>14 febbraio 2018</a:t>
            </a:r>
          </a:p>
        </p:txBody>
      </p:sp>
      <p:sp>
        <p:nvSpPr>
          <p:cNvPr id="55" name="Rettangolo 54">
            <a:extLst>
              <a:ext uri="{FF2B5EF4-FFF2-40B4-BE49-F238E27FC236}">
                <a16:creationId xmlns:a16="http://schemas.microsoft.com/office/drawing/2014/main" id="{EBE4EBFC-3ED3-431E-9285-9674BDF47946}"/>
              </a:ext>
            </a:extLst>
          </p:cNvPr>
          <p:cNvSpPr/>
          <p:nvPr/>
        </p:nvSpPr>
        <p:spPr>
          <a:xfrm>
            <a:off x="6239001" y="371848"/>
            <a:ext cx="2087869" cy="307777"/>
          </a:xfrm>
          <a:prstGeom prst="rect">
            <a:avLst/>
          </a:prstGeom>
          <a:noFill/>
        </p:spPr>
        <p:txBody>
          <a:bodyPr wrap="square" rtlCol="0">
            <a:spAutoFit/>
          </a:bodyPr>
          <a:lstStyle/>
          <a:p>
            <a:pPr algn="ctr"/>
            <a:r>
              <a:rPr lang="it-IT" sz="1400" b="1" dirty="0">
                <a:latin typeface="Arial" panose="020B0604020202020204" pitchFamily="34" charset="0"/>
                <a:cs typeface="Arial" panose="020B0604020202020204" pitchFamily="34" charset="0"/>
              </a:rPr>
              <a:t>Gennaio 2017</a:t>
            </a:r>
            <a:endParaRPr lang="it-IT" sz="1400" dirty="0">
              <a:latin typeface="Arial" panose="020B0604020202020204" pitchFamily="34" charset="0"/>
              <a:cs typeface="Arial" panose="020B0604020202020204" pitchFamily="34" charset="0"/>
            </a:endParaRPr>
          </a:p>
        </p:txBody>
      </p:sp>
      <p:sp>
        <p:nvSpPr>
          <p:cNvPr id="56" name="Rettangolo 55">
            <a:extLst>
              <a:ext uri="{FF2B5EF4-FFF2-40B4-BE49-F238E27FC236}">
                <a16:creationId xmlns:a16="http://schemas.microsoft.com/office/drawing/2014/main" id="{5146C249-4E81-4CF4-B882-8A7328B43370}"/>
              </a:ext>
            </a:extLst>
          </p:cNvPr>
          <p:cNvSpPr/>
          <p:nvPr/>
        </p:nvSpPr>
        <p:spPr>
          <a:xfrm>
            <a:off x="9513486" y="371848"/>
            <a:ext cx="1585690" cy="307777"/>
          </a:xfrm>
          <a:prstGeom prst="rect">
            <a:avLst/>
          </a:prstGeom>
          <a:noFill/>
        </p:spPr>
        <p:txBody>
          <a:bodyPr wrap="none" rtlCol="0">
            <a:spAutoFit/>
          </a:bodyPr>
          <a:lstStyle/>
          <a:p>
            <a:pPr algn="ctr"/>
            <a:r>
              <a:rPr lang="it-IT" sz="1400" b="1" dirty="0">
                <a:latin typeface="Arial" panose="020B0604020202020204" pitchFamily="34" charset="0"/>
                <a:cs typeface="Arial" panose="020B0604020202020204" pitchFamily="34" charset="0"/>
              </a:rPr>
              <a:t>27 febbraio 2017</a:t>
            </a:r>
            <a:endParaRPr lang="it-IT" sz="1400" dirty="0">
              <a:latin typeface="Arial" panose="020B0604020202020204" pitchFamily="34" charset="0"/>
              <a:cs typeface="Arial" panose="020B0604020202020204" pitchFamily="34" charset="0"/>
            </a:endParaRPr>
          </a:p>
        </p:txBody>
      </p:sp>
      <p:sp>
        <p:nvSpPr>
          <p:cNvPr id="57" name="Rettangolo 56">
            <a:extLst>
              <a:ext uri="{FF2B5EF4-FFF2-40B4-BE49-F238E27FC236}">
                <a16:creationId xmlns:a16="http://schemas.microsoft.com/office/drawing/2014/main" id="{54AD929B-1F25-4D02-9F37-93B4A684B4BB}"/>
              </a:ext>
            </a:extLst>
          </p:cNvPr>
          <p:cNvSpPr/>
          <p:nvPr/>
        </p:nvSpPr>
        <p:spPr>
          <a:xfrm>
            <a:off x="8562821" y="2622268"/>
            <a:ext cx="3252064" cy="271869"/>
          </a:xfrm>
          <a:prstGeom prst="rect">
            <a:avLst/>
          </a:prstGeom>
          <a:noFill/>
        </p:spPr>
        <p:txBody>
          <a:bodyPr wrap="square" rtlCol="0">
            <a:spAutoFit/>
          </a:bodyPr>
          <a:lstStyle/>
          <a:p>
            <a:pPr algn="ctr">
              <a:lnSpc>
                <a:spcPts val="1400"/>
              </a:lnSpc>
            </a:pPr>
            <a:r>
              <a:rPr lang="it-IT" sz="1400" b="1" dirty="0">
                <a:latin typeface="Arial" panose="020B0604020202020204" pitchFamily="34" charset="0"/>
                <a:cs typeface="Arial" panose="020B0604020202020204" pitchFamily="34" charset="0"/>
              </a:rPr>
              <a:t>25 settembre 2019</a:t>
            </a:r>
            <a:endParaRPr lang="it-IT" sz="1400" dirty="0">
              <a:latin typeface="Arial" panose="020B0604020202020204" pitchFamily="34" charset="0"/>
              <a:cs typeface="Arial" panose="020B0604020202020204" pitchFamily="34" charset="0"/>
            </a:endParaRPr>
          </a:p>
        </p:txBody>
      </p:sp>
      <p:sp>
        <p:nvSpPr>
          <p:cNvPr id="37" name="Ovale 36">
            <a:extLst>
              <a:ext uri="{FF2B5EF4-FFF2-40B4-BE49-F238E27FC236}">
                <a16:creationId xmlns:a16="http://schemas.microsoft.com/office/drawing/2014/main" id="{315470E0-93D9-4570-97FD-288C8FB81059}"/>
              </a:ext>
            </a:extLst>
          </p:cNvPr>
          <p:cNvSpPr/>
          <p:nvPr/>
        </p:nvSpPr>
        <p:spPr>
          <a:xfrm>
            <a:off x="11611897" y="6360606"/>
            <a:ext cx="419762" cy="4197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bg1"/>
                </a:solidFill>
                <a:latin typeface="Arial" panose="020B0604020202020204" pitchFamily="34" charset="0"/>
                <a:cs typeface="Arial" panose="020B0604020202020204" pitchFamily="34" charset="0"/>
              </a:rPr>
              <a:t>2</a:t>
            </a:r>
          </a:p>
        </p:txBody>
      </p:sp>
      <p:cxnSp>
        <p:nvCxnSpPr>
          <p:cNvPr id="3" name="Connettore diritto 2">
            <a:extLst>
              <a:ext uri="{FF2B5EF4-FFF2-40B4-BE49-F238E27FC236}">
                <a16:creationId xmlns:a16="http://schemas.microsoft.com/office/drawing/2014/main" id="{03E0EE2A-A242-4291-86BA-6210348DA161}"/>
              </a:ext>
            </a:extLst>
          </p:cNvPr>
          <p:cNvCxnSpPr/>
          <p:nvPr/>
        </p:nvCxnSpPr>
        <p:spPr>
          <a:xfrm>
            <a:off x="188557" y="2379518"/>
            <a:ext cx="113521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Connettore diritto 39">
            <a:extLst>
              <a:ext uri="{FF2B5EF4-FFF2-40B4-BE49-F238E27FC236}">
                <a16:creationId xmlns:a16="http://schemas.microsoft.com/office/drawing/2014/main" id="{82393804-F180-42EB-8B22-C05B527B4947}"/>
              </a:ext>
            </a:extLst>
          </p:cNvPr>
          <p:cNvCxnSpPr/>
          <p:nvPr/>
        </p:nvCxnSpPr>
        <p:spPr>
          <a:xfrm>
            <a:off x="188557" y="4663067"/>
            <a:ext cx="11352124" cy="0"/>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5313908"/>
      </p:ext>
    </p:extLst>
  </p:cSld>
  <p:clrMapOvr>
    <a:masterClrMapping/>
  </p:clrMapOvr>
  <mc:AlternateContent xmlns:mc="http://schemas.openxmlformats.org/markup-compatibility/2006" xmlns:p14="http://schemas.microsoft.com/office/powerpoint/2010/main">
    <mc:Choice Requires="p14">
      <p:transition spd="slow" p14:dur="2000" advTm="7892"/>
    </mc:Choice>
    <mc:Fallback xmlns="">
      <p:transition spd="slow" advTm="789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Effect transition="in" filter="fade">
                                      <p:cBhvr>
                                        <p:cTn id="16" dur="500"/>
                                        <p:tgtEl>
                                          <p:spTgt spid="64"/>
                                        </p:tgtEl>
                                      </p:cBhvr>
                                    </p:animEffect>
                                  </p:childTnLst>
                                </p:cTn>
                              </p:par>
                              <p:par>
                                <p:cTn id="17" presetID="10" presetClass="entr" presetSubtype="0" fill="hold" nodeType="with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fade">
                                      <p:cBhvr>
                                        <p:cTn id="19" dur="500"/>
                                        <p:tgtEl>
                                          <p:spTgt spid="6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fade">
                                      <p:cBhvr>
                                        <p:cTn id="22" dur="500"/>
                                        <p:tgtEl>
                                          <p:spTgt spid="66"/>
                                        </p:tgtEl>
                                      </p:cBhvr>
                                    </p:animEffect>
                                  </p:childTnLst>
                                </p:cTn>
                              </p:par>
                              <p:par>
                                <p:cTn id="23" presetID="10" presetClass="entr" presetSubtype="0" fill="hold" nodeType="with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8"/>
                                        </p:tgtEl>
                                        <p:attrNameLst>
                                          <p:attrName>style.visibility</p:attrName>
                                        </p:attrNameLst>
                                      </p:cBhvr>
                                      <p:to>
                                        <p:strVal val="visible"/>
                                      </p:to>
                                    </p:set>
                                    <p:animEffect transition="in" filter="fade">
                                      <p:cBhvr>
                                        <p:cTn id="28" dur="500"/>
                                        <p:tgtEl>
                                          <p:spTgt spid="6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500"/>
                                        <p:tgtEl>
                                          <p:spTgt spid="4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500"/>
                                        <p:tgtEl>
                                          <p:spTgt spid="4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500"/>
                                        <p:tgtEl>
                                          <p:spTgt spid="4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500"/>
                                        <p:tgtEl>
                                          <p:spTgt spid="5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2"/>
                                        </p:tgtEl>
                                        <p:attrNameLst>
                                          <p:attrName>style.visibility</p:attrName>
                                        </p:attrNameLst>
                                      </p:cBhvr>
                                      <p:to>
                                        <p:strVal val="visible"/>
                                      </p:to>
                                    </p:set>
                                    <p:animEffect transition="in" filter="fade">
                                      <p:cBhvr>
                                        <p:cTn id="46" dur="500"/>
                                        <p:tgtEl>
                                          <p:spTgt spid="7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fade">
                                      <p:cBhvr>
                                        <p:cTn id="49" dur="500"/>
                                        <p:tgtEl>
                                          <p:spTgt spid="5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69"/>
                                        </p:tgtEl>
                                        <p:attrNameLst>
                                          <p:attrName>style.visibility</p:attrName>
                                        </p:attrNameLst>
                                      </p:cBhvr>
                                      <p:to>
                                        <p:strVal val="visible"/>
                                      </p:to>
                                    </p:set>
                                    <p:animEffect transition="in" filter="fade">
                                      <p:cBhvr>
                                        <p:cTn id="54" dur="500"/>
                                        <p:tgtEl>
                                          <p:spTgt spid="69"/>
                                        </p:tgtEl>
                                      </p:cBhvr>
                                    </p:animEffect>
                                  </p:childTnLst>
                                </p:cTn>
                              </p:par>
                              <p:par>
                                <p:cTn id="55" presetID="10" presetClass="entr" presetSubtype="0" fill="hold"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500"/>
                                        <p:tgtEl>
                                          <p:spTgt spid="4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fade">
                                      <p:cBhvr>
                                        <p:cTn id="6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64" grpId="0"/>
      <p:bldP spid="66" grpId="0"/>
      <p:bldP spid="68" grpId="0"/>
      <p:bldP spid="41" grpId="0" animBg="1"/>
      <p:bldP spid="42" grpId="0" animBg="1"/>
      <p:bldP spid="43" grpId="0" animBg="1"/>
      <p:bldP spid="69" grpId="0"/>
      <p:bldP spid="47" grpId="0"/>
      <p:bldP spid="49" grpId="0"/>
      <p:bldP spid="53" grpId="0"/>
      <p:bldP spid="72" grpId="0"/>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magine 2">
            <a:extLst>
              <a:ext uri="{FF2B5EF4-FFF2-40B4-BE49-F238E27FC236}">
                <a16:creationId xmlns:a16="http://schemas.microsoft.com/office/drawing/2014/main" id="{B9516951-BB24-33C8-47D2-EC7536F77338}"/>
              </a:ext>
            </a:extLst>
          </p:cNvPr>
          <p:cNvPicPr>
            <a:picLocks noChangeAspect="1"/>
          </p:cNvPicPr>
          <p:nvPr/>
        </p:nvPicPr>
        <p:blipFill rotWithShape="1">
          <a:blip r:embed="rId2">
            <a:alphaModFix amt="50000"/>
          </a:blip>
          <a:srcRect t="15413"/>
          <a:stretch/>
        </p:blipFill>
        <p:spPr>
          <a:xfrm>
            <a:off x="20" y="1"/>
            <a:ext cx="12191980" cy="6857999"/>
          </a:xfrm>
          <a:prstGeom prst="rect">
            <a:avLst/>
          </a:prstGeom>
        </p:spPr>
      </p:pic>
      <p:sp>
        <p:nvSpPr>
          <p:cNvPr id="2" name="Titolo 1">
            <a:extLst>
              <a:ext uri="{FF2B5EF4-FFF2-40B4-BE49-F238E27FC236}">
                <a16:creationId xmlns:a16="http://schemas.microsoft.com/office/drawing/2014/main" id="{9473A358-B03D-C7BA-315C-44D9E5B89924}"/>
              </a:ext>
            </a:extLst>
          </p:cNvPr>
          <p:cNvSpPr>
            <a:spLocks noGrp="1"/>
          </p:cNvSpPr>
          <p:nvPr>
            <p:ph type="title"/>
          </p:nvPr>
        </p:nvSpPr>
        <p:spPr>
          <a:xfrm>
            <a:off x="1524000" y="1409699"/>
            <a:ext cx="9144000" cy="2019299"/>
          </a:xfrm>
        </p:spPr>
        <p:txBody>
          <a:bodyPr vert="horz" lIns="91440" tIns="45720" rIns="91440" bIns="45720" rtlCol="0" anchor="b">
            <a:normAutofit/>
          </a:bodyPr>
          <a:lstStyle/>
          <a:p>
            <a:pPr algn="ctr">
              <a:lnSpc>
                <a:spcPts val="5800"/>
              </a:lnSpc>
            </a:pPr>
            <a:r>
              <a:rPr lang="en-US" sz="6000" b="1" dirty="0">
                <a:solidFill>
                  <a:srgbClr val="FFFFFF"/>
                </a:solidFill>
              </a:rPr>
              <a:t>un </a:t>
            </a:r>
            <a:r>
              <a:rPr lang="en-US" sz="6000" b="1" dirty="0" err="1">
                <a:solidFill>
                  <a:srgbClr val="FFFFFF"/>
                </a:solidFill>
              </a:rPr>
              <a:t>evento</a:t>
            </a:r>
            <a:r>
              <a:rPr lang="en-US" sz="6000" b="1" dirty="0">
                <a:solidFill>
                  <a:srgbClr val="FFFFFF"/>
                </a:solidFill>
              </a:rPr>
              <a:t> </a:t>
            </a:r>
            <a:r>
              <a:rPr lang="en-US" sz="6000" b="1" dirty="0" err="1">
                <a:solidFill>
                  <a:srgbClr val="FFFFFF"/>
                </a:solidFill>
              </a:rPr>
              <a:t>recente</a:t>
            </a:r>
            <a:br>
              <a:rPr lang="en-US" sz="6000" b="1" dirty="0">
                <a:solidFill>
                  <a:srgbClr val="FFFFFF"/>
                </a:solidFill>
              </a:rPr>
            </a:br>
            <a:r>
              <a:rPr lang="en-US" sz="6000" b="1" dirty="0">
                <a:solidFill>
                  <a:srgbClr val="FFFFFF"/>
                </a:solidFill>
              </a:rPr>
              <a:t>molto </a:t>
            </a:r>
            <a:r>
              <a:rPr lang="en-US" sz="6000" b="1" dirty="0" err="1">
                <a:solidFill>
                  <a:srgbClr val="FFFFFF"/>
                </a:solidFill>
              </a:rPr>
              <a:t>importante</a:t>
            </a:r>
            <a:endParaRPr lang="en-US" sz="6000" b="1" dirty="0">
              <a:solidFill>
                <a:srgbClr val="FFFFFF"/>
              </a:solidFill>
            </a:endParaRPr>
          </a:p>
        </p:txBody>
      </p:sp>
      <p:sp>
        <p:nvSpPr>
          <p:cNvPr id="4" name="CasellaDiTesto 3">
            <a:extLst>
              <a:ext uri="{FF2B5EF4-FFF2-40B4-BE49-F238E27FC236}">
                <a16:creationId xmlns:a16="http://schemas.microsoft.com/office/drawing/2014/main" id="{E1D6C38E-6DB1-537A-D2ED-2E7F0B400BF0}"/>
              </a:ext>
            </a:extLst>
          </p:cNvPr>
          <p:cNvSpPr txBox="1"/>
          <p:nvPr/>
        </p:nvSpPr>
        <p:spPr>
          <a:xfrm>
            <a:off x="2883876" y="3740919"/>
            <a:ext cx="6576647" cy="1200329"/>
          </a:xfrm>
          <a:prstGeom prst="rect">
            <a:avLst/>
          </a:prstGeom>
          <a:noFill/>
        </p:spPr>
        <p:txBody>
          <a:bodyPr wrap="square" rtlCol="0">
            <a:spAutoFit/>
          </a:bodyPr>
          <a:lstStyle/>
          <a:p>
            <a:pPr algn="ctr"/>
            <a:r>
              <a:rPr lang="it-IT" sz="2400" dirty="0">
                <a:effectLst/>
                <a:latin typeface="Arial" panose="020B0604020202020204" pitchFamily="34" charset="0"/>
                <a:ea typeface="Calibri" panose="020F0502020204030204" pitchFamily="34" charset="0"/>
              </a:rPr>
              <a:t>la prima volta che una persona</a:t>
            </a:r>
          </a:p>
          <a:p>
            <a:pPr algn="ctr"/>
            <a:r>
              <a:rPr lang="it-IT" sz="2400" dirty="0">
                <a:effectLst/>
                <a:latin typeface="Arial" panose="020B0604020202020204" pitchFamily="34" charset="0"/>
                <a:ea typeface="Calibri" panose="020F0502020204030204" pitchFamily="34" charset="0"/>
              </a:rPr>
              <a:t>ha chiesto e </a:t>
            </a:r>
            <a:r>
              <a:rPr lang="it-IT" sz="2400" b="1" dirty="0">
                <a:effectLst/>
                <a:latin typeface="Arial" panose="020B0604020202020204" pitchFamily="34" charset="0"/>
                <a:ea typeface="Calibri" panose="020F0502020204030204" pitchFamily="34" charset="0"/>
              </a:rPr>
              <a:t>ottenuto</a:t>
            </a:r>
            <a:r>
              <a:rPr lang="it-IT" sz="2400" dirty="0">
                <a:effectLst/>
                <a:latin typeface="Arial" panose="020B0604020202020204" pitchFamily="34" charset="0"/>
                <a:ea typeface="Calibri" panose="020F0502020204030204" pitchFamily="34" charset="0"/>
              </a:rPr>
              <a:t> di poter ricorrere al </a:t>
            </a:r>
            <a:r>
              <a:rPr lang="it-IT" sz="2400" b="1" dirty="0">
                <a:effectLst/>
                <a:latin typeface="Arial" panose="020B0604020202020204" pitchFamily="34" charset="0"/>
                <a:ea typeface="Calibri" panose="020F0502020204030204" pitchFamily="34" charset="0"/>
              </a:rPr>
              <a:t>suicidio medicalmente assistito in Italia</a:t>
            </a:r>
            <a:endParaRPr lang="it-IT" sz="2400" b="1" dirty="0"/>
          </a:p>
        </p:txBody>
      </p:sp>
      <p:pic>
        <p:nvPicPr>
          <p:cNvPr id="6" name="Immagine 5">
            <a:extLst>
              <a:ext uri="{FF2B5EF4-FFF2-40B4-BE49-F238E27FC236}">
                <a16:creationId xmlns:a16="http://schemas.microsoft.com/office/drawing/2014/main" id="{3B392075-5812-7807-B493-B31C1A8DF136}"/>
              </a:ext>
            </a:extLst>
          </p:cNvPr>
          <p:cNvPicPr>
            <a:picLocks noChangeAspect="1"/>
          </p:cNvPicPr>
          <p:nvPr/>
        </p:nvPicPr>
        <p:blipFill>
          <a:blip r:embed="rId3"/>
          <a:stretch>
            <a:fillRect/>
          </a:stretch>
        </p:blipFill>
        <p:spPr>
          <a:xfrm>
            <a:off x="5498349" y="5085087"/>
            <a:ext cx="884406" cy="997589"/>
          </a:xfrm>
          <a:prstGeom prst="rect">
            <a:avLst/>
          </a:prstGeom>
        </p:spPr>
      </p:pic>
      <p:pic>
        <p:nvPicPr>
          <p:cNvPr id="9" name="Immagine 8">
            <a:extLst>
              <a:ext uri="{FF2B5EF4-FFF2-40B4-BE49-F238E27FC236}">
                <a16:creationId xmlns:a16="http://schemas.microsoft.com/office/drawing/2014/main" id="{8223FC2A-A7EC-279C-3D4E-3A702123D1A9}"/>
              </a:ext>
            </a:extLst>
          </p:cNvPr>
          <p:cNvPicPr>
            <a:picLocks noChangeAspect="1"/>
          </p:cNvPicPr>
          <p:nvPr/>
        </p:nvPicPr>
        <p:blipFill>
          <a:blip r:embed="rId4"/>
          <a:stretch>
            <a:fillRect/>
          </a:stretch>
        </p:blipFill>
        <p:spPr>
          <a:xfrm>
            <a:off x="448552" y="1962220"/>
            <a:ext cx="2738989" cy="273898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11" name="Connettore 2 10">
            <a:extLst>
              <a:ext uri="{FF2B5EF4-FFF2-40B4-BE49-F238E27FC236}">
                <a16:creationId xmlns:a16="http://schemas.microsoft.com/office/drawing/2014/main" id="{F707CDF1-26C6-5F34-5A76-F4DAD56517B5}"/>
              </a:ext>
            </a:extLst>
          </p:cNvPr>
          <p:cNvCxnSpPr/>
          <p:nvPr/>
        </p:nvCxnSpPr>
        <p:spPr>
          <a:xfrm>
            <a:off x="1918252" y="2067339"/>
            <a:ext cx="0" cy="919707"/>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193980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2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l Parlamento prende forma, ecco chi c'è (e chi non ce l'ha fatta) | Wired  Italia">
            <a:extLst>
              <a:ext uri="{FF2B5EF4-FFF2-40B4-BE49-F238E27FC236}">
                <a16:creationId xmlns:a16="http://schemas.microsoft.com/office/drawing/2014/main" id="{9A6A3CF6-8575-141C-7DA6-9264BAAEB66E}"/>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11067"/>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70619617-0C7A-BAD5-63EF-E4CF5AB220A4}"/>
              </a:ext>
            </a:extLst>
          </p:cNvPr>
          <p:cNvSpPr>
            <a:spLocks noGrp="1"/>
          </p:cNvSpPr>
          <p:nvPr>
            <p:ph type="title"/>
          </p:nvPr>
        </p:nvSpPr>
        <p:spPr>
          <a:xfrm>
            <a:off x="1524000" y="1122362"/>
            <a:ext cx="9144000" cy="2455725"/>
          </a:xfrm>
        </p:spPr>
        <p:txBody>
          <a:bodyPr vert="horz" lIns="91440" tIns="45720" rIns="91440" bIns="45720" rtlCol="0" anchor="b">
            <a:normAutofit/>
          </a:bodyPr>
          <a:lstStyle/>
          <a:p>
            <a:pPr algn="ctr"/>
            <a:r>
              <a:rPr lang="en-US" sz="6000" b="1" dirty="0">
                <a:solidFill>
                  <a:srgbClr val="FFFFFF"/>
                </a:solidFill>
              </a:rPr>
              <a:t>e il </a:t>
            </a:r>
            <a:r>
              <a:rPr lang="en-US" sz="6000" b="1" dirty="0" err="1">
                <a:solidFill>
                  <a:srgbClr val="FFFFFF"/>
                </a:solidFill>
              </a:rPr>
              <a:t>Parlamento</a:t>
            </a:r>
            <a:r>
              <a:rPr lang="en-US" sz="6000" b="1" dirty="0">
                <a:solidFill>
                  <a:srgbClr val="FFFFFF"/>
                </a:solidFill>
              </a:rPr>
              <a:t>?</a:t>
            </a:r>
            <a:br>
              <a:rPr lang="en-US" sz="6000" b="1" dirty="0">
                <a:solidFill>
                  <a:srgbClr val="FFFFFF"/>
                </a:solidFill>
              </a:rPr>
            </a:br>
            <a:r>
              <a:rPr lang="en-US" sz="6000" b="1" dirty="0">
                <a:solidFill>
                  <a:srgbClr val="FFFFFF"/>
                </a:solidFill>
              </a:rPr>
              <a:t>sempre in </a:t>
            </a:r>
            <a:r>
              <a:rPr lang="en-US" sz="6000" b="1" dirty="0" err="1">
                <a:solidFill>
                  <a:srgbClr val="FFFFFF"/>
                </a:solidFill>
              </a:rPr>
              <a:t>ritardo</a:t>
            </a:r>
            <a:endParaRPr lang="en-US" sz="6000" b="1" dirty="0">
              <a:solidFill>
                <a:srgbClr val="FFFFFF"/>
              </a:solidFill>
            </a:endParaRPr>
          </a:p>
        </p:txBody>
      </p:sp>
      <p:sp>
        <p:nvSpPr>
          <p:cNvPr id="7" name="CasellaDiTesto 6">
            <a:extLst>
              <a:ext uri="{FF2B5EF4-FFF2-40B4-BE49-F238E27FC236}">
                <a16:creationId xmlns:a16="http://schemas.microsoft.com/office/drawing/2014/main" id="{6FBB3E87-8820-B945-4DFE-0DEC67E86ED8}"/>
              </a:ext>
            </a:extLst>
          </p:cNvPr>
          <p:cNvSpPr txBox="1"/>
          <p:nvPr/>
        </p:nvSpPr>
        <p:spPr>
          <a:xfrm>
            <a:off x="1812234" y="3949512"/>
            <a:ext cx="8971722" cy="1938992"/>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nel mese di marzo 2022, la Camera ha dato semaforo verde alla legge sul fine vita con </a:t>
            </a:r>
            <a:r>
              <a:rPr lang="it-IT" sz="2400" b="1" dirty="0">
                <a:latin typeface="Arial" panose="020B0604020202020204" pitchFamily="34" charset="0"/>
                <a:cs typeface="Arial" panose="020B0604020202020204" pitchFamily="34" charset="0"/>
              </a:rPr>
              <a:t>253 voti a favore</a:t>
            </a:r>
            <a:r>
              <a:rPr lang="it-IT" sz="2400" dirty="0">
                <a:latin typeface="Arial" panose="020B0604020202020204" pitchFamily="34" charset="0"/>
                <a:cs typeface="Arial" panose="020B0604020202020204" pitchFamily="34" charset="0"/>
              </a:rPr>
              <a:t>, 117 contrari e un'astensione. Ora la battaglia politica si sposta al Senato, dove il testo dovrà essere calendarizzato per il passaggio decisivo e dove </a:t>
            </a:r>
            <a:r>
              <a:rPr lang="it-IT" sz="2400" b="1" dirty="0">
                <a:latin typeface="Arial" panose="020B0604020202020204" pitchFamily="34" charset="0"/>
                <a:cs typeface="Arial" panose="020B0604020202020204" pitchFamily="34" charset="0"/>
              </a:rPr>
              <a:t>continueranno a manifestarsi contrapposizioni nette</a:t>
            </a:r>
          </a:p>
        </p:txBody>
      </p:sp>
    </p:spTree>
    <p:extLst>
      <p:ext uri="{BB962C8B-B14F-4D97-AF65-F5344CB8AC3E}">
        <p14:creationId xmlns:p14="http://schemas.microsoft.com/office/powerpoint/2010/main" val="20830638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Corte Costituzionale: non fondate le censure sullo “Stop degli sfratti” |  Soluzioni Al Debito">
            <a:extLst>
              <a:ext uri="{FF2B5EF4-FFF2-40B4-BE49-F238E27FC236}">
                <a16:creationId xmlns:a16="http://schemas.microsoft.com/office/drawing/2014/main" id="{A31FC7CC-0FD2-94CC-2FFE-33D8CE16F9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42" r="48" b="1"/>
          <a:stretch/>
        </p:blipFill>
        <p:spPr bwMode="auto">
          <a:xfrm>
            <a:off x="-3047"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3081" name="Rectangle 308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7CE2373-8F32-DB72-70E9-414103A969B9}"/>
              </a:ext>
            </a:extLst>
          </p:cNvPr>
          <p:cNvSpPr>
            <a:spLocks noGrp="1"/>
          </p:cNvSpPr>
          <p:nvPr>
            <p:ph type="title"/>
          </p:nvPr>
        </p:nvSpPr>
        <p:spPr>
          <a:xfrm>
            <a:off x="1097280" y="325550"/>
            <a:ext cx="10058400" cy="2278502"/>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br>
              <a:rPr lang="en-US" sz="5200" b="1" dirty="0">
                <a:solidFill>
                  <a:srgbClr val="FFFFFF"/>
                </a:solidFill>
              </a:rPr>
            </a:br>
            <a:r>
              <a:rPr lang="en-US" sz="5200" b="1" dirty="0">
                <a:solidFill>
                  <a:srgbClr val="FFFFFF"/>
                </a:solidFill>
              </a:rPr>
              <a:t>e la Corte </a:t>
            </a:r>
            <a:r>
              <a:rPr lang="en-US" sz="5200" b="1" dirty="0" err="1">
                <a:solidFill>
                  <a:srgbClr val="FFFFFF"/>
                </a:solidFill>
              </a:rPr>
              <a:t>Costituzionale</a:t>
            </a:r>
            <a:r>
              <a:rPr lang="en-US" sz="5200" b="1" dirty="0">
                <a:solidFill>
                  <a:srgbClr val="FFFFFF"/>
                </a:solidFill>
              </a:rPr>
              <a:t>?</a:t>
            </a:r>
            <a:br>
              <a:rPr lang="en-US" sz="5200" b="1" dirty="0">
                <a:solidFill>
                  <a:srgbClr val="FFFFFF"/>
                </a:solidFill>
              </a:rPr>
            </a:br>
            <a:r>
              <a:rPr lang="en-US" sz="5200" b="1" dirty="0">
                <a:solidFill>
                  <a:srgbClr val="FFFFFF"/>
                </a:solidFill>
              </a:rPr>
              <a:t>un referendum non </a:t>
            </a:r>
            <a:r>
              <a:rPr lang="en-US" sz="5200" b="1" dirty="0" err="1">
                <a:solidFill>
                  <a:srgbClr val="FFFFFF"/>
                </a:solidFill>
              </a:rPr>
              <a:t>pervenuto</a:t>
            </a:r>
            <a:endParaRPr lang="en-US" sz="5200" b="1" dirty="0">
              <a:solidFill>
                <a:srgbClr val="FFFFFF"/>
              </a:solidFill>
            </a:endParaRPr>
          </a:p>
        </p:txBody>
      </p:sp>
      <p:sp>
        <p:nvSpPr>
          <p:cNvPr id="7" name="CasellaDiTesto 6">
            <a:extLst>
              <a:ext uri="{FF2B5EF4-FFF2-40B4-BE49-F238E27FC236}">
                <a16:creationId xmlns:a16="http://schemas.microsoft.com/office/drawing/2014/main" id="{C4B10774-1205-544F-113D-D38A51FE5110}"/>
              </a:ext>
            </a:extLst>
          </p:cNvPr>
          <p:cNvSpPr txBox="1"/>
          <p:nvPr/>
        </p:nvSpPr>
        <p:spPr>
          <a:xfrm>
            <a:off x="1669773" y="4357016"/>
            <a:ext cx="9392478" cy="2308324"/>
          </a:xfrm>
          <a:prstGeom prst="rect">
            <a:avLst/>
          </a:prstGeom>
          <a:noFill/>
        </p:spPr>
        <p:txBody>
          <a:bodyPr wrap="square" rtlCol="0">
            <a:spAutoFit/>
          </a:bodyPr>
          <a:lstStyle/>
          <a:p>
            <a:r>
              <a:rPr lang="it-IT" sz="2400" dirty="0">
                <a:solidFill>
                  <a:schemeClr val="bg1"/>
                </a:solidFill>
              </a:rPr>
              <a:t>nel </a:t>
            </a:r>
            <a:r>
              <a:rPr lang="it-IT" sz="2400" dirty="0">
                <a:solidFill>
                  <a:schemeClr val="bg1"/>
                </a:solidFill>
                <a:latin typeface="Arial" panose="020B0604020202020204" pitchFamily="34" charset="0"/>
                <a:cs typeface="Arial" panose="020B0604020202020204" pitchFamily="34" charset="0"/>
              </a:rPr>
              <a:t>frattempo</a:t>
            </a:r>
            <a:r>
              <a:rPr lang="it-IT" sz="2400" dirty="0">
                <a:solidFill>
                  <a:schemeClr val="bg1"/>
                </a:solidFill>
              </a:rPr>
              <a:t>, la Consulta aveva </a:t>
            </a:r>
            <a:r>
              <a:rPr lang="it-IT" sz="2400" b="1" dirty="0">
                <a:solidFill>
                  <a:schemeClr val="bg1"/>
                </a:solidFill>
              </a:rPr>
              <a:t>bocciato il quesito</a:t>
            </a:r>
            <a:r>
              <a:rPr lang="it-IT" sz="2400" dirty="0">
                <a:solidFill>
                  <a:schemeClr val="bg1"/>
                </a:solidFill>
              </a:rPr>
              <a:t>. I motivi della decisione possono sintetizzarsi nella constatazione per cui la vittoria del “sì” avrebbe creato un vuoto di tutela: le norme che sarebbero sopravvissute al referendum, infatti </a:t>
            </a:r>
            <a:r>
              <a:rPr lang="it-IT" sz="2400" b="1" dirty="0">
                <a:solidFill>
                  <a:schemeClr val="bg1"/>
                </a:solidFill>
              </a:rPr>
              <a:t>non sarebbero state sufficienti ad assicurare la tutela minima delle persone</a:t>
            </a:r>
            <a:r>
              <a:rPr lang="it-IT" sz="2400" dirty="0">
                <a:solidFill>
                  <a:schemeClr val="bg1"/>
                </a:solidFill>
              </a:rPr>
              <a:t>, soprattutto di quelle più vulnerabili e, in quanto tali più deboli e più esposte</a:t>
            </a:r>
            <a:endParaRPr lang="it-IT"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01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6ABFFF-7DFC-EC08-1646-9E11D69AE026}"/>
              </a:ext>
            </a:extLst>
          </p:cNvPr>
          <p:cNvSpPr>
            <a:spLocks noGrp="1"/>
          </p:cNvSpPr>
          <p:nvPr>
            <p:ph type="title"/>
          </p:nvPr>
        </p:nvSpPr>
        <p:spPr>
          <a:xfrm>
            <a:off x="838200" y="1481748"/>
            <a:ext cx="10515600" cy="1056171"/>
          </a:xfrm>
        </p:spPr>
        <p:txBody>
          <a:bodyPr/>
          <a:lstStyle/>
          <a:p>
            <a:pPr algn="ctr"/>
            <a:r>
              <a:rPr lang="it-IT" b="1" dirty="0"/>
              <a:t>un chiarimento lessicale</a:t>
            </a:r>
          </a:p>
        </p:txBody>
      </p:sp>
      <p:sp>
        <p:nvSpPr>
          <p:cNvPr id="3" name="CasellaDiTesto 2">
            <a:extLst>
              <a:ext uri="{FF2B5EF4-FFF2-40B4-BE49-F238E27FC236}">
                <a16:creationId xmlns:a16="http://schemas.microsoft.com/office/drawing/2014/main" id="{049053E9-F308-EF55-40F4-D957E00F6FE0}"/>
              </a:ext>
            </a:extLst>
          </p:cNvPr>
          <p:cNvSpPr txBox="1"/>
          <p:nvPr/>
        </p:nvSpPr>
        <p:spPr>
          <a:xfrm>
            <a:off x="1570383" y="3064692"/>
            <a:ext cx="9313668" cy="738664"/>
          </a:xfrm>
          <a:prstGeom prst="rect">
            <a:avLst/>
          </a:prstGeom>
          <a:noFill/>
        </p:spPr>
        <p:txBody>
          <a:bodyPr wrap="square" rtlCol="0">
            <a:spAutoFit/>
          </a:bodyPr>
          <a:lstStyle/>
          <a:p>
            <a:pPr algn="ctr"/>
            <a:r>
              <a:rPr lang="it-IT" b="1" dirty="0">
                <a:latin typeface="Arial" panose="020B0604020202020204" pitchFamily="34" charset="0"/>
                <a:cs typeface="Arial" panose="020B0604020202020204" pitchFamily="34" charset="0"/>
              </a:rPr>
              <a:t>a volte si usano come sinonimi il termine</a:t>
            </a:r>
            <a:br>
              <a:rPr lang="it-IT" b="1" dirty="0">
                <a:latin typeface="Arial" panose="020B0604020202020204" pitchFamily="34" charset="0"/>
                <a:cs typeface="Arial" panose="020B0604020202020204" pitchFamily="34" charset="0"/>
              </a:rPr>
            </a:br>
            <a:r>
              <a:rPr lang="it-IT" sz="2400" b="1" dirty="0">
                <a:latin typeface="Arial" panose="020B0604020202020204" pitchFamily="34" charset="0"/>
                <a:cs typeface="Arial" panose="020B0604020202020204" pitchFamily="34" charset="0"/>
              </a:rPr>
              <a:t>eutanasia</a:t>
            </a:r>
            <a:r>
              <a:rPr lang="it-IT" b="1" dirty="0">
                <a:latin typeface="Arial" panose="020B0604020202020204" pitchFamily="34" charset="0"/>
                <a:cs typeface="Arial" panose="020B0604020202020204" pitchFamily="34" charset="0"/>
              </a:rPr>
              <a:t> e </a:t>
            </a:r>
            <a:r>
              <a:rPr lang="it-IT" sz="2400" b="1" dirty="0">
                <a:latin typeface="Arial" panose="020B0604020202020204" pitchFamily="34" charset="0"/>
                <a:cs typeface="Arial" panose="020B0604020202020204" pitchFamily="34" charset="0"/>
              </a:rPr>
              <a:t>suicidio medicalmente assistito</a:t>
            </a:r>
          </a:p>
        </p:txBody>
      </p:sp>
      <p:sp>
        <p:nvSpPr>
          <p:cNvPr id="4" name="CasellaDiTesto 3">
            <a:extLst>
              <a:ext uri="{FF2B5EF4-FFF2-40B4-BE49-F238E27FC236}">
                <a16:creationId xmlns:a16="http://schemas.microsoft.com/office/drawing/2014/main" id="{C90879B6-158B-705B-A36E-54F999494D0B}"/>
              </a:ext>
            </a:extLst>
          </p:cNvPr>
          <p:cNvSpPr txBox="1"/>
          <p:nvPr/>
        </p:nvSpPr>
        <p:spPr>
          <a:xfrm>
            <a:off x="1643269" y="4330129"/>
            <a:ext cx="9313668" cy="738664"/>
          </a:xfrm>
          <a:prstGeom prst="rect">
            <a:avLst/>
          </a:prstGeom>
          <a:noFill/>
        </p:spPr>
        <p:txBody>
          <a:bodyPr wrap="square" rtlCol="0">
            <a:spAutoFit/>
          </a:bodyPr>
          <a:lstStyle/>
          <a:p>
            <a:pPr algn="ctr"/>
            <a:r>
              <a:rPr lang="it-IT" b="1" dirty="0">
                <a:latin typeface="Arial" panose="020B0604020202020204" pitchFamily="34" charset="0"/>
                <a:cs typeface="Arial" panose="020B0604020202020204" pitchFamily="34" charset="0"/>
              </a:rPr>
              <a:t>producono sì lo stesso risultato</a:t>
            </a:r>
            <a:br>
              <a:rPr lang="it-IT" b="1" dirty="0">
                <a:latin typeface="Arial" panose="020B0604020202020204" pitchFamily="34" charset="0"/>
                <a:cs typeface="Arial" panose="020B0604020202020204" pitchFamily="34" charset="0"/>
              </a:rPr>
            </a:br>
            <a:r>
              <a:rPr lang="it-IT" sz="2400" b="1" dirty="0">
                <a:latin typeface="Arial" panose="020B0604020202020204" pitchFamily="34" charset="0"/>
                <a:cs typeface="Arial" panose="020B0604020202020204" pitchFamily="34" charset="0"/>
              </a:rPr>
              <a:t>ma sono due azioni abbastanza diverse</a:t>
            </a:r>
          </a:p>
        </p:txBody>
      </p:sp>
    </p:spTree>
    <p:extLst>
      <p:ext uri="{BB962C8B-B14F-4D97-AF65-F5344CB8AC3E}">
        <p14:creationId xmlns:p14="http://schemas.microsoft.com/office/powerpoint/2010/main" val="2773189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563AD307-FFB9-4348-8F35-792E459C506E}"/>
              </a:ext>
            </a:extLst>
          </p:cNvPr>
          <p:cNvPicPr>
            <a:picLocks noChangeAspect="1" noChangeArrowheads="1"/>
          </p:cNvPicPr>
          <p:nvPr/>
        </p:nvPicPr>
        <p:blipFill>
          <a:blip r:embed="rId2" cstate="print"/>
          <a:srcRect/>
          <a:stretch>
            <a:fillRect/>
          </a:stretch>
        </p:blipFill>
        <p:spPr bwMode="auto">
          <a:xfrm>
            <a:off x="4436467" y="2032414"/>
            <a:ext cx="3095625" cy="3095625"/>
          </a:xfrm>
          <a:prstGeom prst="ellipse">
            <a:avLst/>
          </a:prstGeom>
          <a:ln>
            <a:noFill/>
          </a:ln>
          <a:effectLst>
            <a:softEdge rad="112500"/>
          </a:effectLst>
        </p:spPr>
      </p:pic>
      <p:sp>
        <p:nvSpPr>
          <p:cNvPr id="3" name="Rettangolo 2">
            <a:extLst>
              <a:ext uri="{FF2B5EF4-FFF2-40B4-BE49-F238E27FC236}">
                <a16:creationId xmlns:a16="http://schemas.microsoft.com/office/drawing/2014/main" id="{89113668-BAA6-4B59-B323-CB12BAED68AD}"/>
              </a:ext>
            </a:extLst>
          </p:cNvPr>
          <p:cNvSpPr/>
          <p:nvPr/>
        </p:nvSpPr>
        <p:spPr>
          <a:xfrm rot="20264612">
            <a:off x="4364279" y="1960406"/>
            <a:ext cx="3240000" cy="3240000"/>
          </a:xfrm>
          <a:prstGeom prst="rect">
            <a:avLst/>
          </a:prstGeom>
          <a:noFill/>
        </p:spPr>
        <p:txBody>
          <a:bodyPr spcFirstLastPara="1" wrap="none">
            <a:prstTxWarp prst="textCircle">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fr-BE" sz="54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charset="0"/>
                <a:ea typeface="ＭＳ Ｐゴシック" pitchFamily="64" charset="-128"/>
              </a:rPr>
              <a:t>grazie</a:t>
            </a:r>
            <a:r>
              <a:rPr lang="fr-BE"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charset="0"/>
                <a:ea typeface="ＭＳ Ｐゴシック" pitchFamily="64" charset="-128"/>
              </a:rPr>
              <a:t> per la </a:t>
            </a:r>
            <a:r>
              <a:rPr lang="fr-BE" sz="54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charset="0"/>
                <a:ea typeface="ＭＳ Ｐゴシック" pitchFamily="64" charset="-128"/>
              </a:rPr>
              <a:t>vostra</a:t>
            </a:r>
            <a:r>
              <a:rPr lang="fr-BE"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charset="0"/>
                <a:ea typeface="ＭＳ Ｐゴシック" pitchFamily="64" charset="-128"/>
              </a:rPr>
              <a:t> </a:t>
            </a:r>
            <a:r>
              <a:rPr lang="fr-BE" sz="54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charset="0"/>
                <a:ea typeface="ＭＳ Ｐゴシック" pitchFamily="64" charset="-128"/>
              </a:rPr>
              <a:t>attenzione</a:t>
            </a:r>
            <a:endParaRPr lang="it-IT"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charset="0"/>
              <a:ea typeface="ＭＳ Ｐゴシック" pitchFamily="64" charset="-128"/>
            </a:endParaRPr>
          </a:p>
        </p:txBody>
      </p:sp>
      <p:sp>
        <p:nvSpPr>
          <p:cNvPr id="4" name="Rettangolo 3">
            <a:extLst>
              <a:ext uri="{FF2B5EF4-FFF2-40B4-BE49-F238E27FC236}">
                <a16:creationId xmlns:a16="http://schemas.microsoft.com/office/drawing/2014/main" id="{1252EF4E-86BE-4451-B97C-DAEDEAF8B734}"/>
              </a:ext>
            </a:extLst>
          </p:cNvPr>
          <p:cNvSpPr/>
          <p:nvPr/>
        </p:nvSpPr>
        <p:spPr>
          <a:xfrm>
            <a:off x="3594234" y="70936"/>
            <a:ext cx="4639412" cy="1569660"/>
          </a:xfrm>
          <a:prstGeom prst="rect">
            <a:avLst/>
          </a:prstGeom>
          <a:noFill/>
        </p:spPr>
        <p:txBody>
          <a:bodyPr wrap="none" lIns="91440" tIns="45720" rIns="91440" bIns="45720">
            <a:spAutoFit/>
          </a:bodyPr>
          <a:lstStyle/>
          <a:p>
            <a:pPr algn="ctr"/>
            <a:r>
              <a:rPr lang="it-IT" sz="9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THE END</a:t>
            </a:r>
          </a:p>
        </p:txBody>
      </p:sp>
      <p:pic>
        <p:nvPicPr>
          <p:cNvPr id="5" name="Immagine 4">
            <a:hlinkClick r:id="rId3"/>
            <a:extLst>
              <a:ext uri="{FF2B5EF4-FFF2-40B4-BE49-F238E27FC236}">
                <a16:creationId xmlns:a16="http://schemas.microsoft.com/office/drawing/2014/main" id="{77BBF763-309D-4D85-B02B-E9A88361DD28}"/>
              </a:ext>
            </a:extLst>
          </p:cNvPr>
          <p:cNvPicPr>
            <a:picLocks noChangeAspect="1"/>
          </p:cNvPicPr>
          <p:nvPr/>
        </p:nvPicPr>
        <p:blipFill>
          <a:blip r:embed="rId4"/>
          <a:stretch>
            <a:fillRect/>
          </a:stretch>
        </p:blipFill>
        <p:spPr>
          <a:xfrm>
            <a:off x="10139327" y="4910036"/>
            <a:ext cx="1018199" cy="1102173"/>
          </a:xfrm>
          <a:prstGeom prst="rect">
            <a:avLst/>
          </a:prstGeom>
        </p:spPr>
      </p:pic>
      <p:sp>
        <p:nvSpPr>
          <p:cNvPr id="6" name="Rettangolo 5">
            <a:extLst>
              <a:ext uri="{FF2B5EF4-FFF2-40B4-BE49-F238E27FC236}">
                <a16:creationId xmlns:a16="http://schemas.microsoft.com/office/drawing/2014/main" id="{2061AD78-9318-4B83-87B2-5E3E94E0F8DF}"/>
              </a:ext>
            </a:extLst>
          </p:cNvPr>
          <p:cNvSpPr/>
          <p:nvPr/>
        </p:nvSpPr>
        <p:spPr>
          <a:xfrm>
            <a:off x="9421848" y="6012209"/>
            <a:ext cx="2777188" cy="502702"/>
          </a:xfrm>
          <a:prstGeom prst="rect">
            <a:avLst/>
          </a:prstGeom>
        </p:spPr>
        <p:txBody>
          <a:bodyPr wrap="square">
            <a:spAutoFit/>
          </a:bodyPr>
          <a:lstStyle/>
          <a:p>
            <a:pPr algn="ctr">
              <a:lnSpc>
                <a:spcPts val="1600"/>
              </a:lnSpc>
            </a:pPr>
            <a:r>
              <a:rPr lang="it-IT" sz="1600" b="1" u="sng" dirty="0">
                <a:latin typeface="Arial" panose="020B0604020202020204" pitchFamily="34" charset="0"/>
                <a:cs typeface="Arial" panose="020B0604020202020204" pitchFamily="34" charset="0"/>
                <a:hlinkClick r:id="rId3"/>
              </a:rPr>
              <a:t>se vuoi commenta</a:t>
            </a:r>
            <a:br>
              <a:rPr lang="it-IT" sz="1600" b="1" u="sng" dirty="0">
                <a:latin typeface="Arial" panose="020B0604020202020204" pitchFamily="34" charset="0"/>
                <a:cs typeface="Arial" panose="020B0604020202020204" pitchFamily="34" charset="0"/>
                <a:hlinkClick r:id="rId3"/>
              </a:rPr>
            </a:br>
            <a:r>
              <a:rPr lang="it-IT" sz="1600" b="1" u="sng" dirty="0">
                <a:latin typeface="Arial" panose="020B0604020202020204" pitchFamily="34" charset="0"/>
                <a:cs typeface="Arial" panose="020B0604020202020204" pitchFamily="34" charset="0"/>
                <a:hlinkClick r:id="rId3"/>
              </a:rPr>
              <a:t>questo schema di lezione</a:t>
            </a:r>
            <a:endParaRPr lang="it-IT" sz="1600" b="1" u="sng" dirty="0">
              <a:latin typeface="Arial" panose="020B0604020202020204" pitchFamily="34" charset="0"/>
              <a:cs typeface="Arial" panose="020B0604020202020204" pitchFamily="34" charset="0"/>
            </a:endParaRPr>
          </a:p>
        </p:txBody>
      </p:sp>
      <p:sp>
        <p:nvSpPr>
          <p:cNvPr id="7" name="Rettangolo 6">
            <a:extLst>
              <a:ext uri="{FF2B5EF4-FFF2-40B4-BE49-F238E27FC236}">
                <a16:creationId xmlns:a16="http://schemas.microsoft.com/office/drawing/2014/main" id="{36577C06-DC8D-43BF-AA2A-DD201ECAB5CD}"/>
              </a:ext>
            </a:extLst>
          </p:cNvPr>
          <p:cNvSpPr/>
          <p:nvPr/>
        </p:nvSpPr>
        <p:spPr>
          <a:xfrm>
            <a:off x="1748849" y="5132567"/>
            <a:ext cx="2713420" cy="307777"/>
          </a:xfrm>
          <a:prstGeom prst="rect">
            <a:avLst/>
          </a:prstGeom>
        </p:spPr>
        <p:txBody>
          <a:bodyPr wrap="square">
            <a:spAutoFit/>
          </a:bodyPr>
          <a:lstStyle/>
          <a:p>
            <a:r>
              <a:rPr lang="it-IT" sz="1400" b="1" dirty="0">
                <a:solidFill>
                  <a:srgbClr val="000000"/>
                </a:solidFill>
                <a:latin typeface="Arial" panose="020B0604020202020204" pitchFamily="34" charset="0"/>
                <a:cs typeface="Arial" panose="020B0604020202020204" pitchFamily="34" charset="0"/>
              </a:rPr>
              <a:t>riferimenti al portale Civitas</a:t>
            </a:r>
            <a:endParaRPr lang="it-IT" sz="1400" dirty="0">
              <a:latin typeface="Arial" panose="020B0604020202020204" pitchFamily="34" charset="0"/>
              <a:cs typeface="Arial" panose="020B0604020202020204" pitchFamily="34" charset="0"/>
            </a:endParaRPr>
          </a:p>
        </p:txBody>
      </p:sp>
      <p:sp>
        <p:nvSpPr>
          <p:cNvPr id="8" name="Rettangolo 7">
            <a:hlinkClick r:id="rId5"/>
            <a:extLst>
              <a:ext uri="{FF2B5EF4-FFF2-40B4-BE49-F238E27FC236}">
                <a16:creationId xmlns:a16="http://schemas.microsoft.com/office/drawing/2014/main" id="{7485E762-62DB-4D48-B348-A92E142EBBC2}"/>
              </a:ext>
            </a:extLst>
          </p:cNvPr>
          <p:cNvSpPr/>
          <p:nvPr/>
        </p:nvSpPr>
        <p:spPr>
          <a:xfrm>
            <a:off x="1871470" y="5520691"/>
            <a:ext cx="3283527" cy="307777"/>
          </a:xfrm>
          <a:prstGeom prst="rect">
            <a:avLst/>
          </a:prstGeom>
        </p:spPr>
        <p:txBody>
          <a:bodyPr wrap="square">
            <a:spAutoFit/>
          </a:bodyPr>
          <a:lstStyle/>
          <a:p>
            <a:r>
              <a:rPr lang="it-IT" sz="1400" b="1" dirty="0">
                <a:solidFill>
                  <a:srgbClr val="1D449B"/>
                </a:solidFill>
                <a:latin typeface="Arial" panose="020B0604020202020204" pitchFamily="34" charset="0"/>
                <a:cs typeface="Arial" panose="020B0604020202020204" pitchFamily="34" charset="0"/>
              </a:rPr>
              <a:t>aiuto al suicidio, è legittimo?</a:t>
            </a:r>
            <a:endParaRPr lang="it-IT" sz="1400" dirty="0">
              <a:solidFill>
                <a:srgbClr val="1D449B"/>
              </a:solidFill>
              <a:latin typeface="Arial" panose="020B0604020202020204" pitchFamily="34" charset="0"/>
              <a:cs typeface="Arial" panose="020B0604020202020204" pitchFamily="34" charset="0"/>
            </a:endParaRPr>
          </a:p>
        </p:txBody>
      </p:sp>
      <p:sp>
        <p:nvSpPr>
          <p:cNvPr id="9" name="Rettangolo 8">
            <a:hlinkClick r:id="rId6"/>
            <a:extLst>
              <a:ext uri="{FF2B5EF4-FFF2-40B4-BE49-F238E27FC236}">
                <a16:creationId xmlns:a16="http://schemas.microsoft.com/office/drawing/2014/main" id="{F8DB2F7A-1230-4CDF-A51B-55FBD76F2D2A}"/>
              </a:ext>
            </a:extLst>
          </p:cNvPr>
          <p:cNvSpPr/>
          <p:nvPr/>
        </p:nvSpPr>
        <p:spPr>
          <a:xfrm>
            <a:off x="1871470" y="5809996"/>
            <a:ext cx="1842654" cy="307777"/>
          </a:xfrm>
          <a:prstGeom prst="rect">
            <a:avLst/>
          </a:prstGeom>
        </p:spPr>
        <p:txBody>
          <a:bodyPr wrap="square">
            <a:spAutoFit/>
          </a:bodyPr>
          <a:lstStyle/>
          <a:p>
            <a:r>
              <a:rPr lang="it-IT" sz="1400" b="1" dirty="0">
                <a:solidFill>
                  <a:srgbClr val="1D449B"/>
                </a:solidFill>
                <a:latin typeface="Arial" panose="020B0604020202020204" pitchFamily="34" charset="0"/>
                <a:cs typeface="Arial" panose="020B0604020202020204" pitchFamily="34" charset="0"/>
              </a:rPr>
              <a:t>la legge 219/17</a:t>
            </a:r>
            <a:endParaRPr lang="it-IT" sz="1400" dirty="0">
              <a:solidFill>
                <a:srgbClr val="1D449B"/>
              </a:solidFill>
              <a:latin typeface="Arial" panose="020B0604020202020204" pitchFamily="34" charset="0"/>
              <a:cs typeface="Arial" panose="020B0604020202020204" pitchFamily="34" charset="0"/>
            </a:endParaRPr>
          </a:p>
        </p:txBody>
      </p:sp>
      <p:sp>
        <p:nvSpPr>
          <p:cNvPr id="10" name="Rettangolo 9">
            <a:hlinkClick r:id="rId7"/>
            <a:extLst>
              <a:ext uri="{FF2B5EF4-FFF2-40B4-BE49-F238E27FC236}">
                <a16:creationId xmlns:a16="http://schemas.microsoft.com/office/drawing/2014/main" id="{E1CD6AAA-2D3C-4C9C-9380-21F9AC332321}"/>
              </a:ext>
            </a:extLst>
          </p:cNvPr>
          <p:cNvSpPr/>
          <p:nvPr/>
        </p:nvSpPr>
        <p:spPr>
          <a:xfrm>
            <a:off x="1871470" y="6117773"/>
            <a:ext cx="1842654" cy="307777"/>
          </a:xfrm>
          <a:prstGeom prst="rect">
            <a:avLst/>
          </a:prstGeom>
        </p:spPr>
        <p:txBody>
          <a:bodyPr wrap="square">
            <a:spAutoFit/>
          </a:bodyPr>
          <a:lstStyle/>
          <a:p>
            <a:r>
              <a:rPr lang="it-IT" sz="1400" b="1" dirty="0">
                <a:solidFill>
                  <a:srgbClr val="1D449B"/>
                </a:solidFill>
                <a:latin typeface="Arial" panose="020B0604020202020204" pitchFamily="34" charset="0"/>
                <a:cs typeface="Arial" panose="020B0604020202020204" pitchFamily="34" charset="0"/>
              </a:rPr>
              <a:t>casi analoghi</a:t>
            </a:r>
            <a:endParaRPr lang="it-IT" sz="1400" dirty="0">
              <a:solidFill>
                <a:srgbClr val="1D449B"/>
              </a:solidFill>
              <a:latin typeface="Arial" panose="020B0604020202020204" pitchFamily="34" charset="0"/>
              <a:cs typeface="Arial" panose="020B0604020202020204" pitchFamily="34" charset="0"/>
            </a:endParaRPr>
          </a:p>
        </p:txBody>
      </p:sp>
      <p:sp>
        <p:nvSpPr>
          <p:cNvPr id="11" name="Rettangolo 10">
            <a:hlinkClick r:id="rId8"/>
            <a:extLst>
              <a:ext uri="{FF2B5EF4-FFF2-40B4-BE49-F238E27FC236}">
                <a16:creationId xmlns:a16="http://schemas.microsoft.com/office/drawing/2014/main" id="{97B3BE58-111F-4072-87A9-BAF2B2ACFC26}"/>
              </a:ext>
            </a:extLst>
          </p:cNvPr>
          <p:cNvSpPr/>
          <p:nvPr/>
        </p:nvSpPr>
        <p:spPr>
          <a:xfrm>
            <a:off x="1871470" y="6425550"/>
            <a:ext cx="4368825" cy="307777"/>
          </a:xfrm>
          <a:prstGeom prst="rect">
            <a:avLst/>
          </a:prstGeom>
        </p:spPr>
        <p:txBody>
          <a:bodyPr wrap="square">
            <a:spAutoFit/>
          </a:bodyPr>
          <a:lstStyle/>
          <a:p>
            <a:r>
              <a:rPr lang="it-IT" sz="1400" b="1" dirty="0">
                <a:solidFill>
                  <a:srgbClr val="1D449B"/>
                </a:solidFill>
                <a:latin typeface="Arial" panose="020B0604020202020204" pitchFamily="34" charset="0"/>
                <a:cs typeface="Arial" panose="020B0604020202020204" pitchFamily="34" charset="0"/>
              </a:rPr>
              <a:t>biodiritto: questioni controverse</a:t>
            </a:r>
          </a:p>
        </p:txBody>
      </p:sp>
      <p:pic>
        <p:nvPicPr>
          <p:cNvPr id="12" name="Picture 2">
            <a:extLst>
              <a:ext uri="{FF2B5EF4-FFF2-40B4-BE49-F238E27FC236}">
                <a16:creationId xmlns:a16="http://schemas.microsoft.com/office/drawing/2014/main" id="{61858130-4D15-414E-A9DB-E10C74BEAFC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099" y="5403398"/>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42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1000"/>
                                  </p:stCondLst>
                                  <p:childTnLst>
                                    <p:animRot by="5400000">
                                      <p:cBhvr>
                                        <p:cTn id="6" dur="3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6F3E5D0-CC23-4361-B02C-00154221DAE8}"/>
              </a:ext>
            </a:extLst>
          </p:cNvPr>
          <p:cNvSpPr/>
          <p:nvPr/>
        </p:nvSpPr>
        <p:spPr>
          <a:xfrm>
            <a:off x="2863780" y="1433793"/>
            <a:ext cx="7084088" cy="3693319"/>
          </a:xfrm>
          <a:prstGeom prst="rect">
            <a:avLst/>
          </a:prstGeom>
        </p:spPr>
        <p:txBody>
          <a:bodyPr wrap="square">
            <a:spAutoFit/>
          </a:bodyPr>
          <a:lstStyle/>
          <a:p>
            <a:r>
              <a:rPr lang="it-IT" dirty="0">
                <a:latin typeface="Arial" panose="020B0604020202020204" pitchFamily="34" charset="0"/>
                <a:cs typeface="Arial" panose="020B0604020202020204" pitchFamily="34" charset="0"/>
              </a:rPr>
              <a:t>Chiunque determina altri al suicidio o rafforza l'altrui proposito di suicidio, ovvero ne agevola in qualsiasi modo l'esecuzione (1), è punito, se il suicidio avviene, con la reclusione da cinque a dodici anni. Se il suicidio non avviene, è punito con la reclusione da uno a cinque anni, sempre che dal tentativo di suicidio derivi una lesione personale grave o gravissima [583]</a:t>
            </a:r>
          </a:p>
          <a:p>
            <a:endParaRPr lang="it-IT" dirty="0">
              <a:latin typeface="Arial" panose="020B0604020202020204" pitchFamily="34" charset="0"/>
              <a:cs typeface="Arial" panose="020B0604020202020204" pitchFamily="34" charset="0"/>
            </a:endParaRPr>
          </a:p>
          <a:p>
            <a:r>
              <a:rPr lang="it-IT" dirty="0">
                <a:latin typeface="Arial" panose="020B0604020202020204" pitchFamily="34" charset="0"/>
                <a:cs typeface="Arial" panose="020B0604020202020204" pitchFamily="34" charset="0"/>
              </a:rPr>
              <a:t>Le pene sono aumentate [64] se la persona istigata o eccitata o aiutata si trova in una delle condizioni indicate nei numeri 1 e 2 dell'articolo precedente. Nondimeno, se la persona suddetta è minore degli anni quattordici o comunque è priva della capacità d'intendere o di volere [85], si applicano le disposizioni relative all'omicidio [575-577] </a:t>
            </a:r>
          </a:p>
        </p:txBody>
      </p:sp>
      <p:pic>
        <p:nvPicPr>
          <p:cNvPr id="2052" name="Picture 4" descr="Risultati immagini per codice penale icona">
            <a:extLst>
              <a:ext uri="{FF2B5EF4-FFF2-40B4-BE49-F238E27FC236}">
                <a16:creationId xmlns:a16="http://schemas.microsoft.com/office/drawing/2014/main" id="{F0B514E8-4EBA-4E10-8EDF-A60AD69092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605" y="1433794"/>
            <a:ext cx="1870773" cy="1837808"/>
          </a:xfrm>
          <a:prstGeom prst="rect">
            <a:avLst/>
          </a:prstGeom>
          <a:noFill/>
          <a:extLst>
            <a:ext uri="{909E8E84-426E-40DD-AFC4-6F175D3DCCD1}">
              <a14:hiddenFill xmlns:a14="http://schemas.microsoft.com/office/drawing/2010/main">
                <a:solidFill>
                  <a:srgbClr val="FFFFFF"/>
                </a:solidFill>
              </a14:hiddenFill>
            </a:ext>
          </a:extLst>
        </p:spPr>
      </p:pic>
      <p:pic>
        <p:nvPicPr>
          <p:cNvPr id="3" name="Immagine 2">
            <a:extLst>
              <a:ext uri="{FF2B5EF4-FFF2-40B4-BE49-F238E27FC236}">
                <a16:creationId xmlns:a16="http://schemas.microsoft.com/office/drawing/2014/main" id="{92981AE8-3862-41D4-BEBA-C23CCE8B7BB7}"/>
              </a:ext>
            </a:extLst>
          </p:cNvPr>
          <p:cNvPicPr>
            <a:picLocks noChangeAspect="1"/>
          </p:cNvPicPr>
          <p:nvPr/>
        </p:nvPicPr>
        <p:blipFill>
          <a:blip r:embed="rId3"/>
          <a:stretch>
            <a:fillRect/>
          </a:stretch>
        </p:blipFill>
        <p:spPr>
          <a:xfrm>
            <a:off x="850635" y="3429000"/>
            <a:ext cx="1721743" cy="1624848"/>
          </a:xfrm>
          <a:prstGeom prst="rect">
            <a:avLst/>
          </a:prstGeom>
        </p:spPr>
      </p:pic>
      <p:sp>
        <p:nvSpPr>
          <p:cNvPr id="6" name="Rettangolo 5">
            <a:extLst>
              <a:ext uri="{FF2B5EF4-FFF2-40B4-BE49-F238E27FC236}">
                <a16:creationId xmlns:a16="http://schemas.microsoft.com/office/drawing/2014/main" id="{B0ED7FE8-C8AB-47C9-A09E-D992C6660CE0}"/>
              </a:ext>
            </a:extLst>
          </p:cNvPr>
          <p:cNvSpPr/>
          <p:nvPr/>
        </p:nvSpPr>
        <p:spPr>
          <a:xfrm>
            <a:off x="2926702" y="346808"/>
            <a:ext cx="6513322" cy="707886"/>
          </a:xfrm>
          <a:prstGeom prst="rect">
            <a:avLst/>
          </a:prstGeom>
        </p:spPr>
        <p:txBody>
          <a:bodyPr wrap="none">
            <a:spAutoFit/>
          </a:bodyPr>
          <a:lstStyle/>
          <a:p>
            <a:r>
              <a:rPr lang="it-IT" sz="4000" b="1" dirty="0">
                <a:latin typeface="Arial" panose="020B0604020202020204" pitchFamily="34" charset="0"/>
                <a:cs typeface="Arial" panose="020B0604020202020204" pitchFamily="34" charset="0"/>
              </a:rPr>
              <a:t>art. 580 del Codice Penale</a:t>
            </a:r>
          </a:p>
        </p:txBody>
      </p:sp>
      <p:pic>
        <p:nvPicPr>
          <p:cNvPr id="5" name="Immagine 4">
            <a:extLst>
              <a:ext uri="{FF2B5EF4-FFF2-40B4-BE49-F238E27FC236}">
                <a16:creationId xmlns:a16="http://schemas.microsoft.com/office/drawing/2014/main" id="{D50E7CDF-D2E0-45A3-B238-C3E65B38793D}"/>
              </a:ext>
            </a:extLst>
          </p:cNvPr>
          <p:cNvPicPr>
            <a:picLocks noChangeAspect="1"/>
          </p:cNvPicPr>
          <p:nvPr/>
        </p:nvPicPr>
        <p:blipFill>
          <a:blip r:embed="rId4"/>
          <a:stretch>
            <a:fillRect/>
          </a:stretch>
        </p:blipFill>
        <p:spPr>
          <a:xfrm>
            <a:off x="11065163" y="5882979"/>
            <a:ext cx="313740" cy="349596"/>
          </a:xfrm>
          <a:prstGeom prst="rect">
            <a:avLst/>
          </a:prstGeom>
        </p:spPr>
      </p:pic>
      <p:sp>
        <p:nvSpPr>
          <p:cNvPr id="8" name="Rettangolo 7">
            <a:extLst>
              <a:ext uri="{FF2B5EF4-FFF2-40B4-BE49-F238E27FC236}">
                <a16:creationId xmlns:a16="http://schemas.microsoft.com/office/drawing/2014/main" id="{7437F279-5D14-4FC1-AA6F-D066FDB524D9}"/>
              </a:ext>
            </a:extLst>
          </p:cNvPr>
          <p:cNvSpPr/>
          <p:nvPr/>
        </p:nvSpPr>
        <p:spPr>
          <a:xfrm>
            <a:off x="10664442" y="6149447"/>
            <a:ext cx="1262087" cy="561150"/>
          </a:xfrm>
          <a:prstGeom prst="rect">
            <a:avLst/>
          </a:prstGeom>
        </p:spPr>
        <p:txBody>
          <a:bodyPr wrap="square">
            <a:spAutoFit/>
          </a:bodyPr>
          <a:lstStyle/>
          <a:p>
            <a:pPr algn="ctr"/>
            <a:r>
              <a:rPr lang="it-IT" sz="1000" dirty="0">
                <a:latin typeface="Arial" panose="020B0604020202020204" pitchFamily="34" charset="0"/>
                <a:cs typeface="Arial" panose="020B0604020202020204" pitchFamily="34" charset="0"/>
              </a:rPr>
              <a:t>click in un punto qualunque dello schermo per uscire</a:t>
            </a:r>
          </a:p>
        </p:txBody>
      </p:sp>
    </p:spTree>
    <p:extLst>
      <p:ext uri="{BB962C8B-B14F-4D97-AF65-F5344CB8AC3E}">
        <p14:creationId xmlns:p14="http://schemas.microsoft.com/office/powerpoint/2010/main" val="18881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073E369B-112A-472D-8D2A-3BC952D48885}"/>
              </a:ext>
            </a:extLst>
          </p:cNvPr>
          <p:cNvSpPr/>
          <p:nvPr/>
        </p:nvSpPr>
        <p:spPr>
          <a:xfrm>
            <a:off x="2382982" y="311475"/>
            <a:ext cx="9134763" cy="707886"/>
          </a:xfrm>
          <a:prstGeom prst="rect">
            <a:avLst/>
          </a:prstGeom>
        </p:spPr>
        <p:txBody>
          <a:bodyPr wrap="square">
            <a:spAutoFit/>
          </a:bodyPr>
          <a:lstStyle/>
          <a:p>
            <a:r>
              <a:rPr lang="it-IT" sz="4000" b="1" dirty="0">
                <a:solidFill>
                  <a:srgbClr val="000000"/>
                </a:solidFill>
                <a:latin typeface="Arial" panose="020B0604020202020204" pitchFamily="34" charset="0"/>
                <a:cs typeface="Arial" panose="020B0604020202020204" pitchFamily="34" charset="0"/>
              </a:rPr>
              <a:t>riferimenti al portale Civitas</a:t>
            </a:r>
            <a:endParaRPr lang="it-IT" sz="4000" dirty="0">
              <a:latin typeface="Arial" panose="020B0604020202020204" pitchFamily="34" charset="0"/>
              <a:cs typeface="Arial" panose="020B0604020202020204" pitchFamily="34" charset="0"/>
            </a:endParaRPr>
          </a:p>
        </p:txBody>
      </p:sp>
      <p:sp>
        <p:nvSpPr>
          <p:cNvPr id="6" name="Rettangolo 5">
            <a:hlinkClick r:id="rId2"/>
            <a:extLst>
              <a:ext uri="{FF2B5EF4-FFF2-40B4-BE49-F238E27FC236}">
                <a16:creationId xmlns:a16="http://schemas.microsoft.com/office/drawing/2014/main" id="{D3FB759C-937E-4E4B-B784-9B238449CD94}"/>
              </a:ext>
            </a:extLst>
          </p:cNvPr>
          <p:cNvSpPr/>
          <p:nvPr/>
        </p:nvSpPr>
        <p:spPr>
          <a:xfrm>
            <a:off x="4650510" y="2103726"/>
            <a:ext cx="3283527" cy="307777"/>
          </a:xfrm>
          <a:prstGeom prst="rect">
            <a:avLst/>
          </a:prstGeom>
        </p:spPr>
        <p:txBody>
          <a:bodyPr wrap="square">
            <a:spAutoFit/>
          </a:bodyPr>
          <a:lstStyle/>
          <a:p>
            <a:r>
              <a:rPr lang="it-IT" sz="1400" b="1" dirty="0">
                <a:solidFill>
                  <a:srgbClr val="1D449B"/>
                </a:solidFill>
                <a:latin typeface="Arial" panose="020B0604020202020204" pitchFamily="34" charset="0"/>
                <a:cs typeface="Arial" panose="020B0604020202020204" pitchFamily="34" charset="0"/>
              </a:rPr>
              <a:t>aiuto al suicidio, è legittimo?</a:t>
            </a:r>
            <a:endParaRPr lang="it-IT" sz="1400" dirty="0">
              <a:solidFill>
                <a:srgbClr val="1D449B"/>
              </a:solidFill>
              <a:latin typeface="Arial" panose="020B0604020202020204" pitchFamily="34" charset="0"/>
              <a:cs typeface="Arial" panose="020B0604020202020204" pitchFamily="34" charset="0"/>
            </a:endParaRPr>
          </a:p>
        </p:txBody>
      </p:sp>
      <p:sp>
        <p:nvSpPr>
          <p:cNvPr id="7" name="Rettangolo 6">
            <a:hlinkClick r:id="rId3"/>
            <a:extLst>
              <a:ext uri="{FF2B5EF4-FFF2-40B4-BE49-F238E27FC236}">
                <a16:creationId xmlns:a16="http://schemas.microsoft.com/office/drawing/2014/main" id="{35F55F26-E612-4331-8DFE-3E880F9F897B}"/>
              </a:ext>
            </a:extLst>
          </p:cNvPr>
          <p:cNvSpPr/>
          <p:nvPr/>
        </p:nvSpPr>
        <p:spPr>
          <a:xfrm>
            <a:off x="4650510" y="2393031"/>
            <a:ext cx="1842654" cy="307777"/>
          </a:xfrm>
          <a:prstGeom prst="rect">
            <a:avLst/>
          </a:prstGeom>
        </p:spPr>
        <p:txBody>
          <a:bodyPr wrap="square">
            <a:spAutoFit/>
          </a:bodyPr>
          <a:lstStyle/>
          <a:p>
            <a:r>
              <a:rPr lang="it-IT" sz="1400" b="1" dirty="0">
                <a:solidFill>
                  <a:srgbClr val="1D449B"/>
                </a:solidFill>
                <a:latin typeface="Arial" panose="020B0604020202020204" pitchFamily="34" charset="0"/>
                <a:cs typeface="Arial" panose="020B0604020202020204" pitchFamily="34" charset="0"/>
              </a:rPr>
              <a:t>la legge 219/17</a:t>
            </a:r>
            <a:endParaRPr lang="it-IT" sz="1400" dirty="0">
              <a:solidFill>
                <a:srgbClr val="1D449B"/>
              </a:solidFill>
              <a:latin typeface="Arial" panose="020B0604020202020204" pitchFamily="34" charset="0"/>
              <a:cs typeface="Arial" panose="020B0604020202020204" pitchFamily="34" charset="0"/>
            </a:endParaRPr>
          </a:p>
        </p:txBody>
      </p:sp>
      <p:sp>
        <p:nvSpPr>
          <p:cNvPr id="8" name="Rettangolo 7">
            <a:hlinkClick r:id="rId4"/>
            <a:extLst>
              <a:ext uri="{FF2B5EF4-FFF2-40B4-BE49-F238E27FC236}">
                <a16:creationId xmlns:a16="http://schemas.microsoft.com/office/drawing/2014/main" id="{C7689C92-4AA1-4AEC-A821-96C6ACEAAB8C}"/>
              </a:ext>
            </a:extLst>
          </p:cNvPr>
          <p:cNvSpPr/>
          <p:nvPr/>
        </p:nvSpPr>
        <p:spPr>
          <a:xfrm>
            <a:off x="4650510" y="2700808"/>
            <a:ext cx="1842654" cy="307777"/>
          </a:xfrm>
          <a:prstGeom prst="rect">
            <a:avLst/>
          </a:prstGeom>
        </p:spPr>
        <p:txBody>
          <a:bodyPr wrap="square">
            <a:spAutoFit/>
          </a:bodyPr>
          <a:lstStyle/>
          <a:p>
            <a:r>
              <a:rPr lang="it-IT" sz="1400" b="1" dirty="0">
                <a:solidFill>
                  <a:srgbClr val="1D449B"/>
                </a:solidFill>
                <a:latin typeface="Arial" panose="020B0604020202020204" pitchFamily="34" charset="0"/>
                <a:cs typeface="Arial" panose="020B0604020202020204" pitchFamily="34" charset="0"/>
              </a:rPr>
              <a:t>casi analoghi</a:t>
            </a:r>
            <a:endParaRPr lang="it-IT" sz="1400" dirty="0">
              <a:solidFill>
                <a:srgbClr val="1D449B"/>
              </a:solidFill>
              <a:latin typeface="Arial" panose="020B0604020202020204" pitchFamily="34" charset="0"/>
              <a:cs typeface="Arial" panose="020B0604020202020204" pitchFamily="34" charset="0"/>
            </a:endParaRPr>
          </a:p>
        </p:txBody>
      </p:sp>
      <p:sp>
        <p:nvSpPr>
          <p:cNvPr id="3" name="Rettangolo 2">
            <a:hlinkClick r:id="rId5"/>
            <a:extLst>
              <a:ext uri="{FF2B5EF4-FFF2-40B4-BE49-F238E27FC236}">
                <a16:creationId xmlns:a16="http://schemas.microsoft.com/office/drawing/2014/main" id="{2519E3BD-329B-47BB-AC56-91754022B9BA}"/>
              </a:ext>
            </a:extLst>
          </p:cNvPr>
          <p:cNvSpPr/>
          <p:nvPr/>
        </p:nvSpPr>
        <p:spPr>
          <a:xfrm>
            <a:off x="4650511" y="3008585"/>
            <a:ext cx="3061854" cy="307777"/>
          </a:xfrm>
          <a:prstGeom prst="rect">
            <a:avLst/>
          </a:prstGeom>
        </p:spPr>
        <p:txBody>
          <a:bodyPr wrap="square">
            <a:spAutoFit/>
          </a:bodyPr>
          <a:lstStyle/>
          <a:p>
            <a:r>
              <a:rPr lang="it-IT" sz="1400" b="1" dirty="0">
                <a:solidFill>
                  <a:srgbClr val="1D449B"/>
                </a:solidFill>
                <a:latin typeface="Arial" panose="020B0604020202020204" pitchFamily="34" charset="0"/>
                <a:cs typeface="Arial" panose="020B0604020202020204" pitchFamily="34" charset="0"/>
              </a:rPr>
              <a:t>biodiritto: questioni controverse</a:t>
            </a:r>
          </a:p>
        </p:txBody>
      </p:sp>
      <p:pic>
        <p:nvPicPr>
          <p:cNvPr id="2050" name="Picture 2">
            <a:extLst>
              <a:ext uri="{FF2B5EF4-FFF2-40B4-BE49-F238E27FC236}">
                <a16:creationId xmlns:a16="http://schemas.microsoft.com/office/drawing/2014/main" id="{C7C055AB-908B-44A4-A230-F2F3333CB4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99139" y="1986433"/>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22" name="Immagine 21">
            <a:extLst>
              <a:ext uri="{FF2B5EF4-FFF2-40B4-BE49-F238E27FC236}">
                <a16:creationId xmlns:a16="http://schemas.microsoft.com/office/drawing/2014/main" id="{EBB4E36C-D581-4527-B196-453C013D4286}"/>
              </a:ext>
            </a:extLst>
          </p:cNvPr>
          <p:cNvPicPr>
            <a:picLocks noChangeAspect="1"/>
          </p:cNvPicPr>
          <p:nvPr/>
        </p:nvPicPr>
        <p:blipFill>
          <a:blip r:embed="rId7"/>
          <a:stretch>
            <a:fillRect/>
          </a:stretch>
        </p:blipFill>
        <p:spPr>
          <a:xfrm>
            <a:off x="4123340" y="4354390"/>
            <a:ext cx="1054340" cy="1003529"/>
          </a:xfrm>
          <a:prstGeom prst="rect">
            <a:avLst/>
          </a:prstGeom>
        </p:spPr>
      </p:pic>
      <p:sp>
        <p:nvSpPr>
          <p:cNvPr id="23" name="Rettangolo 22">
            <a:extLst>
              <a:ext uri="{FF2B5EF4-FFF2-40B4-BE49-F238E27FC236}">
                <a16:creationId xmlns:a16="http://schemas.microsoft.com/office/drawing/2014/main" id="{296118C3-9BFA-4F5E-BD02-0B519A9F9B7F}"/>
              </a:ext>
            </a:extLst>
          </p:cNvPr>
          <p:cNvSpPr/>
          <p:nvPr/>
        </p:nvSpPr>
        <p:spPr>
          <a:xfrm>
            <a:off x="5177680" y="4514607"/>
            <a:ext cx="1865568" cy="646331"/>
          </a:xfrm>
          <a:prstGeom prst="rect">
            <a:avLst/>
          </a:prstGeom>
        </p:spPr>
        <p:txBody>
          <a:bodyPr wrap="square">
            <a:spAutoFit/>
          </a:bodyPr>
          <a:lstStyle/>
          <a:p>
            <a:r>
              <a:rPr lang="en-US" sz="1200" b="1" dirty="0">
                <a:latin typeface="Arial" panose="020B0604020202020204" pitchFamily="34" charset="0"/>
                <a:cs typeface="Arial" panose="020B0604020202020204" pitchFamily="34" charset="0"/>
                <a:hlinkClick r:id="" action="ppaction://customshow?id=1&amp;return=true"/>
              </a:rPr>
              <a:t>come </a:t>
            </a:r>
            <a:r>
              <a:rPr lang="en-US" sz="1200" b="1" dirty="0" err="1">
                <a:latin typeface="Arial" panose="020B0604020202020204" pitchFamily="34" charset="0"/>
                <a:cs typeface="Arial" panose="020B0604020202020204" pitchFamily="34" charset="0"/>
                <a:hlinkClick r:id="" action="ppaction://customshow?id=1&amp;return=true"/>
              </a:rPr>
              <a:t>si</a:t>
            </a:r>
            <a:r>
              <a:rPr lang="en-US" sz="1200" b="1" dirty="0">
                <a:latin typeface="Arial" panose="020B0604020202020204" pitchFamily="34" charset="0"/>
                <a:cs typeface="Arial" panose="020B0604020202020204" pitchFamily="34" charset="0"/>
                <a:hlinkClick r:id="" action="ppaction://customshow?id=1&amp;return=true"/>
              </a:rPr>
              <a:t> </a:t>
            </a:r>
            <a:r>
              <a:rPr lang="en-US" sz="1200" b="1" dirty="0" err="1">
                <a:latin typeface="Arial" panose="020B0604020202020204" pitchFamily="34" charset="0"/>
                <a:cs typeface="Arial" panose="020B0604020202020204" pitchFamily="34" charset="0"/>
                <a:hlinkClick r:id="" action="ppaction://customshow?id=1&amp;return=true"/>
              </a:rPr>
              <a:t>usa</a:t>
            </a:r>
            <a:br>
              <a:rPr lang="en-US" sz="1200" b="1" dirty="0">
                <a:latin typeface="Arial" panose="020B0604020202020204" pitchFamily="34" charset="0"/>
                <a:cs typeface="Arial" panose="020B0604020202020204" pitchFamily="34" charset="0"/>
                <a:hlinkClick r:id="" action="ppaction://customshow?id=1&amp;return=true"/>
              </a:rPr>
            </a:br>
            <a:r>
              <a:rPr lang="en-US" sz="1200" b="1" dirty="0" err="1">
                <a:latin typeface="Arial" panose="020B0604020202020204" pitchFamily="34" charset="0"/>
                <a:cs typeface="Arial" panose="020B0604020202020204" pitchFamily="34" charset="0"/>
                <a:hlinkClick r:id="" action="ppaction://customshow?id=1&amp;return=true"/>
              </a:rPr>
              <a:t>questa</a:t>
            </a:r>
            <a:br>
              <a:rPr lang="en-US" sz="1200" b="1" dirty="0">
                <a:latin typeface="Arial" panose="020B0604020202020204" pitchFamily="34" charset="0"/>
                <a:cs typeface="Arial" panose="020B0604020202020204" pitchFamily="34" charset="0"/>
                <a:hlinkClick r:id="" action="ppaction://customshow?id=1&amp;return=true"/>
              </a:rPr>
            </a:br>
            <a:r>
              <a:rPr lang="en-US" sz="1200" b="1" dirty="0" err="1">
                <a:latin typeface="Arial" panose="020B0604020202020204" pitchFamily="34" charset="0"/>
                <a:cs typeface="Arial" panose="020B0604020202020204" pitchFamily="34" charset="0"/>
                <a:hlinkClick r:id="" action="ppaction://customshow?id=1&amp;return=true"/>
              </a:rPr>
              <a:t>presentazione</a:t>
            </a:r>
            <a:r>
              <a:rPr lang="en-US" sz="1200" b="1" dirty="0">
                <a:latin typeface="Arial" panose="020B0604020202020204" pitchFamily="34" charset="0"/>
                <a:cs typeface="Arial" panose="020B0604020202020204" pitchFamily="34" charset="0"/>
                <a:hlinkClick r:id="" action="ppaction://customshow?id=1&amp;return=true"/>
              </a:rPr>
              <a:t>?</a:t>
            </a:r>
            <a:endParaRPr lang="it-IT" sz="1200" dirty="0">
              <a:latin typeface="Arial" panose="020B0604020202020204" pitchFamily="34" charset="0"/>
              <a:cs typeface="Arial" panose="020B0604020202020204" pitchFamily="34" charset="0"/>
            </a:endParaRPr>
          </a:p>
        </p:txBody>
      </p:sp>
      <p:sp>
        <p:nvSpPr>
          <p:cNvPr id="2" name="CasellaDiTesto 1">
            <a:extLst>
              <a:ext uri="{FF2B5EF4-FFF2-40B4-BE49-F238E27FC236}">
                <a16:creationId xmlns:a16="http://schemas.microsoft.com/office/drawing/2014/main" id="{4F1F2A51-1412-493C-A495-2CA38B9B0AD8}"/>
              </a:ext>
            </a:extLst>
          </p:cNvPr>
          <p:cNvSpPr txBox="1"/>
          <p:nvPr/>
        </p:nvSpPr>
        <p:spPr>
          <a:xfrm>
            <a:off x="3633397" y="917968"/>
            <a:ext cx="4763292" cy="523220"/>
          </a:xfrm>
          <a:prstGeom prst="rect">
            <a:avLst/>
          </a:prstGeom>
          <a:noFill/>
        </p:spPr>
        <p:txBody>
          <a:bodyPr wrap="none" rtlCol="0">
            <a:spAutoFit/>
          </a:bodyPr>
          <a:lstStyle/>
          <a:p>
            <a:r>
              <a:rPr lang="it-IT" sz="1400" dirty="0">
                <a:solidFill>
                  <a:srgbClr val="000000"/>
                </a:solidFill>
                <a:latin typeface="Arial" panose="020B0604020202020204" pitchFamily="34" charset="0"/>
                <a:cs typeface="Arial" panose="020B0604020202020204" pitchFamily="34" charset="0"/>
              </a:rPr>
              <a:t>questa presentazione è tratta liberamente dagli articoli</a:t>
            </a:r>
            <a:br>
              <a:rPr lang="it-IT" sz="1400" dirty="0">
                <a:solidFill>
                  <a:srgbClr val="000000"/>
                </a:solidFill>
                <a:latin typeface="Arial" panose="020B0604020202020204" pitchFamily="34" charset="0"/>
                <a:cs typeface="Arial" panose="020B0604020202020204" pitchFamily="34" charset="0"/>
              </a:rPr>
            </a:br>
            <a:r>
              <a:rPr lang="it-IT" sz="1400" dirty="0">
                <a:solidFill>
                  <a:srgbClr val="000000"/>
                </a:solidFill>
                <a:latin typeface="Arial" panose="020B0604020202020204" pitchFamily="34" charset="0"/>
                <a:cs typeface="Arial" panose="020B0604020202020204" pitchFamily="34" charset="0"/>
              </a:rPr>
              <a:t>apparsi su Civitas a firma di </a:t>
            </a:r>
            <a:r>
              <a:rPr lang="it-IT" sz="1400" dirty="0"/>
              <a:t>Matilde Botto e Enrico Verdolini</a:t>
            </a:r>
          </a:p>
        </p:txBody>
      </p:sp>
    </p:spTree>
    <p:extLst>
      <p:ext uri="{BB962C8B-B14F-4D97-AF65-F5344CB8AC3E}">
        <p14:creationId xmlns:p14="http://schemas.microsoft.com/office/powerpoint/2010/main" val="3429950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1A06E458-1A68-45BD-B731-7046B713FA5C}"/>
              </a:ext>
            </a:extLst>
          </p:cNvPr>
          <p:cNvSpPr/>
          <p:nvPr/>
        </p:nvSpPr>
        <p:spPr>
          <a:xfrm>
            <a:off x="2793653" y="52739"/>
            <a:ext cx="6604693" cy="584775"/>
          </a:xfrm>
          <a:prstGeom prst="rect">
            <a:avLst/>
          </a:prstGeom>
        </p:spPr>
        <p:txBody>
          <a:bodyPr wrap="none">
            <a:spAutoFit/>
          </a:bodyPr>
          <a:lstStyle/>
          <a:p>
            <a:r>
              <a:rPr lang="it-IT" sz="3200" b="1" dirty="0">
                <a:latin typeface="Arial" panose="020B0604020202020204" pitchFamily="34" charset="0"/>
                <a:cs typeface="Arial" panose="020B0604020202020204" pitchFamily="34" charset="0"/>
              </a:rPr>
              <a:t>come si usa questo PowerPoint?</a:t>
            </a:r>
          </a:p>
        </p:txBody>
      </p:sp>
      <p:sp>
        <p:nvSpPr>
          <p:cNvPr id="3" name="Rettangolo 2">
            <a:extLst>
              <a:ext uri="{FF2B5EF4-FFF2-40B4-BE49-F238E27FC236}">
                <a16:creationId xmlns:a16="http://schemas.microsoft.com/office/drawing/2014/main" id="{E37FE0F3-A2DE-4A55-9644-61610129CA17}"/>
              </a:ext>
            </a:extLst>
          </p:cNvPr>
          <p:cNvSpPr/>
          <p:nvPr/>
        </p:nvSpPr>
        <p:spPr>
          <a:xfrm>
            <a:off x="1535199" y="537835"/>
            <a:ext cx="9129243" cy="1323439"/>
          </a:xfrm>
          <a:prstGeom prst="rect">
            <a:avLst/>
          </a:prstGeom>
        </p:spPr>
        <p:txBody>
          <a:bodyPr wrap="square">
            <a:spAutoFit/>
          </a:bodyPr>
          <a:lstStyle/>
          <a:p>
            <a:pPr>
              <a:lnSpc>
                <a:spcPts val="1600"/>
              </a:lnSpc>
            </a:pPr>
            <a:r>
              <a:rPr lang="it-IT" sz="1600" dirty="0">
                <a:latin typeface="Arial" panose="020B0604020202020204" pitchFamily="34" charset="0"/>
                <a:cs typeface="Arial" panose="020B0604020202020204" pitchFamily="34" charset="0"/>
              </a:rPr>
              <a:t>questo PowerPoint è abbastanza semplice da usare nel senso che usa i normali effetti resi disponibili dal prodotto PPT, salvo alcune indicazioni che nel prosieguo possono essere utili. </a:t>
            </a:r>
            <a:br>
              <a:rPr lang="it-IT" sz="1600" dirty="0">
                <a:latin typeface="Arial" panose="020B0604020202020204" pitchFamily="34" charset="0"/>
                <a:cs typeface="Arial" panose="020B0604020202020204" pitchFamily="34" charset="0"/>
              </a:rPr>
            </a:br>
            <a:r>
              <a:rPr lang="it-IT" sz="1600" dirty="0">
                <a:latin typeface="Arial" panose="020B0604020202020204" pitchFamily="34" charset="0"/>
                <a:cs typeface="Arial" panose="020B0604020202020204" pitchFamily="34" charset="0"/>
              </a:rPr>
              <a:t>non è coperto da copyright e può essere usato liberamente sia nel suo formato originale che modificato da chi deve tenere un lezione</a:t>
            </a:r>
          </a:p>
          <a:p>
            <a:pPr>
              <a:lnSpc>
                <a:spcPts val="1600"/>
              </a:lnSpc>
            </a:pPr>
            <a:r>
              <a:rPr lang="it-IT" sz="1600" dirty="0">
                <a:latin typeface="Arial" panose="020B0604020202020204" pitchFamily="34" charset="0"/>
                <a:cs typeface="Arial" panose="020B0604020202020204" pitchFamily="34" charset="0"/>
              </a:rPr>
              <a:t>se volete inviarci eventuali personalizzazioni ve ne saremmo grati e se ritenute importanti </a:t>
            </a:r>
            <a:r>
              <a:rPr lang="it-IT" sz="1600" b="1" dirty="0">
                <a:latin typeface="Arial" panose="020B0604020202020204" pitchFamily="34" charset="0"/>
                <a:cs typeface="Arial" panose="020B0604020202020204" pitchFamily="34" charset="0"/>
              </a:rPr>
              <a:t>potrebbero essere inserite nello schema</a:t>
            </a:r>
          </a:p>
        </p:txBody>
      </p:sp>
      <p:pic>
        <p:nvPicPr>
          <p:cNvPr id="4" name="Immagine 3" descr="Immagine che contiene disegnando&#10;&#10;Descrizione generata automaticamente">
            <a:hlinkClick r:id="rId2"/>
            <a:extLst>
              <a:ext uri="{FF2B5EF4-FFF2-40B4-BE49-F238E27FC236}">
                <a16:creationId xmlns:a16="http://schemas.microsoft.com/office/drawing/2014/main" id="{83BE30C7-0E54-43A1-B8AF-D361AFAAAE5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60964" y="2090364"/>
            <a:ext cx="307778" cy="246222"/>
          </a:xfrm>
          <a:prstGeom prst="rect">
            <a:avLst/>
          </a:prstGeom>
        </p:spPr>
      </p:pic>
      <p:sp>
        <p:nvSpPr>
          <p:cNvPr id="5" name="Rettangolo 4">
            <a:extLst>
              <a:ext uri="{FF2B5EF4-FFF2-40B4-BE49-F238E27FC236}">
                <a16:creationId xmlns:a16="http://schemas.microsoft.com/office/drawing/2014/main" id="{4278A868-BBB4-4B65-A182-4DA865BC13D8}"/>
              </a:ext>
            </a:extLst>
          </p:cNvPr>
          <p:cNvSpPr/>
          <p:nvPr/>
        </p:nvSpPr>
        <p:spPr>
          <a:xfrm>
            <a:off x="1567873" y="2013420"/>
            <a:ext cx="9373754" cy="913070"/>
          </a:xfrm>
          <a:prstGeom prst="rect">
            <a:avLst/>
          </a:prstGeom>
        </p:spPr>
        <p:txBody>
          <a:bodyPr wrap="square">
            <a:spAutoFit/>
          </a:bodyPr>
          <a:lstStyle/>
          <a:p>
            <a:pPr>
              <a:lnSpc>
                <a:spcPts val="1600"/>
              </a:lnSpc>
            </a:pPr>
            <a:r>
              <a:rPr lang="it-IT" sz="1600" dirty="0">
                <a:latin typeface="Arial" panose="020B0604020202020204" pitchFamily="34" charset="0"/>
                <a:cs typeface="Arial" panose="020B0604020202020204" pitchFamily="34" charset="0"/>
              </a:rPr>
              <a:t>questo simbolo (fumetto) di norma contiene un link esterno a un punto della rete che può essere un articolo di Civitas o un riferimento ad un qualunque altro sito; in certi casi può essere una sub presentazione le cui slide sono posizionate al termine dopo la slide Fine; lo stesso ragionamento vale per testi sotto lineati</a:t>
            </a:r>
            <a:endParaRPr lang="it-IT" sz="1600" b="1" dirty="0">
              <a:latin typeface="Arial" panose="020B0604020202020204" pitchFamily="34" charset="0"/>
              <a:cs typeface="Arial" panose="020B0604020202020204" pitchFamily="34" charset="0"/>
            </a:endParaRPr>
          </a:p>
        </p:txBody>
      </p:sp>
      <p:sp>
        <p:nvSpPr>
          <p:cNvPr id="6" name="Ovale 5">
            <a:extLst>
              <a:ext uri="{FF2B5EF4-FFF2-40B4-BE49-F238E27FC236}">
                <a16:creationId xmlns:a16="http://schemas.microsoft.com/office/drawing/2014/main" id="{F6DBBE02-5499-46FF-8273-D090CB1B9E8B}"/>
              </a:ext>
            </a:extLst>
          </p:cNvPr>
          <p:cNvSpPr/>
          <p:nvPr/>
        </p:nvSpPr>
        <p:spPr>
          <a:xfrm>
            <a:off x="904972" y="3024747"/>
            <a:ext cx="419762" cy="4197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bg1"/>
                </a:solidFill>
                <a:latin typeface="Arial" panose="020B0604020202020204" pitchFamily="34" charset="0"/>
                <a:cs typeface="Arial" panose="020B0604020202020204" pitchFamily="34" charset="0"/>
              </a:rPr>
              <a:t>3</a:t>
            </a:r>
          </a:p>
        </p:txBody>
      </p:sp>
      <p:sp>
        <p:nvSpPr>
          <p:cNvPr id="7" name="Rettangolo 6">
            <a:extLst>
              <a:ext uri="{FF2B5EF4-FFF2-40B4-BE49-F238E27FC236}">
                <a16:creationId xmlns:a16="http://schemas.microsoft.com/office/drawing/2014/main" id="{6994B1F4-6290-42EE-A3DE-1A55EFF82B89}"/>
              </a:ext>
            </a:extLst>
          </p:cNvPr>
          <p:cNvSpPr/>
          <p:nvPr/>
        </p:nvSpPr>
        <p:spPr>
          <a:xfrm>
            <a:off x="1567873" y="2983277"/>
            <a:ext cx="9280236" cy="913070"/>
          </a:xfrm>
          <a:prstGeom prst="rect">
            <a:avLst/>
          </a:prstGeom>
        </p:spPr>
        <p:txBody>
          <a:bodyPr wrap="square">
            <a:spAutoFit/>
          </a:bodyPr>
          <a:lstStyle/>
          <a:p>
            <a:pPr>
              <a:lnSpc>
                <a:spcPts val="1600"/>
              </a:lnSpc>
            </a:pPr>
            <a:r>
              <a:rPr lang="it-IT" sz="1600" dirty="0">
                <a:latin typeface="Arial" panose="020B0604020202020204" pitchFamily="34" charset="0"/>
                <a:cs typeface="Arial" panose="020B0604020202020204" pitchFamily="34" charset="0"/>
              </a:rPr>
              <a:t>il prodotto presenta alcune animazioni, nel senso che una specifica slide è composta da sezioni diverse che si attivano con un click del mouse; il numero riportato, in basso a destra della slide, indica il numero di sezioni e quindi il numero di click che dovrete usare; se non amate le Animazioni, entrate nel menu Animazioni, Riquadro Animazione, a questo </a:t>
            </a:r>
            <a:r>
              <a:rPr lang="it-IT" sz="1600">
                <a:latin typeface="Arial" panose="020B0604020202020204" pitchFamily="34" charset="0"/>
                <a:cs typeface="Arial" panose="020B0604020202020204" pitchFamily="34" charset="0"/>
              </a:rPr>
              <a:t>punto potete </a:t>
            </a:r>
            <a:r>
              <a:rPr lang="it-IT" sz="1600" dirty="0">
                <a:latin typeface="Arial" panose="020B0604020202020204" pitchFamily="34" charset="0"/>
                <a:cs typeface="Arial" panose="020B0604020202020204" pitchFamily="34" charset="0"/>
              </a:rPr>
              <a:t>eliminarle</a:t>
            </a:r>
            <a:endParaRPr lang="it-IT" sz="1600" b="1" dirty="0">
              <a:latin typeface="Arial" panose="020B0604020202020204" pitchFamily="34" charset="0"/>
              <a:cs typeface="Arial" panose="020B0604020202020204" pitchFamily="34" charset="0"/>
            </a:endParaRPr>
          </a:p>
        </p:txBody>
      </p:sp>
      <p:pic>
        <p:nvPicPr>
          <p:cNvPr id="8" name="Immagine 7">
            <a:hlinkClick r:id="rId4"/>
            <a:extLst>
              <a:ext uri="{FF2B5EF4-FFF2-40B4-BE49-F238E27FC236}">
                <a16:creationId xmlns:a16="http://schemas.microsoft.com/office/drawing/2014/main" id="{FC2B7967-5F9C-4965-AB29-926ADD3C75A4}"/>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10601" y="3982380"/>
            <a:ext cx="608505" cy="425953"/>
          </a:xfrm>
          <a:prstGeom prst="rect">
            <a:avLst/>
          </a:prstGeom>
        </p:spPr>
      </p:pic>
      <p:sp>
        <p:nvSpPr>
          <p:cNvPr id="9" name="Rettangolo 8">
            <a:extLst>
              <a:ext uri="{FF2B5EF4-FFF2-40B4-BE49-F238E27FC236}">
                <a16:creationId xmlns:a16="http://schemas.microsoft.com/office/drawing/2014/main" id="{334CDA7D-8DAB-4290-A39F-DBB62E19737A}"/>
              </a:ext>
            </a:extLst>
          </p:cNvPr>
          <p:cNvSpPr/>
          <p:nvPr/>
        </p:nvSpPr>
        <p:spPr>
          <a:xfrm>
            <a:off x="1535199" y="3982380"/>
            <a:ext cx="9280236" cy="707886"/>
          </a:xfrm>
          <a:prstGeom prst="rect">
            <a:avLst/>
          </a:prstGeom>
        </p:spPr>
        <p:txBody>
          <a:bodyPr wrap="square">
            <a:spAutoFit/>
          </a:bodyPr>
          <a:lstStyle/>
          <a:p>
            <a:pPr>
              <a:lnSpc>
                <a:spcPts val="1600"/>
              </a:lnSpc>
            </a:pPr>
            <a:r>
              <a:rPr lang="it-IT" sz="1600" dirty="0">
                <a:latin typeface="Arial" panose="020B0604020202020204" pitchFamily="34" charset="0"/>
                <a:cs typeface="Arial" panose="020B0604020202020204" pitchFamily="34" charset="0"/>
              </a:rPr>
              <a:t>il simbolo della telecamera contiene in genere un link ad un filmato YouTube, in questa  presentazione ne esiste uno solo, fate attenzione perché le immagini sono un po’ forti e per certi versi crudeli; prima di mostralo ai vostri studenti guardatelo e decidete</a:t>
            </a:r>
            <a:endParaRPr lang="it-IT" sz="1600" b="1" dirty="0">
              <a:latin typeface="Arial" panose="020B0604020202020204" pitchFamily="34" charset="0"/>
              <a:cs typeface="Arial" panose="020B0604020202020204" pitchFamily="34" charset="0"/>
            </a:endParaRPr>
          </a:p>
        </p:txBody>
      </p:sp>
      <p:sp>
        <p:nvSpPr>
          <p:cNvPr id="10" name="Rettangolo 9">
            <a:extLst>
              <a:ext uri="{FF2B5EF4-FFF2-40B4-BE49-F238E27FC236}">
                <a16:creationId xmlns:a16="http://schemas.microsoft.com/office/drawing/2014/main" id="{2BFDED61-5349-460D-B9D2-0AF50FCE476D}"/>
              </a:ext>
            </a:extLst>
          </p:cNvPr>
          <p:cNvSpPr/>
          <p:nvPr/>
        </p:nvSpPr>
        <p:spPr>
          <a:xfrm>
            <a:off x="790022" y="2297736"/>
            <a:ext cx="649662" cy="297517"/>
          </a:xfrm>
          <a:prstGeom prst="rect">
            <a:avLst/>
          </a:prstGeom>
        </p:spPr>
        <p:txBody>
          <a:bodyPr wrap="square">
            <a:spAutoFit/>
          </a:bodyPr>
          <a:lstStyle/>
          <a:p>
            <a:pPr>
              <a:lnSpc>
                <a:spcPts val="1600"/>
              </a:lnSpc>
            </a:pPr>
            <a:r>
              <a:rPr lang="it-IT" sz="1400" u="sng" dirty="0">
                <a:latin typeface="Arial" panose="020B0604020202020204" pitchFamily="34" charset="0"/>
                <a:cs typeface="Arial" panose="020B0604020202020204" pitchFamily="34" charset="0"/>
              </a:rPr>
              <a:t>testo</a:t>
            </a:r>
            <a:endParaRPr lang="it-IT" sz="1400" b="1" u="sng" dirty="0">
              <a:latin typeface="Arial" panose="020B0604020202020204" pitchFamily="34" charset="0"/>
              <a:cs typeface="Arial" panose="020B0604020202020204" pitchFamily="34" charset="0"/>
            </a:endParaRPr>
          </a:p>
        </p:txBody>
      </p:sp>
      <p:sp>
        <p:nvSpPr>
          <p:cNvPr id="11" name="Rettangolo 10">
            <a:extLst>
              <a:ext uri="{FF2B5EF4-FFF2-40B4-BE49-F238E27FC236}">
                <a16:creationId xmlns:a16="http://schemas.microsoft.com/office/drawing/2014/main" id="{A9F6150C-B19A-41D1-8DCA-7F95F82A4904}"/>
              </a:ext>
            </a:extLst>
          </p:cNvPr>
          <p:cNvSpPr/>
          <p:nvPr/>
        </p:nvSpPr>
        <p:spPr>
          <a:xfrm>
            <a:off x="1535199" y="4787531"/>
            <a:ext cx="9280236" cy="502702"/>
          </a:xfrm>
          <a:prstGeom prst="rect">
            <a:avLst/>
          </a:prstGeom>
        </p:spPr>
        <p:txBody>
          <a:bodyPr wrap="square">
            <a:spAutoFit/>
          </a:bodyPr>
          <a:lstStyle/>
          <a:p>
            <a:pPr>
              <a:lnSpc>
                <a:spcPts val="1600"/>
              </a:lnSpc>
            </a:pPr>
            <a:r>
              <a:rPr lang="it-IT" sz="1600" dirty="0">
                <a:latin typeface="Arial" panose="020B0604020202020204" pitchFamily="34" charset="0"/>
                <a:cs typeface="Arial" panose="020B0604020202020204" pitchFamily="34" charset="0"/>
              </a:rPr>
              <a:t>quando aprite il file che contiene la lezione, il PowerPoint è in modalità progettazione, per attivare la presentazione utilizzate il simbolo in basso a destra</a:t>
            </a:r>
            <a:endParaRPr lang="it-IT" sz="1600" b="1" dirty="0">
              <a:latin typeface="Arial" panose="020B0604020202020204" pitchFamily="34" charset="0"/>
              <a:cs typeface="Arial" panose="020B0604020202020204" pitchFamily="34" charset="0"/>
            </a:endParaRPr>
          </a:p>
        </p:txBody>
      </p:sp>
      <p:pic>
        <p:nvPicPr>
          <p:cNvPr id="12" name="Immagine 11">
            <a:extLst>
              <a:ext uri="{FF2B5EF4-FFF2-40B4-BE49-F238E27FC236}">
                <a16:creationId xmlns:a16="http://schemas.microsoft.com/office/drawing/2014/main" id="{F4145808-B4A6-4587-9DE4-8C6428CC2688}"/>
              </a:ext>
            </a:extLst>
          </p:cNvPr>
          <p:cNvPicPr>
            <a:picLocks noChangeAspect="1"/>
          </p:cNvPicPr>
          <p:nvPr/>
        </p:nvPicPr>
        <p:blipFill>
          <a:blip r:embed="rId6"/>
          <a:stretch>
            <a:fillRect/>
          </a:stretch>
        </p:blipFill>
        <p:spPr>
          <a:xfrm>
            <a:off x="886253" y="4858343"/>
            <a:ext cx="457200" cy="304800"/>
          </a:xfrm>
          <a:prstGeom prst="rect">
            <a:avLst/>
          </a:prstGeom>
        </p:spPr>
      </p:pic>
      <p:pic>
        <p:nvPicPr>
          <p:cNvPr id="13" name="Immagine 12">
            <a:extLst>
              <a:ext uri="{FF2B5EF4-FFF2-40B4-BE49-F238E27FC236}">
                <a16:creationId xmlns:a16="http://schemas.microsoft.com/office/drawing/2014/main" id="{5C1FE214-4DC2-491C-BABD-64685F9EA9C8}"/>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810601" y="5427872"/>
            <a:ext cx="474082" cy="513181"/>
          </a:xfrm>
          <a:prstGeom prst="rect">
            <a:avLst/>
          </a:prstGeom>
        </p:spPr>
      </p:pic>
      <p:sp>
        <p:nvSpPr>
          <p:cNvPr id="15" name="Rettangolo 14">
            <a:extLst>
              <a:ext uri="{FF2B5EF4-FFF2-40B4-BE49-F238E27FC236}">
                <a16:creationId xmlns:a16="http://schemas.microsoft.com/office/drawing/2014/main" id="{7897A3BF-F591-4A30-8191-63BD6DB1F646}"/>
              </a:ext>
            </a:extLst>
          </p:cNvPr>
          <p:cNvSpPr/>
          <p:nvPr/>
        </p:nvSpPr>
        <p:spPr>
          <a:xfrm>
            <a:off x="1567873" y="5404416"/>
            <a:ext cx="9280236" cy="707886"/>
          </a:xfrm>
          <a:prstGeom prst="rect">
            <a:avLst/>
          </a:prstGeom>
        </p:spPr>
        <p:txBody>
          <a:bodyPr wrap="square">
            <a:spAutoFit/>
          </a:bodyPr>
          <a:lstStyle/>
          <a:p>
            <a:pPr>
              <a:lnSpc>
                <a:spcPts val="1600"/>
              </a:lnSpc>
            </a:pPr>
            <a:r>
              <a:rPr lang="it-IT" sz="1600" dirty="0">
                <a:latin typeface="Arial" panose="020B0604020202020204" pitchFamily="34" charset="0"/>
                <a:cs typeface="Arial" panose="020B0604020202020204" pitchFamily="34" charset="0"/>
              </a:rPr>
              <a:t>quando appare questo simbolo (di norma alla fine) con un click venite reindirizzati ad una pagina del sito che permette di esprimere un commento, se avete tempo fatelo, siamo attrezzati ad imparare anche dalle critiche (o almeno ci proviamo)</a:t>
            </a:r>
            <a:endParaRPr lang="it-IT" sz="1600" b="1" dirty="0">
              <a:latin typeface="Arial" panose="020B0604020202020204" pitchFamily="34" charset="0"/>
              <a:cs typeface="Arial" panose="020B0604020202020204" pitchFamily="34" charset="0"/>
            </a:endParaRPr>
          </a:p>
        </p:txBody>
      </p:sp>
      <p:pic>
        <p:nvPicPr>
          <p:cNvPr id="16" name="Immagine 15">
            <a:extLst>
              <a:ext uri="{FF2B5EF4-FFF2-40B4-BE49-F238E27FC236}">
                <a16:creationId xmlns:a16="http://schemas.microsoft.com/office/drawing/2014/main" id="{1A06A852-7D34-4E2D-AC11-2AF6BEEC8A11}"/>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11342348" y="137498"/>
            <a:ext cx="313740" cy="349596"/>
          </a:xfrm>
          <a:prstGeom prst="rect">
            <a:avLst/>
          </a:prstGeom>
        </p:spPr>
      </p:pic>
      <p:sp>
        <p:nvSpPr>
          <p:cNvPr id="17" name="Rettangolo 16">
            <a:extLst>
              <a:ext uri="{FF2B5EF4-FFF2-40B4-BE49-F238E27FC236}">
                <a16:creationId xmlns:a16="http://schemas.microsoft.com/office/drawing/2014/main" id="{5800C26F-37B3-4980-ADD4-4635D496CA92}"/>
              </a:ext>
            </a:extLst>
          </p:cNvPr>
          <p:cNvSpPr/>
          <p:nvPr/>
        </p:nvSpPr>
        <p:spPr>
          <a:xfrm>
            <a:off x="10941627" y="487090"/>
            <a:ext cx="1262087" cy="561150"/>
          </a:xfrm>
          <a:prstGeom prst="rect">
            <a:avLst/>
          </a:prstGeom>
        </p:spPr>
        <p:txBody>
          <a:bodyPr wrap="square">
            <a:spAutoFit/>
          </a:bodyPr>
          <a:lstStyle/>
          <a:p>
            <a:pPr algn="ctr"/>
            <a:r>
              <a:rPr lang="it-IT" sz="1000" dirty="0">
                <a:latin typeface="Arial" panose="020B0604020202020204" pitchFamily="34" charset="0"/>
                <a:cs typeface="Arial" panose="020B0604020202020204" pitchFamily="34" charset="0"/>
              </a:rPr>
              <a:t>click in un punto qualunque dello schermo per uscire</a:t>
            </a:r>
          </a:p>
        </p:txBody>
      </p:sp>
      <p:cxnSp>
        <p:nvCxnSpPr>
          <p:cNvPr id="18" name="Connettore diritto 17">
            <a:extLst>
              <a:ext uri="{FF2B5EF4-FFF2-40B4-BE49-F238E27FC236}">
                <a16:creationId xmlns:a16="http://schemas.microsoft.com/office/drawing/2014/main" id="{5AF5F3E0-B250-4F78-AE3C-C2980D0D888B}"/>
              </a:ext>
            </a:extLst>
          </p:cNvPr>
          <p:cNvCxnSpPr/>
          <p:nvPr/>
        </p:nvCxnSpPr>
        <p:spPr>
          <a:xfrm>
            <a:off x="507557" y="1931185"/>
            <a:ext cx="106592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nettore diritto 18">
            <a:extLst>
              <a:ext uri="{FF2B5EF4-FFF2-40B4-BE49-F238E27FC236}">
                <a16:creationId xmlns:a16="http://schemas.microsoft.com/office/drawing/2014/main" id="{1AC97C23-4D43-447A-9D32-CF36D4DDBFCE}"/>
              </a:ext>
            </a:extLst>
          </p:cNvPr>
          <p:cNvCxnSpPr/>
          <p:nvPr/>
        </p:nvCxnSpPr>
        <p:spPr>
          <a:xfrm>
            <a:off x="507557" y="2913431"/>
            <a:ext cx="106592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F1D59F9A-FB4C-4E71-8889-1B3E101C2AB9}"/>
              </a:ext>
            </a:extLst>
          </p:cNvPr>
          <p:cNvCxnSpPr/>
          <p:nvPr/>
        </p:nvCxnSpPr>
        <p:spPr>
          <a:xfrm>
            <a:off x="507557" y="3877243"/>
            <a:ext cx="106592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nettore diritto 20">
            <a:extLst>
              <a:ext uri="{FF2B5EF4-FFF2-40B4-BE49-F238E27FC236}">
                <a16:creationId xmlns:a16="http://schemas.microsoft.com/office/drawing/2014/main" id="{2D630E86-0173-4346-9513-381E7103DEB7}"/>
              </a:ext>
            </a:extLst>
          </p:cNvPr>
          <p:cNvCxnSpPr/>
          <p:nvPr/>
        </p:nvCxnSpPr>
        <p:spPr>
          <a:xfrm>
            <a:off x="507557" y="4690266"/>
            <a:ext cx="106592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nettore diritto 21">
            <a:extLst>
              <a:ext uri="{FF2B5EF4-FFF2-40B4-BE49-F238E27FC236}">
                <a16:creationId xmlns:a16="http://schemas.microsoft.com/office/drawing/2014/main" id="{358A625C-6C4D-4B19-98FD-7947B4F80241}"/>
              </a:ext>
            </a:extLst>
          </p:cNvPr>
          <p:cNvCxnSpPr/>
          <p:nvPr/>
        </p:nvCxnSpPr>
        <p:spPr>
          <a:xfrm>
            <a:off x="507557" y="5274583"/>
            <a:ext cx="106592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nettore diritto 22">
            <a:extLst>
              <a:ext uri="{FF2B5EF4-FFF2-40B4-BE49-F238E27FC236}">
                <a16:creationId xmlns:a16="http://schemas.microsoft.com/office/drawing/2014/main" id="{7ABD7820-47AD-4043-B89C-A4E50477E368}"/>
              </a:ext>
            </a:extLst>
          </p:cNvPr>
          <p:cNvCxnSpPr/>
          <p:nvPr/>
        </p:nvCxnSpPr>
        <p:spPr>
          <a:xfrm>
            <a:off x="507557" y="6112302"/>
            <a:ext cx="10659202" cy="0"/>
          </a:xfrm>
          <a:prstGeom prst="line">
            <a:avLst/>
          </a:prstGeom>
        </p:spPr>
        <p:style>
          <a:lnRef idx="1">
            <a:schemeClr val="accent1"/>
          </a:lnRef>
          <a:fillRef idx="0">
            <a:schemeClr val="accent1"/>
          </a:fillRef>
          <a:effectRef idx="0">
            <a:schemeClr val="accent1"/>
          </a:effectRef>
          <a:fontRef idx="minor">
            <a:schemeClr val="tx1"/>
          </a:fontRef>
        </p:style>
      </p:cxnSp>
      <p:pic>
        <p:nvPicPr>
          <p:cNvPr id="24" name="Immagine 23">
            <a:extLst>
              <a:ext uri="{FF2B5EF4-FFF2-40B4-BE49-F238E27FC236}">
                <a16:creationId xmlns:a16="http://schemas.microsoft.com/office/drawing/2014/main" id="{1E3225B6-DA80-46CF-B816-64BFD88CB263}"/>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886252" y="6212719"/>
            <a:ext cx="382489" cy="426202"/>
          </a:xfrm>
          <a:prstGeom prst="rect">
            <a:avLst/>
          </a:prstGeom>
        </p:spPr>
      </p:pic>
      <p:sp>
        <p:nvSpPr>
          <p:cNvPr id="25" name="Rettangolo 24">
            <a:extLst>
              <a:ext uri="{FF2B5EF4-FFF2-40B4-BE49-F238E27FC236}">
                <a16:creationId xmlns:a16="http://schemas.microsoft.com/office/drawing/2014/main" id="{952CE71C-3D1F-4D3B-A481-F595CCA2E099}"/>
              </a:ext>
            </a:extLst>
          </p:cNvPr>
          <p:cNvSpPr/>
          <p:nvPr/>
        </p:nvSpPr>
        <p:spPr>
          <a:xfrm>
            <a:off x="1535199" y="6127951"/>
            <a:ext cx="9280236" cy="502702"/>
          </a:xfrm>
          <a:prstGeom prst="rect">
            <a:avLst/>
          </a:prstGeom>
        </p:spPr>
        <p:txBody>
          <a:bodyPr wrap="square">
            <a:spAutoFit/>
          </a:bodyPr>
          <a:lstStyle/>
          <a:p>
            <a:pPr>
              <a:lnSpc>
                <a:spcPts val="1600"/>
              </a:lnSpc>
            </a:pPr>
            <a:r>
              <a:rPr lang="it-IT" sz="1600" dirty="0">
                <a:latin typeface="Arial" panose="020B0604020202020204" pitchFamily="34" charset="0"/>
                <a:cs typeface="Arial" panose="020B0604020202020204" pitchFamily="34" charset="0"/>
              </a:rPr>
              <a:t>sei in una sub-presentazione per uscire e tornare al punto precedente click in un punto qualunque dello schermo</a:t>
            </a:r>
            <a:endParaRPr lang="it-IT"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304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1A06E458-1A68-45BD-B731-7046B713FA5C}"/>
              </a:ext>
            </a:extLst>
          </p:cNvPr>
          <p:cNvSpPr/>
          <p:nvPr/>
        </p:nvSpPr>
        <p:spPr>
          <a:xfrm>
            <a:off x="2793653" y="52739"/>
            <a:ext cx="7351693" cy="584775"/>
          </a:xfrm>
          <a:prstGeom prst="rect">
            <a:avLst/>
          </a:prstGeom>
        </p:spPr>
        <p:txBody>
          <a:bodyPr wrap="none">
            <a:spAutoFit/>
          </a:bodyPr>
          <a:lstStyle/>
          <a:p>
            <a:r>
              <a:rPr lang="it-IT" sz="3200" b="1" dirty="0">
                <a:latin typeface="Arial" panose="020B0604020202020204" pitchFamily="34" charset="0"/>
                <a:cs typeface="Arial" panose="020B0604020202020204" pitchFamily="34" charset="0"/>
              </a:rPr>
              <a:t>che cosa sono le sub-presentazioni?</a:t>
            </a:r>
          </a:p>
        </p:txBody>
      </p:sp>
      <p:sp>
        <p:nvSpPr>
          <p:cNvPr id="3" name="Rettangolo 2">
            <a:extLst>
              <a:ext uri="{FF2B5EF4-FFF2-40B4-BE49-F238E27FC236}">
                <a16:creationId xmlns:a16="http://schemas.microsoft.com/office/drawing/2014/main" id="{E37FE0F3-A2DE-4A55-9644-61610129CA17}"/>
              </a:ext>
            </a:extLst>
          </p:cNvPr>
          <p:cNvSpPr/>
          <p:nvPr/>
        </p:nvSpPr>
        <p:spPr>
          <a:xfrm>
            <a:off x="696490" y="785103"/>
            <a:ext cx="9129243" cy="297517"/>
          </a:xfrm>
          <a:prstGeom prst="rect">
            <a:avLst/>
          </a:prstGeom>
        </p:spPr>
        <p:txBody>
          <a:bodyPr wrap="square">
            <a:spAutoFit/>
          </a:bodyPr>
          <a:lstStyle/>
          <a:p>
            <a:pPr>
              <a:lnSpc>
                <a:spcPts val="1600"/>
              </a:lnSpc>
            </a:pPr>
            <a:r>
              <a:rPr lang="it-IT" sz="1600" dirty="0">
                <a:latin typeface="Arial" panose="020B0604020202020204" pitchFamily="34" charset="0"/>
                <a:cs typeface="Arial" panose="020B0604020202020204" pitchFamily="34" charset="0"/>
              </a:rPr>
              <a:t>a volte scorrendo le presentazione potete trovare delle frasi </a:t>
            </a:r>
            <a:r>
              <a:rPr lang="it-IT" sz="1600" u="sng" dirty="0">
                <a:latin typeface="Arial" panose="020B0604020202020204" pitchFamily="34" charset="0"/>
                <a:cs typeface="Arial" panose="020B0604020202020204" pitchFamily="34" charset="0"/>
              </a:rPr>
              <a:t>sottolineate</a:t>
            </a:r>
            <a:endParaRPr lang="it-IT" sz="1600" b="1" u="sng" dirty="0">
              <a:latin typeface="Arial" panose="020B0604020202020204" pitchFamily="34" charset="0"/>
              <a:cs typeface="Arial" panose="020B0604020202020204" pitchFamily="34" charset="0"/>
            </a:endParaRPr>
          </a:p>
        </p:txBody>
      </p:sp>
      <p:sp>
        <p:nvSpPr>
          <p:cNvPr id="26" name="Rettangolo 25">
            <a:extLst>
              <a:ext uri="{FF2B5EF4-FFF2-40B4-BE49-F238E27FC236}">
                <a16:creationId xmlns:a16="http://schemas.microsoft.com/office/drawing/2014/main" id="{2CEB8FE3-BF48-42D1-B17C-D2AEB96B9B4C}"/>
              </a:ext>
            </a:extLst>
          </p:cNvPr>
          <p:cNvSpPr/>
          <p:nvPr/>
        </p:nvSpPr>
        <p:spPr>
          <a:xfrm>
            <a:off x="696489" y="1087572"/>
            <a:ext cx="9129243" cy="543739"/>
          </a:xfrm>
          <a:prstGeom prst="rect">
            <a:avLst/>
          </a:prstGeom>
        </p:spPr>
        <p:txBody>
          <a:bodyPr wrap="square">
            <a:spAutoFit/>
          </a:bodyPr>
          <a:lstStyle/>
          <a:p>
            <a:pPr>
              <a:lnSpc>
                <a:spcPts val="1600"/>
              </a:lnSpc>
            </a:pPr>
            <a:r>
              <a:rPr lang="it-IT" sz="1600" dirty="0">
                <a:latin typeface="Arial" panose="020B0604020202020204" pitchFamily="34" charset="0"/>
                <a:cs typeface="Arial" panose="020B0604020202020204" pitchFamily="34" charset="0"/>
              </a:rPr>
              <a:t>che cosa significa? </a:t>
            </a:r>
            <a:r>
              <a:rPr lang="it-IT" sz="1600" b="1" dirty="0">
                <a:latin typeface="Arial" panose="020B0604020202020204" pitchFamily="34" charset="0"/>
                <a:cs typeface="Arial" panose="020B0604020202020204" pitchFamily="34" charset="0"/>
              </a:rPr>
              <a:t>non è</a:t>
            </a:r>
            <a:r>
              <a:rPr lang="it-IT" sz="1600" dirty="0">
                <a:latin typeface="Arial" panose="020B0604020202020204" pitchFamily="34" charset="0"/>
                <a:cs typeface="Arial" panose="020B0604020202020204" pitchFamily="34" charset="0"/>
              </a:rPr>
              <a:t> come è logico pensare che si voglia </a:t>
            </a:r>
            <a:r>
              <a:rPr lang="it-IT" sz="1600" b="1" dirty="0">
                <a:latin typeface="Arial" panose="020B0604020202020204" pitchFamily="34" charset="0"/>
                <a:cs typeface="Arial" panose="020B0604020202020204" pitchFamily="34" charset="0"/>
              </a:rPr>
              <a:t>mettere in evidenza </a:t>
            </a:r>
            <a:r>
              <a:rPr lang="it-IT" sz="1600" dirty="0">
                <a:latin typeface="Arial" panose="020B0604020202020204" pitchFamily="34" charset="0"/>
                <a:cs typeface="Arial" panose="020B0604020202020204" pitchFamily="34" charset="0"/>
              </a:rPr>
              <a:t>la frase stessa</a:t>
            </a:r>
          </a:p>
          <a:p>
            <a:r>
              <a:rPr lang="it-IT" sz="1600" dirty="0">
                <a:latin typeface="Arial" panose="020B0604020202020204" pitchFamily="34" charset="0"/>
                <a:cs typeface="Arial" panose="020B0604020202020204" pitchFamily="34" charset="0"/>
              </a:rPr>
              <a:t>sta invece ad indicare che esiste qualche cosa che si attiverà al vostro click sulla frase evidenziata</a:t>
            </a:r>
          </a:p>
        </p:txBody>
      </p:sp>
      <p:sp>
        <p:nvSpPr>
          <p:cNvPr id="27" name="Rettangolo 26">
            <a:extLst>
              <a:ext uri="{FF2B5EF4-FFF2-40B4-BE49-F238E27FC236}">
                <a16:creationId xmlns:a16="http://schemas.microsoft.com/office/drawing/2014/main" id="{8938DA88-6B5A-40F6-AC69-D018648A0D0E}"/>
              </a:ext>
            </a:extLst>
          </p:cNvPr>
          <p:cNvSpPr/>
          <p:nvPr/>
        </p:nvSpPr>
        <p:spPr>
          <a:xfrm>
            <a:off x="696488" y="1736929"/>
            <a:ext cx="9129243" cy="304635"/>
          </a:xfrm>
          <a:prstGeom prst="rect">
            <a:avLst/>
          </a:prstGeom>
        </p:spPr>
        <p:txBody>
          <a:bodyPr wrap="square">
            <a:spAutoFit/>
          </a:bodyPr>
          <a:lstStyle/>
          <a:p>
            <a:pPr>
              <a:lnSpc>
                <a:spcPts val="1600"/>
              </a:lnSpc>
            </a:pPr>
            <a:r>
              <a:rPr lang="it-IT" sz="2000" b="1" dirty="0">
                <a:latin typeface="Arial" panose="020B0604020202020204" pitchFamily="34" charset="0"/>
                <a:cs typeface="Arial" panose="020B0604020202020204" pitchFamily="34" charset="0"/>
              </a:rPr>
              <a:t>che cosa c’è dunque dietro ad una frase sottolineata e al click?</a:t>
            </a:r>
          </a:p>
        </p:txBody>
      </p:sp>
      <p:sp>
        <p:nvSpPr>
          <p:cNvPr id="28" name="Rettangolo 27">
            <a:extLst>
              <a:ext uri="{FF2B5EF4-FFF2-40B4-BE49-F238E27FC236}">
                <a16:creationId xmlns:a16="http://schemas.microsoft.com/office/drawing/2014/main" id="{FBC5AA8B-AAED-4BCC-B75B-92E52857D45C}"/>
              </a:ext>
            </a:extLst>
          </p:cNvPr>
          <p:cNvSpPr/>
          <p:nvPr/>
        </p:nvSpPr>
        <p:spPr>
          <a:xfrm>
            <a:off x="696488" y="1985471"/>
            <a:ext cx="9129243" cy="297517"/>
          </a:xfrm>
          <a:prstGeom prst="rect">
            <a:avLst/>
          </a:prstGeom>
        </p:spPr>
        <p:txBody>
          <a:bodyPr wrap="square">
            <a:spAutoFit/>
          </a:bodyPr>
          <a:lstStyle/>
          <a:p>
            <a:pPr>
              <a:lnSpc>
                <a:spcPts val="1600"/>
              </a:lnSpc>
            </a:pPr>
            <a:r>
              <a:rPr lang="it-IT" sz="1600" dirty="0">
                <a:latin typeface="Arial" panose="020B0604020202020204" pitchFamily="34" charset="0"/>
                <a:cs typeface="Arial" panose="020B0604020202020204" pitchFamily="34" charset="0"/>
              </a:rPr>
              <a:t>ci possono essere diverse azioni ma le più frequenti sono</a:t>
            </a:r>
          </a:p>
        </p:txBody>
      </p:sp>
      <p:sp>
        <p:nvSpPr>
          <p:cNvPr id="29" name="Rettangolo 28">
            <a:extLst>
              <a:ext uri="{FF2B5EF4-FFF2-40B4-BE49-F238E27FC236}">
                <a16:creationId xmlns:a16="http://schemas.microsoft.com/office/drawing/2014/main" id="{23E15D1C-2921-45CC-B60C-841C9EB24A23}"/>
              </a:ext>
            </a:extLst>
          </p:cNvPr>
          <p:cNvSpPr/>
          <p:nvPr/>
        </p:nvSpPr>
        <p:spPr>
          <a:xfrm>
            <a:off x="696487" y="2301713"/>
            <a:ext cx="9129243" cy="913070"/>
          </a:xfrm>
          <a:prstGeom prst="rect">
            <a:avLst/>
          </a:prstGeom>
        </p:spPr>
        <p:txBody>
          <a:bodyPr wrap="square">
            <a:spAutoFit/>
          </a:bodyPr>
          <a:lstStyle/>
          <a:p>
            <a:pPr marL="342900" indent="-342900">
              <a:lnSpc>
                <a:spcPts val="1600"/>
              </a:lnSpc>
              <a:buFont typeface="+mj-lt"/>
              <a:buAutoNum type="arabicPeriod"/>
            </a:pPr>
            <a:r>
              <a:rPr lang="it-IT" sz="1600" dirty="0">
                <a:latin typeface="Arial" panose="020B0604020202020204" pitchFamily="34" charset="0"/>
                <a:cs typeface="Arial" panose="020B0604020202020204" pitchFamily="34" charset="0"/>
              </a:rPr>
              <a:t>attivare un sito internet</a:t>
            </a:r>
          </a:p>
          <a:p>
            <a:pPr marL="342900" indent="-342900">
              <a:lnSpc>
                <a:spcPts val="1600"/>
              </a:lnSpc>
              <a:buFont typeface="+mj-lt"/>
              <a:buAutoNum type="arabicPeriod"/>
            </a:pPr>
            <a:r>
              <a:rPr lang="it-IT" sz="1600" dirty="0">
                <a:latin typeface="Arial" panose="020B0604020202020204" pitchFamily="34" charset="0"/>
                <a:cs typeface="Arial" panose="020B0604020202020204" pitchFamily="34" charset="0"/>
              </a:rPr>
              <a:t>vedere un video su YouTube (che è la stessa cosa)</a:t>
            </a:r>
          </a:p>
          <a:p>
            <a:pPr marL="342900" indent="-342900">
              <a:lnSpc>
                <a:spcPts val="1600"/>
              </a:lnSpc>
              <a:buFont typeface="+mj-lt"/>
              <a:buAutoNum type="arabicPeriod"/>
            </a:pPr>
            <a:r>
              <a:rPr lang="it-IT" sz="1600" dirty="0">
                <a:latin typeface="Arial" panose="020B0604020202020204" pitchFamily="34" charset="0"/>
                <a:cs typeface="Arial" panose="020B0604020202020204" pitchFamily="34" charset="0"/>
              </a:rPr>
              <a:t>attivare una presentazione personalizzata (sub-presentazione)</a:t>
            </a:r>
          </a:p>
          <a:p>
            <a:pPr>
              <a:lnSpc>
                <a:spcPts val="1600"/>
              </a:lnSpc>
            </a:pPr>
            <a:endParaRPr lang="it-IT" sz="1600" dirty="0">
              <a:latin typeface="Arial" panose="020B0604020202020204" pitchFamily="34" charset="0"/>
              <a:cs typeface="Arial" panose="020B0604020202020204" pitchFamily="34" charset="0"/>
            </a:endParaRPr>
          </a:p>
        </p:txBody>
      </p:sp>
      <p:sp>
        <p:nvSpPr>
          <p:cNvPr id="30" name="Rettangolo 29">
            <a:extLst>
              <a:ext uri="{FF2B5EF4-FFF2-40B4-BE49-F238E27FC236}">
                <a16:creationId xmlns:a16="http://schemas.microsoft.com/office/drawing/2014/main" id="{26DECAF0-5099-4095-A761-6C815EA52B9E}"/>
              </a:ext>
            </a:extLst>
          </p:cNvPr>
          <p:cNvSpPr/>
          <p:nvPr/>
        </p:nvSpPr>
        <p:spPr>
          <a:xfrm>
            <a:off x="696488" y="3435829"/>
            <a:ext cx="5942852" cy="304635"/>
          </a:xfrm>
          <a:prstGeom prst="rect">
            <a:avLst/>
          </a:prstGeom>
        </p:spPr>
        <p:txBody>
          <a:bodyPr wrap="square">
            <a:spAutoFit/>
          </a:bodyPr>
          <a:lstStyle/>
          <a:p>
            <a:pPr>
              <a:lnSpc>
                <a:spcPts val="1600"/>
              </a:lnSpc>
            </a:pPr>
            <a:r>
              <a:rPr lang="it-IT" sz="2000" b="1" dirty="0">
                <a:latin typeface="Arial" panose="020B0604020202020204" pitchFamily="34" charset="0"/>
                <a:cs typeface="Arial" panose="020B0604020202020204" pitchFamily="34" charset="0"/>
              </a:rPr>
              <a:t>che cosa una presentazione personalizzata?</a:t>
            </a:r>
          </a:p>
        </p:txBody>
      </p:sp>
      <p:sp>
        <p:nvSpPr>
          <p:cNvPr id="31" name="Rettangolo 30">
            <a:extLst>
              <a:ext uri="{FF2B5EF4-FFF2-40B4-BE49-F238E27FC236}">
                <a16:creationId xmlns:a16="http://schemas.microsoft.com/office/drawing/2014/main" id="{47DB186B-5F40-4E20-A8F2-332D10FF7072}"/>
              </a:ext>
            </a:extLst>
          </p:cNvPr>
          <p:cNvSpPr/>
          <p:nvPr/>
        </p:nvSpPr>
        <p:spPr>
          <a:xfrm>
            <a:off x="696488" y="3691089"/>
            <a:ext cx="5942852" cy="297517"/>
          </a:xfrm>
          <a:prstGeom prst="rect">
            <a:avLst/>
          </a:prstGeom>
        </p:spPr>
        <p:txBody>
          <a:bodyPr wrap="square">
            <a:spAutoFit/>
          </a:bodyPr>
          <a:lstStyle/>
          <a:p>
            <a:pPr>
              <a:lnSpc>
                <a:spcPts val="1600"/>
              </a:lnSpc>
            </a:pPr>
            <a:r>
              <a:rPr lang="it-IT" sz="1600" dirty="0">
                <a:latin typeface="Arial" panose="020B0604020202020204" pitchFamily="34" charset="0"/>
                <a:cs typeface="Arial" panose="020B0604020202020204" pitchFamily="34" charset="0"/>
              </a:rPr>
              <a:t>è un insieme di slide, ma può essere anche una sola</a:t>
            </a:r>
          </a:p>
        </p:txBody>
      </p:sp>
      <p:sp>
        <p:nvSpPr>
          <p:cNvPr id="32" name="Rettangolo 31">
            <a:extLst>
              <a:ext uri="{FF2B5EF4-FFF2-40B4-BE49-F238E27FC236}">
                <a16:creationId xmlns:a16="http://schemas.microsoft.com/office/drawing/2014/main" id="{6F13FD15-50F4-4532-936A-6F4EE1439457}"/>
              </a:ext>
            </a:extLst>
          </p:cNvPr>
          <p:cNvSpPr/>
          <p:nvPr/>
        </p:nvSpPr>
        <p:spPr>
          <a:xfrm>
            <a:off x="6958139" y="3435829"/>
            <a:ext cx="3666792" cy="304635"/>
          </a:xfrm>
          <a:prstGeom prst="rect">
            <a:avLst/>
          </a:prstGeom>
        </p:spPr>
        <p:txBody>
          <a:bodyPr wrap="square">
            <a:spAutoFit/>
          </a:bodyPr>
          <a:lstStyle/>
          <a:p>
            <a:pPr>
              <a:lnSpc>
                <a:spcPts val="1600"/>
              </a:lnSpc>
            </a:pPr>
            <a:r>
              <a:rPr lang="it-IT" sz="2000" b="1" dirty="0">
                <a:latin typeface="Arial" panose="020B0604020202020204" pitchFamily="34" charset="0"/>
                <a:cs typeface="Arial" panose="020B0604020202020204" pitchFamily="34" charset="0"/>
              </a:rPr>
              <a:t>come si attiva?</a:t>
            </a:r>
          </a:p>
        </p:txBody>
      </p:sp>
      <p:sp>
        <p:nvSpPr>
          <p:cNvPr id="33" name="Rettangolo 32">
            <a:extLst>
              <a:ext uri="{FF2B5EF4-FFF2-40B4-BE49-F238E27FC236}">
                <a16:creationId xmlns:a16="http://schemas.microsoft.com/office/drawing/2014/main" id="{E454D1C2-8315-4FF4-A94D-D00FBB0AA53C}"/>
              </a:ext>
            </a:extLst>
          </p:cNvPr>
          <p:cNvSpPr/>
          <p:nvPr/>
        </p:nvSpPr>
        <p:spPr>
          <a:xfrm>
            <a:off x="6958138" y="3660413"/>
            <a:ext cx="3497828" cy="297517"/>
          </a:xfrm>
          <a:prstGeom prst="rect">
            <a:avLst/>
          </a:prstGeom>
        </p:spPr>
        <p:txBody>
          <a:bodyPr wrap="square">
            <a:spAutoFit/>
          </a:bodyPr>
          <a:lstStyle/>
          <a:p>
            <a:pPr>
              <a:lnSpc>
                <a:spcPts val="1600"/>
              </a:lnSpc>
            </a:pPr>
            <a:r>
              <a:rPr lang="it-IT" sz="1600" dirty="0">
                <a:latin typeface="Arial" panose="020B0604020202020204" pitchFamily="34" charset="0"/>
                <a:cs typeface="Arial" panose="020B0604020202020204" pitchFamily="34" charset="0"/>
              </a:rPr>
              <a:t>con un click sulla frase sottolineata</a:t>
            </a:r>
          </a:p>
        </p:txBody>
      </p:sp>
      <p:sp>
        <p:nvSpPr>
          <p:cNvPr id="34" name="Rettangolo 33">
            <a:extLst>
              <a:ext uri="{FF2B5EF4-FFF2-40B4-BE49-F238E27FC236}">
                <a16:creationId xmlns:a16="http://schemas.microsoft.com/office/drawing/2014/main" id="{99FA93B9-B132-480B-9F77-E8B9435B381F}"/>
              </a:ext>
            </a:extLst>
          </p:cNvPr>
          <p:cNvSpPr/>
          <p:nvPr/>
        </p:nvSpPr>
        <p:spPr>
          <a:xfrm>
            <a:off x="6958139" y="4106309"/>
            <a:ext cx="4451984" cy="304635"/>
          </a:xfrm>
          <a:prstGeom prst="rect">
            <a:avLst/>
          </a:prstGeom>
        </p:spPr>
        <p:txBody>
          <a:bodyPr wrap="square">
            <a:spAutoFit/>
          </a:bodyPr>
          <a:lstStyle/>
          <a:p>
            <a:pPr>
              <a:lnSpc>
                <a:spcPts val="1600"/>
              </a:lnSpc>
            </a:pPr>
            <a:r>
              <a:rPr lang="it-IT" sz="2000" b="1" dirty="0">
                <a:latin typeface="Arial" panose="020B0604020202020204" pitchFamily="34" charset="0"/>
                <a:cs typeface="Arial" panose="020B0604020202020204" pitchFamily="34" charset="0"/>
              </a:rPr>
              <a:t>come se ne esce?</a:t>
            </a:r>
          </a:p>
        </p:txBody>
      </p:sp>
      <p:sp>
        <p:nvSpPr>
          <p:cNvPr id="35" name="Rettangolo 34">
            <a:extLst>
              <a:ext uri="{FF2B5EF4-FFF2-40B4-BE49-F238E27FC236}">
                <a16:creationId xmlns:a16="http://schemas.microsoft.com/office/drawing/2014/main" id="{ECFB988A-7885-465D-A263-2E83B862F2AD}"/>
              </a:ext>
            </a:extLst>
          </p:cNvPr>
          <p:cNvSpPr/>
          <p:nvPr/>
        </p:nvSpPr>
        <p:spPr>
          <a:xfrm>
            <a:off x="6958137" y="4328180"/>
            <a:ext cx="4819731" cy="913070"/>
          </a:xfrm>
          <a:prstGeom prst="rect">
            <a:avLst/>
          </a:prstGeom>
        </p:spPr>
        <p:txBody>
          <a:bodyPr wrap="square">
            <a:spAutoFit/>
          </a:bodyPr>
          <a:lstStyle/>
          <a:p>
            <a:pPr>
              <a:lnSpc>
                <a:spcPts val="1600"/>
              </a:lnSpc>
            </a:pPr>
            <a:r>
              <a:rPr lang="it-IT" sz="1600" dirty="0">
                <a:latin typeface="Arial" panose="020B0604020202020204" pitchFamily="34" charset="0"/>
                <a:cs typeface="Arial" panose="020B0604020202020204" pitchFamily="34" charset="0"/>
              </a:rPr>
              <a:t>di norma quando la sub presentazione è terminata, all’ultimo click ritorna al punto che l’ha attivata, lo stesso effetto si ottiene con il tasto ESC, anche prima della fine della presentazione</a:t>
            </a:r>
          </a:p>
        </p:txBody>
      </p:sp>
      <p:sp>
        <p:nvSpPr>
          <p:cNvPr id="36" name="Rettangolo 35">
            <a:extLst>
              <a:ext uri="{FF2B5EF4-FFF2-40B4-BE49-F238E27FC236}">
                <a16:creationId xmlns:a16="http://schemas.microsoft.com/office/drawing/2014/main" id="{2271C4A4-8507-4645-8514-AC82A50D16D1}"/>
              </a:ext>
            </a:extLst>
          </p:cNvPr>
          <p:cNvSpPr/>
          <p:nvPr/>
        </p:nvSpPr>
        <p:spPr>
          <a:xfrm>
            <a:off x="669984" y="4288271"/>
            <a:ext cx="5942852" cy="304635"/>
          </a:xfrm>
          <a:prstGeom prst="rect">
            <a:avLst/>
          </a:prstGeom>
        </p:spPr>
        <p:txBody>
          <a:bodyPr wrap="square">
            <a:spAutoFit/>
          </a:bodyPr>
          <a:lstStyle/>
          <a:p>
            <a:pPr>
              <a:lnSpc>
                <a:spcPts val="1600"/>
              </a:lnSpc>
            </a:pPr>
            <a:r>
              <a:rPr lang="it-IT" sz="2000" b="1" dirty="0">
                <a:latin typeface="Arial" panose="020B0604020202020204" pitchFamily="34" charset="0"/>
                <a:cs typeface="Arial" panose="020B0604020202020204" pitchFamily="34" charset="0"/>
              </a:rPr>
              <a:t>a che cosa serve?</a:t>
            </a:r>
          </a:p>
        </p:txBody>
      </p:sp>
      <p:sp>
        <p:nvSpPr>
          <p:cNvPr id="37" name="Rettangolo 36">
            <a:extLst>
              <a:ext uri="{FF2B5EF4-FFF2-40B4-BE49-F238E27FC236}">
                <a16:creationId xmlns:a16="http://schemas.microsoft.com/office/drawing/2014/main" id="{99ECE6AD-BD3B-49E2-AE1F-9A2C40B17D51}"/>
              </a:ext>
            </a:extLst>
          </p:cNvPr>
          <p:cNvSpPr/>
          <p:nvPr/>
        </p:nvSpPr>
        <p:spPr>
          <a:xfrm>
            <a:off x="669984" y="4543531"/>
            <a:ext cx="5942852" cy="502702"/>
          </a:xfrm>
          <a:prstGeom prst="rect">
            <a:avLst/>
          </a:prstGeom>
        </p:spPr>
        <p:txBody>
          <a:bodyPr wrap="square">
            <a:spAutoFit/>
          </a:bodyPr>
          <a:lstStyle/>
          <a:p>
            <a:pPr>
              <a:lnSpc>
                <a:spcPts val="1600"/>
              </a:lnSpc>
            </a:pPr>
            <a:r>
              <a:rPr lang="it-IT" sz="1600" dirty="0">
                <a:latin typeface="Arial" panose="020B0604020202020204" pitchFamily="34" charset="0"/>
                <a:cs typeface="Arial" panose="020B0604020202020204" pitchFamily="34" charset="0"/>
              </a:rPr>
              <a:t>può servire spiegare un termine complesso, la cui descrizione è tropo lunga per essere inserita nella slide che si sta guardando</a:t>
            </a:r>
          </a:p>
        </p:txBody>
      </p:sp>
      <p:sp>
        <p:nvSpPr>
          <p:cNvPr id="38" name="Rettangolo 37">
            <a:extLst>
              <a:ext uri="{FF2B5EF4-FFF2-40B4-BE49-F238E27FC236}">
                <a16:creationId xmlns:a16="http://schemas.microsoft.com/office/drawing/2014/main" id="{D0A9FE31-9A9A-46D2-B0B0-87765D94BEE1}"/>
              </a:ext>
            </a:extLst>
          </p:cNvPr>
          <p:cNvSpPr/>
          <p:nvPr/>
        </p:nvSpPr>
        <p:spPr>
          <a:xfrm>
            <a:off x="669984" y="5099957"/>
            <a:ext cx="5942852" cy="913070"/>
          </a:xfrm>
          <a:prstGeom prst="rect">
            <a:avLst/>
          </a:prstGeom>
        </p:spPr>
        <p:txBody>
          <a:bodyPr wrap="square">
            <a:spAutoFit/>
          </a:bodyPr>
          <a:lstStyle/>
          <a:p>
            <a:pPr>
              <a:lnSpc>
                <a:spcPts val="1600"/>
              </a:lnSpc>
            </a:pPr>
            <a:r>
              <a:rPr lang="it-IT" sz="1600" dirty="0">
                <a:latin typeface="Arial" panose="020B0604020202020204" pitchFamily="34" charset="0"/>
                <a:cs typeface="Arial" panose="020B0604020202020204" pitchFamily="34" charset="0"/>
              </a:rPr>
              <a:t>ma può servire, in casi di presentazioni molto complesse, a spezzare la presentazione in sub-presentazioni che possono essere attivate (o anche no) quando la persona che usa il PPT lo decide e in un ordine arbitrario</a:t>
            </a:r>
          </a:p>
        </p:txBody>
      </p:sp>
    </p:spTree>
    <p:extLst>
      <p:ext uri="{BB962C8B-B14F-4D97-AF65-F5344CB8AC3E}">
        <p14:creationId xmlns:p14="http://schemas.microsoft.com/office/powerpoint/2010/main" val="691482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grpSp>
        <p:nvGrpSpPr>
          <p:cNvPr id="10" name="Gruppo 9">
            <a:extLst>
              <a:ext uri="{FF2B5EF4-FFF2-40B4-BE49-F238E27FC236}">
                <a16:creationId xmlns:a16="http://schemas.microsoft.com/office/drawing/2014/main" id="{77A473A7-0C32-40BC-827C-BC8F3377132B}"/>
              </a:ext>
            </a:extLst>
          </p:cNvPr>
          <p:cNvGrpSpPr/>
          <p:nvPr/>
        </p:nvGrpSpPr>
        <p:grpSpPr>
          <a:xfrm>
            <a:off x="20" y="10"/>
            <a:ext cx="12191980" cy="6863475"/>
            <a:chOff x="20" y="10"/>
            <a:chExt cx="12191980" cy="6863475"/>
          </a:xfrm>
        </p:grpSpPr>
        <p:pic>
          <p:nvPicPr>
            <p:cNvPr id="1026" name="Picture 2" descr="Risultati immagini per piergiorgio welby">
              <a:extLst>
                <a:ext uri="{FF2B5EF4-FFF2-40B4-BE49-F238E27FC236}">
                  <a16:creationId xmlns:a16="http://schemas.microsoft.com/office/drawing/2014/main" id="{BCA72591-10DA-412C-ABB2-B418EB356C2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648" r="1" b="15831"/>
            <a:stretch/>
          </p:blipFill>
          <p:spPr bwMode="auto">
            <a:xfrm>
              <a:off x="7794519" y="3506112"/>
              <a:ext cx="4397481" cy="3351888"/>
            </a:xfrm>
            <a:custGeom>
              <a:avLst/>
              <a:gdLst>
                <a:gd name="connsiteX0" fmla="*/ 0 w 4397481"/>
                <a:gd name="connsiteY0" fmla="*/ 0 h 3351888"/>
                <a:gd name="connsiteX1" fmla="*/ 4397481 w 4397481"/>
                <a:gd name="connsiteY1" fmla="*/ 0 h 3351888"/>
                <a:gd name="connsiteX2" fmla="*/ 4397481 w 4397481"/>
                <a:gd name="connsiteY2" fmla="*/ 3351888 h 3351888"/>
                <a:gd name="connsiteX3" fmla="*/ 1552363 w 4397481"/>
                <a:gd name="connsiteY3" fmla="*/ 3351888 h 3351888"/>
              </a:gdLst>
              <a:ahLst/>
              <a:cxnLst>
                <a:cxn ang="0">
                  <a:pos x="connsiteX0" y="connsiteY0"/>
                </a:cxn>
                <a:cxn ang="0">
                  <a:pos x="connsiteX1" y="connsiteY1"/>
                </a:cxn>
                <a:cxn ang="0">
                  <a:pos x="connsiteX2" y="connsiteY2"/>
                </a:cxn>
                <a:cxn ang="0">
                  <a:pos x="connsiteX3" y="connsiteY3"/>
                </a:cxn>
              </a:cxnLst>
              <a:rect l="l" t="t" r="r" b="b"/>
              <a:pathLst>
                <a:path w="4397481" h="3351888">
                  <a:moveTo>
                    <a:pt x="0" y="0"/>
                  </a:moveTo>
                  <a:lnTo>
                    <a:pt x="4397481" y="0"/>
                  </a:lnTo>
                  <a:lnTo>
                    <a:pt x="4397481" y="3351888"/>
                  </a:lnTo>
                  <a:lnTo>
                    <a:pt x="1552363" y="3351888"/>
                  </a:lnTo>
                  <a:close/>
                </a:path>
              </a:pathLst>
            </a:custGeom>
            <a:noFill/>
            <a:extLst>
              <a:ext uri="{909E8E84-426E-40DD-AFC4-6F175D3DCCD1}">
                <a14:hiddenFill xmlns:a14="http://schemas.microsoft.com/office/drawing/2010/main">
                  <a:solidFill>
                    <a:srgbClr val="FFFFFF"/>
                  </a:solidFill>
                </a14:hiddenFill>
              </a:ext>
            </a:extLst>
          </p:spPr>
        </p:pic>
        <p:pic>
          <p:nvPicPr>
            <p:cNvPr id="1030" name="Picture 6" descr="Risultati immagini per emanuela englaro">
              <a:extLst>
                <a:ext uri="{FF2B5EF4-FFF2-40B4-BE49-F238E27FC236}">
                  <a16:creationId xmlns:a16="http://schemas.microsoft.com/office/drawing/2014/main" id="{304F34C7-6B29-4B24-A232-6F210ECA242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069" r="8569"/>
            <a:stretch/>
          </p:blipFill>
          <p:spPr bwMode="auto">
            <a:xfrm>
              <a:off x="20" y="10"/>
              <a:ext cx="9154673" cy="6863475"/>
            </a:xfrm>
            <a:custGeom>
              <a:avLst/>
              <a:gdLst>
                <a:gd name="connsiteX0" fmla="*/ 0 w 9154693"/>
                <a:gd name="connsiteY0" fmla="*/ 0 h 6863485"/>
                <a:gd name="connsiteX1" fmla="*/ 5976000 w 9154693"/>
                <a:gd name="connsiteY1" fmla="*/ 0 h 6863485"/>
                <a:gd name="connsiteX2" fmla="*/ 9154693 w 9154693"/>
                <a:gd name="connsiteY2" fmla="*/ 6863485 h 6863485"/>
                <a:gd name="connsiteX3" fmla="*/ 0 w 9154693"/>
                <a:gd name="connsiteY3" fmla="*/ 6863485 h 6863485"/>
                <a:gd name="connsiteX4" fmla="*/ 0 w 9154693"/>
                <a:gd name="connsiteY4" fmla="*/ 0 h 6863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693" h="6863485">
                  <a:moveTo>
                    <a:pt x="0" y="0"/>
                  </a:moveTo>
                  <a:lnTo>
                    <a:pt x="5976000" y="0"/>
                  </a:lnTo>
                  <a:lnTo>
                    <a:pt x="9154693" y="6863485"/>
                  </a:lnTo>
                  <a:lnTo>
                    <a:pt x="0" y="6863485"/>
                  </a:lnTo>
                  <a:lnTo>
                    <a:pt x="0" y="0"/>
                  </a:lnTo>
                  <a:close/>
                </a:path>
              </a:pathLst>
            </a:custGeom>
            <a:noFill/>
            <a:extLst>
              <a:ext uri="{909E8E84-426E-40DD-AFC4-6F175D3DCCD1}">
                <a14:hiddenFill xmlns:a14="http://schemas.microsoft.com/office/drawing/2010/main">
                  <a:solidFill>
                    <a:srgbClr val="FFFFFF"/>
                  </a:solidFill>
                </a14:hiddenFill>
              </a:ext>
            </a:extLst>
          </p:spPr>
        </p:pic>
        <p:pic>
          <p:nvPicPr>
            <p:cNvPr id="9" name="Immagine 8" descr="Immagine che contiene persona, uomo, posando, tenendo&#10;&#10;Descrizione generata automaticamente">
              <a:extLst>
                <a:ext uri="{FF2B5EF4-FFF2-40B4-BE49-F238E27FC236}">
                  <a16:creationId xmlns:a16="http://schemas.microsoft.com/office/drawing/2014/main" id="{ED0FD667-8EE6-4B75-8E33-019C48CBAD14}"/>
                </a:ext>
              </a:extLst>
            </p:cNvPr>
            <p:cNvPicPr>
              <a:picLocks noChangeAspect="1"/>
            </p:cNvPicPr>
            <p:nvPr/>
          </p:nvPicPr>
          <p:blipFill rotWithShape="1">
            <a:blip r:embed="rId4"/>
            <a:srcRect t="7720" r="3" b="17715"/>
            <a:stretch/>
          </p:blipFill>
          <p:spPr>
            <a:xfrm>
              <a:off x="6168189" y="10"/>
              <a:ext cx="6023811" cy="3346394"/>
            </a:xfrm>
            <a:custGeom>
              <a:avLst/>
              <a:gdLst>
                <a:gd name="connsiteX0" fmla="*/ 0 w 6023811"/>
                <a:gd name="connsiteY0" fmla="*/ 0 h 3346404"/>
                <a:gd name="connsiteX1" fmla="*/ 6023811 w 6023811"/>
                <a:gd name="connsiteY1" fmla="*/ 0 h 3346404"/>
                <a:gd name="connsiteX2" fmla="*/ 6023811 w 6023811"/>
                <a:gd name="connsiteY2" fmla="*/ 3346404 h 3346404"/>
                <a:gd name="connsiteX3" fmla="*/ 1549824 w 6023811"/>
                <a:gd name="connsiteY3" fmla="*/ 3346404 h 3346404"/>
              </a:gdLst>
              <a:ahLst/>
              <a:cxnLst>
                <a:cxn ang="0">
                  <a:pos x="connsiteX0" y="connsiteY0"/>
                </a:cxn>
                <a:cxn ang="0">
                  <a:pos x="connsiteX1" y="connsiteY1"/>
                </a:cxn>
                <a:cxn ang="0">
                  <a:pos x="connsiteX2" y="connsiteY2"/>
                </a:cxn>
                <a:cxn ang="0">
                  <a:pos x="connsiteX3" y="connsiteY3"/>
                </a:cxn>
              </a:cxnLst>
              <a:rect l="l" t="t" r="r" b="b"/>
              <a:pathLst>
                <a:path w="6023811" h="3346404">
                  <a:moveTo>
                    <a:pt x="0" y="0"/>
                  </a:moveTo>
                  <a:lnTo>
                    <a:pt x="6023811" y="0"/>
                  </a:lnTo>
                  <a:lnTo>
                    <a:pt x="6023811" y="3346404"/>
                  </a:lnTo>
                  <a:lnTo>
                    <a:pt x="1549824" y="3346404"/>
                  </a:lnTo>
                  <a:close/>
                </a:path>
              </a:pathLst>
            </a:custGeom>
          </p:spPr>
        </p:pic>
      </p:grpSp>
    </p:spTree>
    <p:extLst>
      <p:ext uri="{BB962C8B-B14F-4D97-AF65-F5344CB8AC3E}">
        <p14:creationId xmlns:p14="http://schemas.microsoft.com/office/powerpoint/2010/main" val="2932008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po 16">
            <a:extLst>
              <a:ext uri="{FF2B5EF4-FFF2-40B4-BE49-F238E27FC236}">
                <a16:creationId xmlns:a16="http://schemas.microsoft.com/office/drawing/2014/main" id="{3D2ECA72-4630-4CD1-B2C7-FAC8F91C4C07}"/>
              </a:ext>
            </a:extLst>
          </p:cNvPr>
          <p:cNvGrpSpPr>
            <a:grpSpLocks noChangeAspect="1"/>
          </p:cNvGrpSpPr>
          <p:nvPr/>
        </p:nvGrpSpPr>
        <p:grpSpPr>
          <a:xfrm>
            <a:off x="6705608" y="2099719"/>
            <a:ext cx="5486392" cy="3086096"/>
            <a:chOff x="20" y="10"/>
            <a:chExt cx="12191982" cy="6857990"/>
          </a:xfrm>
        </p:grpSpPr>
        <p:pic>
          <p:nvPicPr>
            <p:cNvPr id="18" name="Picture 4" descr="Risultati immagini per dj fabo">
              <a:extLst>
                <a:ext uri="{FF2B5EF4-FFF2-40B4-BE49-F238E27FC236}">
                  <a16:creationId xmlns:a16="http://schemas.microsoft.com/office/drawing/2014/main" id="{DB113364-80F7-4FAA-9FBC-B6872E60CF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057" r="-3" b="11566"/>
            <a:stretch/>
          </p:blipFill>
          <p:spPr bwMode="auto">
            <a:xfrm>
              <a:off x="5622233" y="10"/>
              <a:ext cx="6569769" cy="3750724"/>
            </a:xfrm>
            <a:custGeom>
              <a:avLst/>
              <a:gdLst>
                <a:gd name="connsiteX0" fmla="*/ 1738471 w 6569769"/>
                <a:gd name="connsiteY0" fmla="*/ 0 h 3750734"/>
                <a:gd name="connsiteX1" fmla="*/ 6569769 w 6569769"/>
                <a:gd name="connsiteY1" fmla="*/ 0 h 3750734"/>
                <a:gd name="connsiteX2" fmla="*/ 6569769 w 6569769"/>
                <a:gd name="connsiteY2" fmla="*/ 3750734 h 3750734"/>
                <a:gd name="connsiteX3" fmla="*/ 0 w 6569769"/>
                <a:gd name="connsiteY3" fmla="*/ 3750734 h 3750734"/>
              </a:gdLst>
              <a:ahLst/>
              <a:cxnLst>
                <a:cxn ang="0">
                  <a:pos x="connsiteX0" y="connsiteY0"/>
                </a:cxn>
                <a:cxn ang="0">
                  <a:pos x="connsiteX1" y="connsiteY1"/>
                </a:cxn>
                <a:cxn ang="0">
                  <a:pos x="connsiteX2" y="connsiteY2"/>
                </a:cxn>
                <a:cxn ang="0">
                  <a:pos x="connsiteX3" y="connsiteY3"/>
                </a:cxn>
              </a:cxnLst>
              <a:rect l="l" t="t" r="r" b="b"/>
              <a:pathLst>
                <a:path w="6569769" h="3750734">
                  <a:moveTo>
                    <a:pt x="1738471" y="0"/>
                  </a:moveTo>
                  <a:lnTo>
                    <a:pt x="6569769" y="0"/>
                  </a:lnTo>
                  <a:lnTo>
                    <a:pt x="6569769" y="3750734"/>
                  </a:lnTo>
                  <a:lnTo>
                    <a:pt x="0" y="3750734"/>
                  </a:lnTo>
                  <a:close/>
                </a:path>
              </a:pathLst>
            </a:custGeom>
            <a:noFill/>
            <a:extLst>
              <a:ext uri="{909E8E84-426E-40DD-AFC4-6F175D3DCCD1}">
                <a14:hiddenFill xmlns:a14="http://schemas.microsoft.com/office/drawing/2010/main">
                  <a:solidFill>
                    <a:srgbClr val="FFFFFF"/>
                  </a:solidFill>
                </a14:hiddenFill>
              </a:ext>
            </a:extLst>
          </p:spPr>
        </p:pic>
        <p:pic>
          <p:nvPicPr>
            <p:cNvPr id="23" name="Picture 6" descr="Risultati immagini per welby">
              <a:extLst>
                <a:ext uri="{FF2B5EF4-FFF2-40B4-BE49-F238E27FC236}">
                  <a16:creationId xmlns:a16="http://schemas.microsoft.com/office/drawing/2014/main" id="{F4F4A722-7FB4-4CBE-9D51-92DD3EBEDC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007" b="8481"/>
            <a:stretch/>
          </p:blipFill>
          <p:spPr bwMode="auto">
            <a:xfrm>
              <a:off x="4182011" y="3887894"/>
              <a:ext cx="8009991" cy="2970106"/>
            </a:xfrm>
            <a:custGeom>
              <a:avLst/>
              <a:gdLst>
                <a:gd name="connsiteX0" fmla="*/ 1376648 w 8009991"/>
                <a:gd name="connsiteY0" fmla="*/ 0 h 2970106"/>
                <a:gd name="connsiteX1" fmla="*/ 8009991 w 8009991"/>
                <a:gd name="connsiteY1" fmla="*/ 0 h 2970106"/>
                <a:gd name="connsiteX2" fmla="*/ 8009991 w 8009991"/>
                <a:gd name="connsiteY2" fmla="*/ 2970106 h 2970106"/>
                <a:gd name="connsiteX3" fmla="*/ 0 w 8009991"/>
                <a:gd name="connsiteY3" fmla="*/ 2970106 h 2970106"/>
              </a:gdLst>
              <a:ahLst/>
              <a:cxnLst>
                <a:cxn ang="0">
                  <a:pos x="connsiteX0" y="connsiteY0"/>
                </a:cxn>
                <a:cxn ang="0">
                  <a:pos x="connsiteX1" y="connsiteY1"/>
                </a:cxn>
                <a:cxn ang="0">
                  <a:pos x="connsiteX2" y="connsiteY2"/>
                </a:cxn>
                <a:cxn ang="0">
                  <a:pos x="connsiteX3" y="connsiteY3"/>
                </a:cxn>
              </a:cxnLst>
              <a:rect l="l" t="t" r="r" b="b"/>
              <a:pathLst>
                <a:path w="8009991" h="2970106">
                  <a:moveTo>
                    <a:pt x="1376648" y="0"/>
                  </a:moveTo>
                  <a:lnTo>
                    <a:pt x="8009991" y="0"/>
                  </a:lnTo>
                  <a:lnTo>
                    <a:pt x="8009991" y="2970106"/>
                  </a:lnTo>
                  <a:lnTo>
                    <a:pt x="0" y="2970106"/>
                  </a:lnTo>
                  <a:close/>
                </a:path>
              </a:pathLst>
            </a:custGeom>
            <a:noFill/>
            <a:extLst>
              <a:ext uri="{909E8E84-426E-40DD-AFC4-6F175D3DCCD1}">
                <a14:hiddenFill xmlns:a14="http://schemas.microsoft.com/office/drawing/2010/main">
                  <a:solidFill>
                    <a:srgbClr val="FFFFFF"/>
                  </a:solidFill>
                </a14:hiddenFill>
              </a:ext>
            </a:extLst>
          </p:spPr>
        </p:pic>
        <p:pic>
          <p:nvPicPr>
            <p:cNvPr id="24" name="Picture 2" descr="Risultati immagini per emanuela englaro malata">
              <a:extLst>
                <a:ext uri="{FF2B5EF4-FFF2-40B4-BE49-F238E27FC236}">
                  <a16:creationId xmlns:a16="http://schemas.microsoft.com/office/drawing/2014/main" id="{C8444222-BF2A-4109-94A6-EBF4577309B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314" r="1563" b="-1"/>
            <a:stretch/>
          </p:blipFill>
          <p:spPr bwMode="auto">
            <a:xfrm>
              <a:off x="20" y="10"/>
              <a:ext cx="7503091" cy="6857990"/>
            </a:xfrm>
            <a:custGeom>
              <a:avLst/>
              <a:gdLst>
                <a:gd name="connsiteX0" fmla="*/ 0 w 7503111"/>
                <a:gd name="connsiteY0" fmla="*/ 0 h 6858000"/>
                <a:gd name="connsiteX1" fmla="*/ 677334 w 7503111"/>
                <a:gd name="connsiteY1" fmla="*/ 0 h 6858000"/>
                <a:gd name="connsiteX2" fmla="*/ 1168036 w 7503111"/>
                <a:gd name="connsiteY2" fmla="*/ 0 h 6858000"/>
                <a:gd name="connsiteX3" fmla="*/ 1205499 w 7503111"/>
                <a:gd name="connsiteY3" fmla="*/ 0 h 6858000"/>
                <a:gd name="connsiteX4" fmla="*/ 1647632 w 7503111"/>
                <a:gd name="connsiteY4" fmla="*/ 0 h 6858000"/>
                <a:gd name="connsiteX5" fmla="*/ 7215401 w 7503111"/>
                <a:gd name="connsiteY5" fmla="*/ 0 h 6858000"/>
                <a:gd name="connsiteX6" fmla="*/ 4041567 w 7503111"/>
                <a:gd name="connsiteY6" fmla="*/ 6852993 h 6858000"/>
                <a:gd name="connsiteX7" fmla="*/ 7503111 w 7503111"/>
                <a:gd name="connsiteY7" fmla="*/ 6852993 h 6858000"/>
                <a:gd name="connsiteX8" fmla="*/ 7503111 w 7503111"/>
                <a:gd name="connsiteY8" fmla="*/ 6852994 h 6858000"/>
                <a:gd name="connsiteX9" fmla="*/ 1647632 w 7503111"/>
                <a:gd name="connsiteY9" fmla="*/ 6852994 h 6858000"/>
                <a:gd name="connsiteX10" fmla="*/ 1647632 w 7503111"/>
                <a:gd name="connsiteY10" fmla="*/ 6858000 h 6858000"/>
                <a:gd name="connsiteX11" fmla="*/ 0 w 750311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03111" h="6858000">
                  <a:moveTo>
                    <a:pt x="0" y="0"/>
                  </a:moveTo>
                  <a:lnTo>
                    <a:pt x="677334" y="0"/>
                  </a:lnTo>
                  <a:lnTo>
                    <a:pt x="1168036" y="0"/>
                  </a:lnTo>
                  <a:lnTo>
                    <a:pt x="1205499" y="0"/>
                  </a:lnTo>
                  <a:lnTo>
                    <a:pt x="1647632" y="0"/>
                  </a:lnTo>
                  <a:lnTo>
                    <a:pt x="7215401" y="0"/>
                  </a:lnTo>
                  <a:lnTo>
                    <a:pt x="4041567" y="6852993"/>
                  </a:lnTo>
                  <a:lnTo>
                    <a:pt x="7503111" y="6852993"/>
                  </a:lnTo>
                  <a:lnTo>
                    <a:pt x="7503111" y="6852994"/>
                  </a:lnTo>
                  <a:lnTo>
                    <a:pt x="1647632" y="6852994"/>
                  </a:lnTo>
                  <a:lnTo>
                    <a:pt x="1647632"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grpSp>
      <p:sp>
        <p:nvSpPr>
          <p:cNvPr id="10" name="Freccia a destra 9">
            <a:extLst>
              <a:ext uri="{FF2B5EF4-FFF2-40B4-BE49-F238E27FC236}">
                <a16:creationId xmlns:a16="http://schemas.microsoft.com/office/drawing/2014/main" id="{07C682C6-733B-494D-B963-0500AF98E42F}"/>
              </a:ext>
            </a:extLst>
          </p:cNvPr>
          <p:cNvSpPr/>
          <p:nvPr/>
        </p:nvSpPr>
        <p:spPr>
          <a:xfrm>
            <a:off x="5767126" y="2909833"/>
            <a:ext cx="717177" cy="8777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9" name="Gruppo 18">
            <a:extLst>
              <a:ext uri="{FF2B5EF4-FFF2-40B4-BE49-F238E27FC236}">
                <a16:creationId xmlns:a16="http://schemas.microsoft.com/office/drawing/2014/main" id="{C8862BEC-8F76-4BBD-9DE4-209C10DEC377}"/>
              </a:ext>
            </a:extLst>
          </p:cNvPr>
          <p:cNvGrpSpPr/>
          <p:nvPr/>
        </p:nvGrpSpPr>
        <p:grpSpPr>
          <a:xfrm>
            <a:off x="-580083" y="104419"/>
            <a:ext cx="12191980" cy="6863475"/>
            <a:chOff x="20" y="10"/>
            <a:chExt cx="12191980" cy="6863475"/>
          </a:xfrm>
        </p:grpSpPr>
        <p:pic>
          <p:nvPicPr>
            <p:cNvPr id="20" name="Picture 2" descr="Risultati immagini per piergiorgio welby">
              <a:extLst>
                <a:ext uri="{FF2B5EF4-FFF2-40B4-BE49-F238E27FC236}">
                  <a16:creationId xmlns:a16="http://schemas.microsoft.com/office/drawing/2014/main" id="{E810E0B3-7C89-4DB9-A265-581B6F4DCA9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7648" r="1" b="15831"/>
            <a:stretch/>
          </p:blipFill>
          <p:spPr bwMode="auto">
            <a:xfrm>
              <a:off x="7794519" y="3506112"/>
              <a:ext cx="4397481" cy="3351888"/>
            </a:xfrm>
            <a:custGeom>
              <a:avLst/>
              <a:gdLst>
                <a:gd name="connsiteX0" fmla="*/ 0 w 4397481"/>
                <a:gd name="connsiteY0" fmla="*/ 0 h 3351888"/>
                <a:gd name="connsiteX1" fmla="*/ 4397481 w 4397481"/>
                <a:gd name="connsiteY1" fmla="*/ 0 h 3351888"/>
                <a:gd name="connsiteX2" fmla="*/ 4397481 w 4397481"/>
                <a:gd name="connsiteY2" fmla="*/ 3351888 h 3351888"/>
                <a:gd name="connsiteX3" fmla="*/ 1552363 w 4397481"/>
                <a:gd name="connsiteY3" fmla="*/ 3351888 h 3351888"/>
              </a:gdLst>
              <a:ahLst/>
              <a:cxnLst>
                <a:cxn ang="0">
                  <a:pos x="connsiteX0" y="connsiteY0"/>
                </a:cxn>
                <a:cxn ang="0">
                  <a:pos x="connsiteX1" y="connsiteY1"/>
                </a:cxn>
                <a:cxn ang="0">
                  <a:pos x="connsiteX2" y="connsiteY2"/>
                </a:cxn>
                <a:cxn ang="0">
                  <a:pos x="connsiteX3" y="connsiteY3"/>
                </a:cxn>
              </a:cxnLst>
              <a:rect l="l" t="t" r="r" b="b"/>
              <a:pathLst>
                <a:path w="4397481" h="3351888">
                  <a:moveTo>
                    <a:pt x="0" y="0"/>
                  </a:moveTo>
                  <a:lnTo>
                    <a:pt x="4397481" y="0"/>
                  </a:lnTo>
                  <a:lnTo>
                    <a:pt x="4397481" y="3351888"/>
                  </a:lnTo>
                  <a:lnTo>
                    <a:pt x="1552363" y="3351888"/>
                  </a:lnTo>
                  <a:close/>
                </a:path>
              </a:pathLst>
            </a:custGeom>
            <a:noFill/>
            <a:extLst>
              <a:ext uri="{909E8E84-426E-40DD-AFC4-6F175D3DCCD1}">
                <a14:hiddenFill xmlns:a14="http://schemas.microsoft.com/office/drawing/2010/main">
                  <a:solidFill>
                    <a:srgbClr val="FFFFFF"/>
                  </a:solidFill>
                </a14:hiddenFill>
              </a:ext>
            </a:extLst>
          </p:spPr>
        </p:pic>
        <p:pic>
          <p:nvPicPr>
            <p:cNvPr id="21" name="Picture 6" descr="Risultati immagini per emanuela englaro">
              <a:extLst>
                <a:ext uri="{FF2B5EF4-FFF2-40B4-BE49-F238E27FC236}">
                  <a16:creationId xmlns:a16="http://schemas.microsoft.com/office/drawing/2014/main" id="{3CA1001A-CAE0-46D4-99FE-E9BA37F8A73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069" r="8569"/>
            <a:stretch/>
          </p:blipFill>
          <p:spPr bwMode="auto">
            <a:xfrm>
              <a:off x="20" y="10"/>
              <a:ext cx="9154673" cy="6863475"/>
            </a:xfrm>
            <a:custGeom>
              <a:avLst/>
              <a:gdLst>
                <a:gd name="connsiteX0" fmla="*/ 0 w 9154693"/>
                <a:gd name="connsiteY0" fmla="*/ 0 h 6863485"/>
                <a:gd name="connsiteX1" fmla="*/ 5976000 w 9154693"/>
                <a:gd name="connsiteY1" fmla="*/ 0 h 6863485"/>
                <a:gd name="connsiteX2" fmla="*/ 9154693 w 9154693"/>
                <a:gd name="connsiteY2" fmla="*/ 6863485 h 6863485"/>
                <a:gd name="connsiteX3" fmla="*/ 0 w 9154693"/>
                <a:gd name="connsiteY3" fmla="*/ 6863485 h 6863485"/>
                <a:gd name="connsiteX4" fmla="*/ 0 w 9154693"/>
                <a:gd name="connsiteY4" fmla="*/ 0 h 6863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693" h="6863485">
                  <a:moveTo>
                    <a:pt x="0" y="0"/>
                  </a:moveTo>
                  <a:lnTo>
                    <a:pt x="5976000" y="0"/>
                  </a:lnTo>
                  <a:lnTo>
                    <a:pt x="9154693" y="6863485"/>
                  </a:lnTo>
                  <a:lnTo>
                    <a:pt x="0" y="6863485"/>
                  </a:lnTo>
                  <a:lnTo>
                    <a:pt x="0" y="0"/>
                  </a:lnTo>
                  <a:close/>
                </a:path>
              </a:pathLst>
            </a:custGeom>
            <a:noFill/>
            <a:extLst>
              <a:ext uri="{909E8E84-426E-40DD-AFC4-6F175D3DCCD1}">
                <a14:hiddenFill xmlns:a14="http://schemas.microsoft.com/office/drawing/2010/main">
                  <a:solidFill>
                    <a:srgbClr val="FFFFFF"/>
                  </a:solidFill>
                </a14:hiddenFill>
              </a:ext>
            </a:extLst>
          </p:spPr>
        </p:pic>
        <p:pic>
          <p:nvPicPr>
            <p:cNvPr id="22" name="Immagine 21" descr="Immagine che contiene persona, uomo, posando, tenendo&#10;&#10;Descrizione generata automaticamente">
              <a:extLst>
                <a:ext uri="{FF2B5EF4-FFF2-40B4-BE49-F238E27FC236}">
                  <a16:creationId xmlns:a16="http://schemas.microsoft.com/office/drawing/2014/main" id="{C5A73A66-78DF-4B85-918B-D3CA4458B946}"/>
                </a:ext>
              </a:extLst>
            </p:cNvPr>
            <p:cNvPicPr>
              <a:picLocks noChangeAspect="1"/>
            </p:cNvPicPr>
            <p:nvPr/>
          </p:nvPicPr>
          <p:blipFill rotWithShape="1">
            <a:blip r:embed="rId7"/>
            <a:srcRect t="7720" r="3" b="17715"/>
            <a:stretch/>
          </p:blipFill>
          <p:spPr>
            <a:xfrm>
              <a:off x="6168189" y="10"/>
              <a:ext cx="6023811" cy="3346394"/>
            </a:xfrm>
            <a:custGeom>
              <a:avLst/>
              <a:gdLst>
                <a:gd name="connsiteX0" fmla="*/ 0 w 6023811"/>
                <a:gd name="connsiteY0" fmla="*/ 0 h 3346404"/>
                <a:gd name="connsiteX1" fmla="*/ 6023811 w 6023811"/>
                <a:gd name="connsiteY1" fmla="*/ 0 h 3346404"/>
                <a:gd name="connsiteX2" fmla="*/ 6023811 w 6023811"/>
                <a:gd name="connsiteY2" fmla="*/ 3346404 h 3346404"/>
                <a:gd name="connsiteX3" fmla="*/ 1549824 w 6023811"/>
                <a:gd name="connsiteY3" fmla="*/ 3346404 h 3346404"/>
              </a:gdLst>
              <a:ahLst/>
              <a:cxnLst>
                <a:cxn ang="0">
                  <a:pos x="connsiteX0" y="connsiteY0"/>
                </a:cxn>
                <a:cxn ang="0">
                  <a:pos x="connsiteX1" y="connsiteY1"/>
                </a:cxn>
                <a:cxn ang="0">
                  <a:pos x="connsiteX2" y="connsiteY2"/>
                </a:cxn>
                <a:cxn ang="0">
                  <a:pos x="connsiteX3" y="connsiteY3"/>
                </a:cxn>
              </a:cxnLst>
              <a:rect l="l" t="t" r="r" b="b"/>
              <a:pathLst>
                <a:path w="6023811" h="3346404">
                  <a:moveTo>
                    <a:pt x="0" y="0"/>
                  </a:moveTo>
                  <a:lnTo>
                    <a:pt x="6023811" y="0"/>
                  </a:lnTo>
                  <a:lnTo>
                    <a:pt x="6023811" y="3346404"/>
                  </a:lnTo>
                  <a:lnTo>
                    <a:pt x="1549824" y="3346404"/>
                  </a:lnTo>
                  <a:close/>
                </a:path>
              </a:pathLst>
            </a:custGeom>
          </p:spPr>
        </p:pic>
      </p:grpSp>
      <p:sp>
        <p:nvSpPr>
          <p:cNvPr id="2" name="Rettangolo 1">
            <a:extLst>
              <a:ext uri="{FF2B5EF4-FFF2-40B4-BE49-F238E27FC236}">
                <a16:creationId xmlns:a16="http://schemas.microsoft.com/office/drawing/2014/main" id="{3CE67039-E799-4991-8E0F-F27ADCC71D29}"/>
              </a:ext>
            </a:extLst>
          </p:cNvPr>
          <p:cNvSpPr/>
          <p:nvPr/>
        </p:nvSpPr>
        <p:spPr>
          <a:xfrm>
            <a:off x="2078182" y="104419"/>
            <a:ext cx="8645236" cy="707886"/>
          </a:xfrm>
          <a:prstGeom prst="rect">
            <a:avLst/>
          </a:prstGeom>
        </p:spPr>
        <p:txBody>
          <a:bodyPr wrap="square">
            <a:spAutoFit/>
          </a:bodyPr>
          <a:lstStyle/>
          <a:p>
            <a:r>
              <a:rPr lang="it-IT" sz="4000" b="1" dirty="0">
                <a:solidFill>
                  <a:schemeClr val="accent1">
                    <a:lumMod val="75000"/>
                  </a:schemeClr>
                </a:solidFill>
                <a:latin typeface="Arial" panose="020B0604020202020204" pitchFamily="34" charset="0"/>
                <a:cs typeface="Arial" panose="020B0604020202020204" pitchFamily="34" charset="0"/>
              </a:rPr>
              <a:t>Dj </a:t>
            </a:r>
            <a:r>
              <a:rPr lang="it-IT" sz="4000" b="1" dirty="0" err="1">
                <a:solidFill>
                  <a:schemeClr val="accent1">
                    <a:lumMod val="75000"/>
                  </a:schemeClr>
                </a:solidFill>
                <a:latin typeface="Arial" panose="020B0604020202020204" pitchFamily="34" charset="0"/>
                <a:cs typeface="Arial" panose="020B0604020202020204" pitchFamily="34" charset="0"/>
              </a:rPr>
              <a:t>Fabo</a:t>
            </a:r>
            <a:r>
              <a:rPr lang="it-IT" sz="4000" b="1" dirty="0">
                <a:solidFill>
                  <a:schemeClr val="accent1">
                    <a:lumMod val="75000"/>
                  </a:schemeClr>
                </a:solidFill>
                <a:latin typeface="Arial" panose="020B0604020202020204" pitchFamily="34" charset="0"/>
                <a:cs typeface="Arial" panose="020B0604020202020204" pitchFamily="34" charset="0"/>
              </a:rPr>
              <a:t> ed altri casi analoghi</a:t>
            </a:r>
          </a:p>
        </p:txBody>
      </p:sp>
      <p:sp>
        <p:nvSpPr>
          <p:cNvPr id="29" name="Ovale 28">
            <a:extLst>
              <a:ext uri="{FF2B5EF4-FFF2-40B4-BE49-F238E27FC236}">
                <a16:creationId xmlns:a16="http://schemas.microsoft.com/office/drawing/2014/main" id="{632A0E06-EF6D-49D2-8E2A-B241646EB718}"/>
              </a:ext>
            </a:extLst>
          </p:cNvPr>
          <p:cNvSpPr/>
          <p:nvPr/>
        </p:nvSpPr>
        <p:spPr>
          <a:xfrm>
            <a:off x="11611897" y="6360606"/>
            <a:ext cx="419762" cy="4197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bg1"/>
                </a:solidFill>
                <a:latin typeface="Arial" panose="020B0604020202020204" pitchFamily="34" charset="0"/>
                <a:cs typeface="Arial" panose="020B0604020202020204" pitchFamily="34" charset="0"/>
              </a:rPr>
              <a:t>1</a:t>
            </a:r>
          </a:p>
        </p:txBody>
      </p:sp>
      <p:sp>
        <p:nvSpPr>
          <p:cNvPr id="7" name="CasellaDiTesto 6">
            <a:extLst>
              <a:ext uri="{FF2B5EF4-FFF2-40B4-BE49-F238E27FC236}">
                <a16:creationId xmlns:a16="http://schemas.microsoft.com/office/drawing/2014/main" id="{7036AF5E-4CBB-4B81-BC9A-7D35B94A9A4C}"/>
              </a:ext>
            </a:extLst>
          </p:cNvPr>
          <p:cNvSpPr txBox="1"/>
          <p:nvPr/>
        </p:nvSpPr>
        <p:spPr>
          <a:xfrm>
            <a:off x="2350393" y="4890346"/>
            <a:ext cx="1597297" cy="369332"/>
          </a:xfrm>
          <a:prstGeom prst="rect">
            <a:avLst/>
          </a:prstGeom>
          <a:noFill/>
        </p:spPr>
        <p:txBody>
          <a:bodyPr wrap="none" rtlCol="0">
            <a:spAutoFit/>
          </a:bodyPr>
          <a:lstStyle/>
          <a:p>
            <a:r>
              <a:rPr lang="it-IT" b="1" dirty="0">
                <a:solidFill>
                  <a:schemeClr val="bg1"/>
                </a:solidFill>
              </a:rPr>
              <a:t>Eluana Englaro</a:t>
            </a:r>
          </a:p>
        </p:txBody>
      </p:sp>
      <p:sp>
        <p:nvSpPr>
          <p:cNvPr id="15" name="CasellaDiTesto 14">
            <a:extLst>
              <a:ext uri="{FF2B5EF4-FFF2-40B4-BE49-F238E27FC236}">
                <a16:creationId xmlns:a16="http://schemas.microsoft.com/office/drawing/2014/main" id="{58EA61AD-62D4-4868-B1F9-D359AD0A9D4D}"/>
              </a:ext>
            </a:extLst>
          </p:cNvPr>
          <p:cNvSpPr txBox="1"/>
          <p:nvPr/>
        </p:nvSpPr>
        <p:spPr>
          <a:xfrm>
            <a:off x="3474274" y="3066678"/>
            <a:ext cx="917880" cy="369332"/>
          </a:xfrm>
          <a:prstGeom prst="rect">
            <a:avLst/>
          </a:prstGeom>
          <a:noFill/>
        </p:spPr>
        <p:txBody>
          <a:bodyPr wrap="none" rtlCol="0">
            <a:spAutoFit/>
          </a:bodyPr>
          <a:lstStyle/>
          <a:p>
            <a:r>
              <a:rPr lang="it-IT" b="1" dirty="0">
                <a:solidFill>
                  <a:schemeClr val="bg1"/>
                </a:solidFill>
              </a:rPr>
              <a:t>DJ </a:t>
            </a:r>
            <a:r>
              <a:rPr lang="it-IT" b="1" dirty="0" err="1">
                <a:solidFill>
                  <a:schemeClr val="bg1"/>
                </a:solidFill>
              </a:rPr>
              <a:t>Fabo</a:t>
            </a:r>
            <a:endParaRPr lang="it-IT" b="1" dirty="0">
              <a:solidFill>
                <a:schemeClr val="bg1"/>
              </a:solidFill>
            </a:endParaRPr>
          </a:p>
        </p:txBody>
      </p:sp>
      <p:sp>
        <p:nvSpPr>
          <p:cNvPr id="16" name="CasellaDiTesto 15">
            <a:extLst>
              <a:ext uri="{FF2B5EF4-FFF2-40B4-BE49-F238E27FC236}">
                <a16:creationId xmlns:a16="http://schemas.microsoft.com/office/drawing/2014/main" id="{C5385DD2-7EE6-49EC-BD6E-178264014784}"/>
              </a:ext>
            </a:extLst>
          </p:cNvPr>
          <p:cNvSpPr txBox="1"/>
          <p:nvPr/>
        </p:nvSpPr>
        <p:spPr>
          <a:xfrm rot="5400000">
            <a:off x="4499209" y="4184546"/>
            <a:ext cx="1872244" cy="369332"/>
          </a:xfrm>
          <a:prstGeom prst="rect">
            <a:avLst/>
          </a:prstGeom>
          <a:noFill/>
        </p:spPr>
        <p:txBody>
          <a:bodyPr wrap="none" rtlCol="0">
            <a:spAutoFit/>
          </a:bodyPr>
          <a:lstStyle/>
          <a:p>
            <a:r>
              <a:rPr lang="it-IT" b="1" dirty="0"/>
              <a:t>Piergiorgio Welby</a:t>
            </a:r>
          </a:p>
        </p:txBody>
      </p:sp>
    </p:spTree>
    <p:extLst>
      <p:ext uri="{BB962C8B-B14F-4D97-AF65-F5344CB8AC3E}">
        <p14:creationId xmlns:p14="http://schemas.microsoft.com/office/powerpoint/2010/main" val="136065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6" presetClass="emph" presetSubtype="0" fill="hold" nodeType="withEffect">
                                  <p:stCondLst>
                                    <p:cond delay="0"/>
                                  </p:stCondLst>
                                  <p:childTnLst>
                                    <p:animScale>
                                      <p:cBhvr>
                                        <p:cTn id="9" dur="2000" fill="hold"/>
                                        <p:tgtEl>
                                          <p:spTgt spid="19"/>
                                        </p:tgtEl>
                                      </p:cBhvr>
                                      <p:by x="50000" y="50000"/>
                                    </p:animScale>
                                  </p:childTnLst>
                                  <p:subTnLst>
                                    <p:animClr clrSpc="rgb" dir="cw">
                                      <p:cBhvr override="childStyle">
                                        <p:cTn dur="1" fill="hold" display="0" masterRel="nextClick" afterEffect="1"/>
                                        <p:tgtEl>
                                          <p:spTgt spid="19"/>
                                        </p:tgtEl>
                                        <p:attrNameLst>
                                          <p:attrName>ppt_c</p:attrName>
                                        </p:attrNameLst>
                                      </p:cBhvr>
                                      <p:to>
                                        <a:schemeClr val="bg2"/>
                                      </p:to>
                                    </p:animClr>
                                  </p:subTnLst>
                                </p:cTn>
                              </p:par>
                              <p:par>
                                <p:cTn id="10" presetID="35" presetClass="path" presetSubtype="0" accel="50000" decel="50000" fill="hold" nodeType="withEffect">
                                  <p:stCondLst>
                                    <p:cond delay="0"/>
                                  </p:stCondLst>
                                  <p:childTnLst>
                                    <p:animMotion origin="layout" path="M 6.25E-7 -4.07407E-6 L -0.25 -4.07407E-6 " pathEditMode="relative" rAng="0" ptsTypes="AA">
                                      <p:cBhvr>
                                        <p:cTn id="11" dur="2000" fill="hold"/>
                                        <p:tgtEl>
                                          <p:spTgt spid="19"/>
                                        </p:tgtEl>
                                        <p:attrNameLst>
                                          <p:attrName>ppt_x</p:attrName>
                                          <p:attrName>ppt_y</p:attrName>
                                        </p:attrNameLst>
                                      </p:cBhvr>
                                      <p:rCtr x="-12500" y="0"/>
                                    </p:animMotion>
                                  </p:childTnLst>
                                </p:cTn>
                              </p:par>
                              <p:par>
                                <p:cTn id="12" presetID="2" presetClass="entr" presetSubtype="8"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2000" fill="hold"/>
                                        <p:tgtEl>
                                          <p:spTgt spid="10"/>
                                        </p:tgtEl>
                                        <p:attrNameLst>
                                          <p:attrName>ppt_x</p:attrName>
                                        </p:attrNameLst>
                                      </p:cBhvr>
                                      <p:tavLst>
                                        <p:tav tm="0">
                                          <p:val>
                                            <p:strVal val="0-#ppt_w/2"/>
                                          </p:val>
                                        </p:tav>
                                        <p:tav tm="100000">
                                          <p:val>
                                            <p:strVal val="#ppt_x"/>
                                          </p:val>
                                        </p:tav>
                                      </p:tavLst>
                                    </p:anim>
                                    <p:anim calcmode="lin" valueType="num">
                                      <p:cBhvr additive="base">
                                        <p:cTn id="15" dur="2000" fill="hold"/>
                                        <p:tgtEl>
                                          <p:spTgt spid="10"/>
                                        </p:tgtEl>
                                        <p:attrNameLst>
                                          <p:attrName>ppt_y</p:attrName>
                                        </p:attrNameLst>
                                      </p:cBhvr>
                                      <p:tavLst>
                                        <p:tav tm="0">
                                          <p:val>
                                            <p:strVal val="#ppt_y"/>
                                          </p:val>
                                        </p:tav>
                                        <p:tav tm="100000">
                                          <p:val>
                                            <p:strVal val="#ppt_y"/>
                                          </p:val>
                                        </p:tav>
                                      </p:tavLst>
                                    </p:anim>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D766FAA8-B575-41DE-ACBF-D4B4968F190C}"/>
              </a:ext>
            </a:extLst>
          </p:cNvPr>
          <p:cNvSpPr/>
          <p:nvPr/>
        </p:nvSpPr>
        <p:spPr>
          <a:xfrm>
            <a:off x="2381727" y="726888"/>
            <a:ext cx="9394646" cy="1169551"/>
          </a:xfrm>
          <a:prstGeom prst="rect">
            <a:avLst/>
          </a:prstGeom>
        </p:spPr>
        <p:txBody>
          <a:bodyPr wrap="square">
            <a:spAutoFit/>
          </a:bodyPr>
          <a:lstStyle/>
          <a:p>
            <a:pPr>
              <a:lnSpc>
                <a:spcPts val="1400"/>
              </a:lnSpc>
            </a:pPr>
            <a:r>
              <a:rPr lang="it-IT" b="1" i="0" dirty="0">
                <a:solidFill>
                  <a:schemeClr val="accent4">
                    <a:lumMod val="50000"/>
                  </a:schemeClr>
                </a:solidFill>
                <a:effectLst/>
                <a:latin typeface="Arial" panose="020B0604020202020204" pitchFamily="34" charset="0"/>
                <a:cs typeface="Arial" panose="020B0604020202020204" pitchFamily="34" charset="0"/>
              </a:rPr>
              <a:t>2006: 20 dicembre (decesso)</a:t>
            </a:r>
          </a:p>
          <a:p>
            <a:pPr>
              <a:lnSpc>
                <a:spcPts val="1400"/>
              </a:lnSpc>
            </a:pPr>
            <a:r>
              <a:rPr lang="it-IT" sz="1400" b="1" i="0" dirty="0">
                <a:effectLst/>
                <a:latin typeface="Arial" panose="020B0604020202020204" pitchFamily="34" charset="0"/>
                <a:cs typeface="Arial" panose="020B0604020202020204" pitchFamily="34" charset="0"/>
              </a:rPr>
              <a:t>Piergiorgio Welby,</a:t>
            </a:r>
            <a:r>
              <a:rPr lang="it-IT" sz="1400" b="0" i="0" dirty="0">
                <a:effectLst/>
                <a:latin typeface="Arial" panose="020B0604020202020204" pitchFamily="34" charset="0"/>
                <a:cs typeface="Arial" panose="020B0604020202020204" pitchFamily="34" charset="0"/>
              </a:rPr>
              <a:t> il paziente esercitò il diritto all'autodeterminazione e chiese il </a:t>
            </a:r>
            <a:r>
              <a:rPr lang="it-IT" sz="1400" b="1" i="0" dirty="0">
                <a:effectLst/>
                <a:latin typeface="Arial" panose="020B0604020202020204" pitchFamily="34" charset="0"/>
                <a:cs typeface="Arial" panose="020B0604020202020204" pitchFamily="34" charset="0"/>
              </a:rPr>
              <a:t>distacco del respiratore artificiale</a:t>
            </a:r>
            <a:r>
              <a:rPr lang="it-IT" sz="1400" b="0" i="0" dirty="0">
                <a:effectLst/>
                <a:latin typeface="Arial" panose="020B0604020202020204" pitchFamily="34" charset="0"/>
                <a:cs typeface="Arial" panose="020B0604020202020204" pitchFamily="34" charset="0"/>
              </a:rPr>
              <a:t> che lo teneva in vita. Questo comportò </a:t>
            </a:r>
            <a:r>
              <a:rPr lang="it-IT" sz="1400" b="1" i="0" dirty="0">
                <a:effectLst/>
                <a:latin typeface="Arial" panose="020B0604020202020204" pitchFamily="34" charset="0"/>
                <a:cs typeface="Arial" panose="020B0604020202020204" pitchFamily="34" charset="0"/>
              </a:rPr>
              <a:t>un’accusa di omicidio</a:t>
            </a:r>
            <a:r>
              <a:rPr lang="it-IT" sz="1400" b="0" i="0" dirty="0">
                <a:effectLst/>
                <a:latin typeface="Arial" panose="020B0604020202020204" pitchFamily="34" charset="0"/>
                <a:cs typeface="Arial" panose="020B0604020202020204" pitchFamily="34" charset="0"/>
              </a:rPr>
              <a:t> del consenziente (art. 579 c.p.) per il medico che aveva dato attuazione alla volontà di Welby. Il Tribunale di Roma, con la sentenza 2049 del 23 luglio 2007, dichiarò il non luogo a procedere nei confronti del medico, il quale aveva agito nell'adempimento di un dovere e, in virtù di ciò, non era sanzionabile (art. 51 c.p.)  </a:t>
            </a:r>
            <a:endParaRPr lang="it-IT" sz="1400" dirty="0">
              <a:latin typeface="Arial" panose="020B0604020202020204" pitchFamily="34" charset="0"/>
              <a:cs typeface="Arial" panose="020B0604020202020204" pitchFamily="34" charset="0"/>
            </a:endParaRPr>
          </a:p>
        </p:txBody>
      </p:sp>
      <p:pic>
        <p:nvPicPr>
          <p:cNvPr id="5" name="Immagine 4" descr="Immagine che contiene uomo, persona, interni, guardando&#10;&#10;Descrizione generata automaticamente">
            <a:extLst>
              <a:ext uri="{FF2B5EF4-FFF2-40B4-BE49-F238E27FC236}">
                <a16:creationId xmlns:a16="http://schemas.microsoft.com/office/drawing/2014/main" id="{9BA1346A-BEB9-40B2-8686-FAD00E656F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101" y="5340453"/>
            <a:ext cx="1330838" cy="11566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Immagine 6" descr="Immagine che contiene persona, uomo, interni, tenendo&#10;&#10;Descrizione generata automaticamente">
            <a:extLst>
              <a:ext uri="{FF2B5EF4-FFF2-40B4-BE49-F238E27FC236}">
                <a16:creationId xmlns:a16="http://schemas.microsoft.com/office/drawing/2014/main" id="{AA541729-5688-4BB3-92D8-B36BD409D9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101" y="2207261"/>
            <a:ext cx="1330838" cy="11058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magine 8" descr="Immagine che contiene uomo, persona, interni, sedendo&#10;&#10;Descrizione generata automaticamente">
            <a:extLst>
              <a:ext uri="{FF2B5EF4-FFF2-40B4-BE49-F238E27FC236}">
                <a16:creationId xmlns:a16="http://schemas.microsoft.com/office/drawing/2014/main" id="{CB301DCD-5C0C-42BD-9765-CE5124D5E1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6101" y="612371"/>
            <a:ext cx="1330838" cy="12190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Rettangolo 9">
            <a:extLst>
              <a:ext uri="{FF2B5EF4-FFF2-40B4-BE49-F238E27FC236}">
                <a16:creationId xmlns:a16="http://schemas.microsoft.com/office/drawing/2014/main" id="{8EA30641-F6C1-46BC-8E48-60E11B46381B}"/>
              </a:ext>
            </a:extLst>
          </p:cNvPr>
          <p:cNvSpPr/>
          <p:nvPr/>
        </p:nvSpPr>
        <p:spPr>
          <a:xfrm>
            <a:off x="2412933" y="2174542"/>
            <a:ext cx="9062511" cy="1169551"/>
          </a:xfrm>
          <a:prstGeom prst="rect">
            <a:avLst/>
          </a:prstGeom>
        </p:spPr>
        <p:txBody>
          <a:bodyPr wrap="square">
            <a:spAutoFit/>
          </a:bodyPr>
          <a:lstStyle/>
          <a:p>
            <a:pPr>
              <a:lnSpc>
                <a:spcPts val="1400"/>
              </a:lnSpc>
            </a:pPr>
            <a:r>
              <a:rPr lang="it-IT" b="1" dirty="0">
                <a:solidFill>
                  <a:schemeClr val="accent4">
                    <a:lumMod val="50000"/>
                  </a:schemeClr>
                </a:solidFill>
                <a:latin typeface="Arial" panose="020B0604020202020204" pitchFamily="34" charset="0"/>
                <a:cs typeface="Arial" panose="020B0604020202020204" pitchFamily="34" charset="0"/>
              </a:rPr>
              <a:t>2009: 9 febbraio (decesso)</a:t>
            </a:r>
          </a:p>
          <a:p>
            <a:pPr>
              <a:lnSpc>
                <a:spcPts val="1400"/>
              </a:lnSpc>
            </a:pPr>
            <a:r>
              <a:rPr lang="it-IT" sz="1400" b="1" dirty="0">
                <a:latin typeface="Arial" panose="020B0604020202020204" pitchFamily="34" charset="0"/>
                <a:cs typeface="Arial" panose="020B0604020202020204" pitchFamily="34" charset="0"/>
              </a:rPr>
              <a:t>Eluana Englaro</a:t>
            </a:r>
            <a:r>
              <a:rPr lang="it-IT" sz="1400" dirty="0">
                <a:latin typeface="Arial" panose="020B0604020202020204" pitchFamily="34" charset="0"/>
                <a:cs typeface="Arial" panose="020B0604020202020204" pitchFamily="34" charset="0"/>
              </a:rPr>
              <a:t>, la paziente versava in condizione di </a:t>
            </a:r>
            <a:r>
              <a:rPr lang="it-IT" sz="1400" b="1" dirty="0">
                <a:latin typeface="Arial" panose="020B0604020202020204" pitchFamily="34" charset="0"/>
                <a:cs typeface="Arial" panose="020B0604020202020204" pitchFamily="34" charset="0"/>
              </a:rPr>
              <a:t>stato vegetativo permanente </a:t>
            </a:r>
            <a:r>
              <a:rPr lang="it-IT" sz="1400" dirty="0">
                <a:latin typeface="Arial" panose="020B0604020202020204" pitchFamily="34" charset="0"/>
                <a:cs typeface="Arial" panose="020B0604020202020204" pitchFamily="34" charset="0"/>
              </a:rPr>
              <a:t>e non le era possibile esprimere alcuna volontà. La sua situazione era totalmente irreversibile. La sentenza 21748 del 16 ottobre 2007 chiarì come il distacco dei macchinari che tenevano in vita Eluana fosse possibile a due condizioni: la prima era l’impossibilità di recuperare la situazione di salute originaria (stato irreversibile); la seconda era quella di ricostruire in modo univoco quella che avrebbe dovuto essere la volontà del paziente</a:t>
            </a:r>
          </a:p>
        </p:txBody>
      </p:sp>
      <p:sp>
        <p:nvSpPr>
          <p:cNvPr id="11" name="Rettangolo 10">
            <a:extLst>
              <a:ext uri="{FF2B5EF4-FFF2-40B4-BE49-F238E27FC236}">
                <a16:creationId xmlns:a16="http://schemas.microsoft.com/office/drawing/2014/main" id="{E01100DD-1E8B-4523-AB7E-DB0D707E3704}"/>
              </a:ext>
            </a:extLst>
          </p:cNvPr>
          <p:cNvSpPr/>
          <p:nvPr/>
        </p:nvSpPr>
        <p:spPr>
          <a:xfrm>
            <a:off x="2445714" y="5340453"/>
            <a:ext cx="8980492" cy="1349087"/>
          </a:xfrm>
          <a:prstGeom prst="rect">
            <a:avLst/>
          </a:prstGeom>
        </p:spPr>
        <p:txBody>
          <a:bodyPr wrap="square">
            <a:spAutoFit/>
          </a:bodyPr>
          <a:lstStyle/>
          <a:p>
            <a:pPr>
              <a:lnSpc>
                <a:spcPts val="1400"/>
              </a:lnSpc>
            </a:pPr>
            <a:r>
              <a:rPr lang="it-IT" b="1" dirty="0">
                <a:solidFill>
                  <a:schemeClr val="accent4">
                    <a:lumMod val="50000"/>
                  </a:schemeClr>
                </a:solidFill>
                <a:latin typeface="Arial" panose="020B0604020202020204" pitchFamily="34" charset="0"/>
                <a:cs typeface="Arial" panose="020B0604020202020204" pitchFamily="34" charset="0"/>
              </a:rPr>
              <a:t>2017: 13 aprile (decesso)</a:t>
            </a:r>
          </a:p>
          <a:p>
            <a:pPr>
              <a:lnSpc>
                <a:spcPts val="1400"/>
              </a:lnSpc>
            </a:pPr>
            <a:r>
              <a:rPr lang="it-IT" sz="1400" b="1" dirty="0">
                <a:latin typeface="Arial" panose="020B0604020202020204" pitchFamily="34" charset="0"/>
                <a:cs typeface="Arial" panose="020B0604020202020204" pitchFamily="34" charset="0"/>
              </a:rPr>
              <a:t>Davide Trentini</a:t>
            </a:r>
            <a:r>
              <a:rPr lang="it-IT" sz="1400" dirty="0">
                <a:latin typeface="Arial" panose="020B0604020202020204" pitchFamily="34" charset="0"/>
                <a:cs typeface="Arial" panose="020B0604020202020204" pitchFamily="34" charset="0"/>
              </a:rPr>
              <a:t>. Tutti conoscono la storia di Dj </a:t>
            </a:r>
            <a:r>
              <a:rPr lang="it-IT" sz="1400" dirty="0" err="1">
                <a:latin typeface="Arial" panose="020B0604020202020204" pitchFamily="34" charset="0"/>
                <a:cs typeface="Arial" panose="020B0604020202020204" pitchFamily="34" charset="0"/>
              </a:rPr>
              <a:t>Fabo</a:t>
            </a:r>
            <a:r>
              <a:rPr lang="it-IT" sz="1400" dirty="0">
                <a:latin typeface="Arial" panose="020B0604020202020204" pitchFamily="34" charset="0"/>
                <a:cs typeface="Arial" panose="020B0604020202020204" pitchFamily="34" charset="0"/>
              </a:rPr>
              <a:t> in pochi, invece, conoscono la storia di Davide Trentini. Davide era malato di </a:t>
            </a:r>
            <a:r>
              <a:rPr lang="it-IT" sz="1400" b="1" dirty="0">
                <a:latin typeface="Arial" panose="020B0604020202020204" pitchFamily="34" charset="0"/>
                <a:cs typeface="Arial" panose="020B0604020202020204" pitchFamily="34" charset="0"/>
              </a:rPr>
              <a:t>sclerosi multipla </a:t>
            </a:r>
            <a:r>
              <a:rPr lang="it-IT" sz="1400" dirty="0">
                <a:latin typeface="Arial" panose="020B0604020202020204" pitchFamily="34" charset="0"/>
                <a:cs typeface="Arial" panose="020B0604020202020204" pitchFamily="34" charset="0"/>
              </a:rPr>
              <a:t>dal 1993. Aveva 53 anni e la sua vita, segnata da una salute progressivamente sempre più deficitaria, era diventata un calvario. Per questo ha contattato Marco Cappato e poi Mina Welby per conoscere le modalità e infine accedere alla morte volontaria in Svizzera. Cosa è successo?  È partito dunque per la Svizzera con Mina dove ha avuto accesso alla cosiddetta morte volontaria il 13 aprile 2017.</a:t>
            </a:r>
          </a:p>
        </p:txBody>
      </p:sp>
      <p:pic>
        <p:nvPicPr>
          <p:cNvPr id="13" name="Immagine 12" descr="Immagine che contiene uomo, persona, indossando, interni&#10;&#10;Descrizione generata automaticamente">
            <a:extLst>
              <a:ext uri="{FF2B5EF4-FFF2-40B4-BE49-F238E27FC236}">
                <a16:creationId xmlns:a16="http://schemas.microsoft.com/office/drawing/2014/main" id="{A649412C-A425-445A-86E3-DC958763F996}"/>
              </a:ext>
            </a:extLst>
          </p:cNvPr>
          <p:cNvPicPr>
            <a:picLocks noChangeAspect="1"/>
          </p:cNvPicPr>
          <p:nvPr/>
        </p:nvPicPr>
        <p:blipFill rotWithShape="1">
          <a:blip r:embed="rId6">
            <a:extLst>
              <a:ext uri="{28A0092B-C50C-407E-A947-70E740481C1C}">
                <a14:useLocalDpi xmlns:a14="http://schemas.microsoft.com/office/drawing/2010/main" val="0"/>
              </a:ext>
            </a:extLst>
          </a:blip>
          <a:srcRect t="7399"/>
          <a:stretch/>
        </p:blipFill>
        <p:spPr>
          <a:xfrm>
            <a:off x="696101" y="3600715"/>
            <a:ext cx="1330838" cy="12323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Rettangolo 14">
            <a:extLst>
              <a:ext uri="{FF2B5EF4-FFF2-40B4-BE49-F238E27FC236}">
                <a16:creationId xmlns:a16="http://schemas.microsoft.com/office/drawing/2014/main" id="{A6D25270-BF72-400B-9914-AC7A777AFD20}"/>
              </a:ext>
            </a:extLst>
          </p:cNvPr>
          <p:cNvSpPr/>
          <p:nvPr/>
        </p:nvSpPr>
        <p:spPr>
          <a:xfrm>
            <a:off x="2392218" y="3596719"/>
            <a:ext cx="8967624" cy="1349087"/>
          </a:xfrm>
          <a:prstGeom prst="rect">
            <a:avLst/>
          </a:prstGeom>
        </p:spPr>
        <p:txBody>
          <a:bodyPr wrap="square">
            <a:spAutoFit/>
          </a:bodyPr>
          <a:lstStyle/>
          <a:p>
            <a:pPr>
              <a:lnSpc>
                <a:spcPts val="1400"/>
              </a:lnSpc>
            </a:pPr>
            <a:r>
              <a:rPr lang="it-IT" b="1" dirty="0">
                <a:solidFill>
                  <a:schemeClr val="accent4">
                    <a:lumMod val="50000"/>
                  </a:schemeClr>
                </a:solidFill>
                <a:latin typeface="Arial" panose="020B0604020202020204" pitchFamily="34" charset="0"/>
                <a:cs typeface="Arial" panose="020B0604020202020204" pitchFamily="34" charset="0"/>
              </a:rPr>
              <a:t>2017: 27 febbraio (decesso)</a:t>
            </a:r>
          </a:p>
          <a:p>
            <a:pPr>
              <a:lnSpc>
                <a:spcPts val="1400"/>
              </a:lnSpc>
            </a:pPr>
            <a:r>
              <a:rPr lang="it-IT" sz="1400" dirty="0">
                <a:latin typeface="Arial" panose="020B0604020202020204" pitchFamily="34" charset="0"/>
                <a:cs typeface="Arial" panose="020B0604020202020204" pitchFamily="34" charset="0"/>
              </a:rPr>
              <a:t>A seguito di un incidente stradale, </a:t>
            </a:r>
            <a:r>
              <a:rPr lang="it-IT" sz="1400" b="1" dirty="0">
                <a:latin typeface="Arial" panose="020B0604020202020204" pitchFamily="34" charset="0"/>
                <a:cs typeface="Arial" panose="020B0604020202020204" pitchFamily="34" charset="0"/>
              </a:rPr>
              <a:t>Fabiano Antoniani (Dj </a:t>
            </a:r>
            <a:r>
              <a:rPr lang="it-IT" sz="1400" b="1" dirty="0" err="1">
                <a:latin typeface="Arial" panose="020B0604020202020204" pitchFamily="34" charset="0"/>
                <a:cs typeface="Arial" panose="020B0604020202020204" pitchFamily="34" charset="0"/>
              </a:rPr>
              <a:t>Fabo</a:t>
            </a:r>
            <a:r>
              <a:rPr lang="it-IT" sz="1400" b="1" dirty="0">
                <a:latin typeface="Arial" panose="020B0604020202020204" pitchFamily="34" charset="0"/>
                <a:cs typeface="Arial" panose="020B0604020202020204" pitchFamily="34" charset="0"/>
              </a:rPr>
              <a:t>) </a:t>
            </a:r>
            <a:r>
              <a:rPr lang="it-IT" sz="1400" dirty="0">
                <a:latin typeface="Arial" panose="020B0604020202020204" pitchFamily="34" charset="0"/>
                <a:cs typeface="Arial" panose="020B0604020202020204" pitchFamily="34" charset="0"/>
              </a:rPr>
              <a:t>era rimasto </a:t>
            </a:r>
            <a:r>
              <a:rPr lang="it-IT" sz="1400" b="1" dirty="0">
                <a:latin typeface="Arial" panose="020B0604020202020204" pitchFamily="34" charset="0"/>
                <a:cs typeface="Arial" panose="020B0604020202020204" pitchFamily="34" charset="0"/>
              </a:rPr>
              <a:t>tetraplegico e affetto da cecità </a:t>
            </a:r>
            <a:r>
              <a:rPr lang="it-IT" sz="1400" dirty="0">
                <a:latin typeface="Arial" panose="020B0604020202020204" pitchFamily="34" charset="0"/>
                <a:cs typeface="Arial" panose="020B0604020202020204" pitchFamily="34" charset="0"/>
              </a:rPr>
              <a:t>permanente. Non era stato possibile trovare cure in grado di migliorare la sua condizione. Nonostante tutto, Dj </a:t>
            </a:r>
            <a:r>
              <a:rPr lang="it-IT" sz="1400" dirty="0" err="1">
                <a:latin typeface="Arial" panose="020B0604020202020204" pitchFamily="34" charset="0"/>
                <a:cs typeface="Arial" panose="020B0604020202020204" pitchFamily="34" charset="0"/>
              </a:rPr>
              <a:t>Fabo</a:t>
            </a:r>
            <a:r>
              <a:rPr lang="it-IT" sz="1400" dirty="0">
                <a:latin typeface="Arial" panose="020B0604020202020204" pitchFamily="34" charset="0"/>
                <a:cs typeface="Arial" panose="020B0604020202020204" pitchFamily="34" charset="0"/>
              </a:rPr>
              <a:t> era pienamente lucido ed era in grado di manifestare liberamente la propria volontà. La legge avrebbe consentito a Dj </a:t>
            </a:r>
            <a:r>
              <a:rPr lang="it-IT" sz="1400" dirty="0" err="1">
                <a:latin typeface="Arial" panose="020B0604020202020204" pitchFamily="34" charset="0"/>
                <a:cs typeface="Arial" panose="020B0604020202020204" pitchFamily="34" charset="0"/>
              </a:rPr>
              <a:t>Fabo</a:t>
            </a:r>
            <a:r>
              <a:rPr lang="it-IT" sz="1400" dirty="0">
                <a:latin typeface="Arial" panose="020B0604020202020204" pitchFamily="34" charset="0"/>
                <a:cs typeface="Arial" panose="020B0604020202020204" pitchFamily="34" charset="0"/>
              </a:rPr>
              <a:t> di richiedere l’interruzione della respirazione artificiale ma, in tal modo, tuttavia, sarebbe intercorso un tempo troppo lungo fra il distacco dal respiratore e il decesso. Chiede aiuto a Marco Cappato e il 27 febbraio 2017 pone fine alla sua vita nella clinica svizzera </a:t>
            </a:r>
            <a:r>
              <a:rPr lang="it-IT" sz="1400" dirty="0" err="1">
                <a:latin typeface="Arial" panose="020B0604020202020204" pitchFamily="34" charset="0"/>
                <a:cs typeface="Arial" panose="020B0604020202020204" pitchFamily="34" charset="0"/>
              </a:rPr>
              <a:t>Dignitas</a:t>
            </a:r>
            <a:endParaRPr lang="it-IT" sz="1400" dirty="0">
              <a:latin typeface="Arial" panose="020B0604020202020204" pitchFamily="34" charset="0"/>
              <a:cs typeface="Arial" panose="020B0604020202020204" pitchFamily="34" charset="0"/>
            </a:endParaRPr>
          </a:p>
        </p:txBody>
      </p:sp>
      <p:pic>
        <p:nvPicPr>
          <p:cNvPr id="24" name="Immagine 23" descr="Immagine che contiene disegnando&#10;&#10;Descrizione generata automaticamente">
            <a:hlinkClick r:id="rId7"/>
            <a:extLst>
              <a:ext uri="{FF2B5EF4-FFF2-40B4-BE49-F238E27FC236}">
                <a16:creationId xmlns:a16="http://schemas.microsoft.com/office/drawing/2014/main" id="{EC7E83F0-FDE3-4542-AB47-DF840381531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747626" y="967030"/>
            <a:ext cx="307778" cy="246222"/>
          </a:xfrm>
          <a:prstGeom prst="rect">
            <a:avLst/>
          </a:prstGeom>
        </p:spPr>
      </p:pic>
      <p:pic>
        <p:nvPicPr>
          <p:cNvPr id="25" name="Immagine 24" descr="Immagine che contiene disegnando&#10;&#10;Descrizione generata automaticamente">
            <a:hlinkClick r:id="rId9"/>
            <a:extLst>
              <a:ext uri="{FF2B5EF4-FFF2-40B4-BE49-F238E27FC236}">
                <a16:creationId xmlns:a16="http://schemas.microsoft.com/office/drawing/2014/main" id="{ACE38744-21C7-4225-B267-3147BB4C754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747626" y="1366710"/>
            <a:ext cx="307778" cy="246222"/>
          </a:xfrm>
          <a:prstGeom prst="rect">
            <a:avLst/>
          </a:prstGeom>
        </p:spPr>
      </p:pic>
      <p:pic>
        <p:nvPicPr>
          <p:cNvPr id="26" name="Immagine 25" descr="Immagine che contiene disegnando&#10;&#10;Descrizione generata automaticamente">
            <a:hlinkClick r:id="rId10"/>
            <a:extLst>
              <a:ext uri="{FF2B5EF4-FFF2-40B4-BE49-F238E27FC236}">
                <a16:creationId xmlns:a16="http://schemas.microsoft.com/office/drawing/2014/main" id="{27DADD68-B939-4426-8204-CE2BEB351E6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747626" y="2338992"/>
            <a:ext cx="307778" cy="246222"/>
          </a:xfrm>
          <a:prstGeom prst="rect">
            <a:avLst/>
          </a:prstGeom>
        </p:spPr>
      </p:pic>
      <p:pic>
        <p:nvPicPr>
          <p:cNvPr id="27" name="Immagine 26" descr="Immagine che contiene disegnando&#10;&#10;Descrizione generata automaticamente">
            <a:hlinkClick r:id="rId11"/>
            <a:extLst>
              <a:ext uri="{FF2B5EF4-FFF2-40B4-BE49-F238E27FC236}">
                <a16:creationId xmlns:a16="http://schemas.microsoft.com/office/drawing/2014/main" id="{B2A64B9E-2BB7-4217-B135-85E0FE3DF5C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747626" y="2825839"/>
            <a:ext cx="307778" cy="246222"/>
          </a:xfrm>
          <a:prstGeom prst="rect">
            <a:avLst/>
          </a:prstGeom>
        </p:spPr>
      </p:pic>
      <p:pic>
        <p:nvPicPr>
          <p:cNvPr id="28" name="Immagine 27" descr="Immagine che contiene disegnando&#10;&#10;Descrizione generata automaticamente">
            <a:hlinkClick r:id="rId12"/>
            <a:extLst>
              <a:ext uri="{FF2B5EF4-FFF2-40B4-BE49-F238E27FC236}">
                <a16:creationId xmlns:a16="http://schemas.microsoft.com/office/drawing/2014/main" id="{835773E8-8BE9-448F-B9D3-A260D5AA88F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744202" y="5554291"/>
            <a:ext cx="307778" cy="246222"/>
          </a:xfrm>
          <a:prstGeom prst="rect">
            <a:avLst/>
          </a:prstGeom>
        </p:spPr>
      </p:pic>
      <p:sp>
        <p:nvSpPr>
          <p:cNvPr id="23" name="Ovale 22">
            <a:extLst>
              <a:ext uri="{FF2B5EF4-FFF2-40B4-BE49-F238E27FC236}">
                <a16:creationId xmlns:a16="http://schemas.microsoft.com/office/drawing/2014/main" id="{E67D3F43-62A8-4FF6-B2ED-11058C299239}"/>
              </a:ext>
            </a:extLst>
          </p:cNvPr>
          <p:cNvSpPr/>
          <p:nvPr/>
        </p:nvSpPr>
        <p:spPr>
          <a:xfrm>
            <a:off x="11611897" y="6360606"/>
            <a:ext cx="419762" cy="4197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bg1"/>
                </a:solidFill>
                <a:latin typeface="Arial" panose="020B0604020202020204" pitchFamily="34" charset="0"/>
                <a:cs typeface="Arial" panose="020B0604020202020204" pitchFamily="34" charset="0"/>
              </a:rPr>
              <a:t>4</a:t>
            </a:r>
          </a:p>
        </p:txBody>
      </p:sp>
      <p:sp>
        <p:nvSpPr>
          <p:cNvPr id="4" name="Rettangolo 3">
            <a:extLst>
              <a:ext uri="{FF2B5EF4-FFF2-40B4-BE49-F238E27FC236}">
                <a16:creationId xmlns:a16="http://schemas.microsoft.com/office/drawing/2014/main" id="{9521E80D-6A83-4648-8C0E-4BD76ED010F8}"/>
              </a:ext>
            </a:extLst>
          </p:cNvPr>
          <p:cNvSpPr/>
          <p:nvPr/>
        </p:nvSpPr>
        <p:spPr>
          <a:xfrm>
            <a:off x="3440548" y="0"/>
            <a:ext cx="6077305" cy="584775"/>
          </a:xfrm>
          <a:prstGeom prst="rect">
            <a:avLst/>
          </a:prstGeom>
        </p:spPr>
        <p:txBody>
          <a:bodyPr wrap="none">
            <a:spAutoFit/>
          </a:bodyPr>
          <a:lstStyle/>
          <a:p>
            <a:r>
              <a:rPr lang="it-IT" sz="3200" b="1" dirty="0">
                <a:latin typeface="Arial" panose="020B0604020202020204" pitchFamily="34" charset="0"/>
                <a:cs typeface="Arial" panose="020B0604020202020204" pitchFamily="34" charset="0"/>
              </a:rPr>
              <a:t>alcuni dei casi più significativi</a:t>
            </a:r>
          </a:p>
        </p:txBody>
      </p:sp>
      <p:cxnSp>
        <p:nvCxnSpPr>
          <p:cNvPr id="8" name="Connettore diritto 7">
            <a:extLst>
              <a:ext uri="{FF2B5EF4-FFF2-40B4-BE49-F238E27FC236}">
                <a16:creationId xmlns:a16="http://schemas.microsoft.com/office/drawing/2014/main" id="{44ACD1D2-EC84-4875-8C41-43E32C5B599B}"/>
              </a:ext>
            </a:extLst>
          </p:cNvPr>
          <p:cNvCxnSpPr/>
          <p:nvPr/>
        </p:nvCxnSpPr>
        <p:spPr>
          <a:xfrm>
            <a:off x="467591" y="1965515"/>
            <a:ext cx="115640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nettore diritto 28">
            <a:extLst>
              <a:ext uri="{FF2B5EF4-FFF2-40B4-BE49-F238E27FC236}">
                <a16:creationId xmlns:a16="http://schemas.microsoft.com/office/drawing/2014/main" id="{A73E700E-F3E0-4D63-9463-6A2CC4097962}"/>
              </a:ext>
            </a:extLst>
          </p:cNvPr>
          <p:cNvCxnSpPr/>
          <p:nvPr/>
        </p:nvCxnSpPr>
        <p:spPr>
          <a:xfrm>
            <a:off x="467591" y="3437561"/>
            <a:ext cx="115640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nettore diritto 29">
            <a:extLst>
              <a:ext uri="{FF2B5EF4-FFF2-40B4-BE49-F238E27FC236}">
                <a16:creationId xmlns:a16="http://schemas.microsoft.com/office/drawing/2014/main" id="{7E62335B-DE58-4335-A587-69A7406639D0}"/>
              </a:ext>
            </a:extLst>
          </p:cNvPr>
          <p:cNvCxnSpPr/>
          <p:nvPr/>
        </p:nvCxnSpPr>
        <p:spPr>
          <a:xfrm>
            <a:off x="467591" y="5089714"/>
            <a:ext cx="115640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ttore diritto 13">
            <a:extLst>
              <a:ext uri="{FF2B5EF4-FFF2-40B4-BE49-F238E27FC236}">
                <a16:creationId xmlns:a16="http://schemas.microsoft.com/office/drawing/2014/main" id="{B62B991E-6CA2-4160-B325-82112D60AE57}"/>
              </a:ext>
            </a:extLst>
          </p:cNvPr>
          <p:cNvCxnSpPr/>
          <p:nvPr/>
        </p:nvCxnSpPr>
        <p:spPr>
          <a:xfrm flipH="1">
            <a:off x="2243997" y="584775"/>
            <a:ext cx="0" cy="5985712"/>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868582580"/>
      </p:ext>
    </p:extLst>
  </p:cSld>
  <p:clrMapOvr>
    <a:masterClrMapping/>
  </p:clrMapOvr>
  <mc:AlternateContent xmlns:mc="http://schemas.openxmlformats.org/markup-compatibility/2006" xmlns:p14="http://schemas.microsoft.com/office/powerpoint/2010/main">
    <mc:Choice Requires="p14">
      <p:transition spd="slow" p14:dur="2000" advTm="35049"/>
    </mc:Choice>
    <mc:Fallback xmlns="">
      <p:transition spd="slow" advTm="350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par>
                                <p:cTn id="28" presetID="10" presetClass="entr" presetSubtype="0" fill="hold"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par>
                                <p:cTn id="47" presetID="10" presetClass="entr" presetSubtype="0"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6163685-DE7A-4C64-87FD-4FD610375B47}"/>
              </a:ext>
            </a:extLst>
          </p:cNvPr>
          <p:cNvSpPr/>
          <p:nvPr/>
        </p:nvSpPr>
        <p:spPr>
          <a:xfrm>
            <a:off x="2340078" y="1548709"/>
            <a:ext cx="9193161" cy="1569660"/>
          </a:xfrm>
          <a:prstGeom prst="rect">
            <a:avLst/>
          </a:prstGeom>
        </p:spPr>
        <p:txBody>
          <a:bodyPr wrap="square">
            <a:spAutoFit/>
          </a:bodyPr>
          <a:lstStyle/>
          <a:p>
            <a:pPr fontAlgn="base"/>
            <a:r>
              <a:rPr lang="it-IT" sz="1600" dirty="0">
                <a:solidFill>
                  <a:srgbClr val="666666"/>
                </a:solidFill>
                <a:latin typeface="Arial" panose="020B0604020202020204" pitchFamily="34" charset="0"/>
                <a:cs typeface="Arial" panose="020B0604020202020204" pitchFamily="34" charset="0"/>
              </a:rPr>
              <a:t>a seguito di un incidente stradale, Fabiano Antoniani (Dj </a:t>
            </a:r>
            <a:r>
              <a:rPr lang="it-IT" sz="1600" dirty="0" err="1">
                <a:solidFill>
                  <a:srgbClr val="666666"/>
                </a:solidFill>
                <a:latin typeface="Arial" panose="020B0604020202020204" pitchFamily="34" charset="0"/>
                <a:cs typeface="Arial" panose="020B0604020202020204" pitchFamily="34" charset="0"/>
              </a:rPr>
              <a:t>Fabo</a:t>
            </a:r>
            <a:r>
              <a:rPr lang="it-IT" sz="1600" dirty="0">
                <a:solidFill>
                  <a:srgbClr val="666666"/>
                </a:solidFill>
                <a:latin typeface="Arial" panose="020B0604020202020204" pitchFamily="34" charset="0"/>
                <a:cs typeface="Arial" panose="020B0604020202020204" pitchFamily="34" charset="0"/>
              </a:rPr>
              <a:t>) era rimasto </a:t>
            </a:r>
            <a:r>
              <a:rPr lang="it-IT" sz="1600" b="1" dirty="0">
                <a:solidFill>
                  <a:srgbClr val="666666"/>
                </a:solidFill>
                <a:latin typeface="Arial" panose="020B0604020202020204" pitchFamily="34" charset="0"/>
                <a:cs typeface="Arial" panose="020B0604020202020204" pitchFamily="34" charset="0"/>
              </a:rPr>
              <a:t>tetraplegico e affetto da cecità permanente</a:t>
            </a:r>
            <a:r>
              <a:rPr lang="it-IT" sz="1600" dirty="0">
                <a:solidFill>
                  <a:srgbClr val="666666"/>
                </a:solidFill>
                <a:latin typeface="Arial" panose="020B0604020202020204" pitchFamily="34" charset="0"/>
                <a:cs typeface="Arial" panose="020B0604020202020204" pitchFamily="34" charset="0"/>
              </a:rPr>
              <a:t>. Non era autonomo nella respirazione e nell'alimentazione. L’uomo era affetto in maniera ricorrente da acute sofferenze, contrazioni e spasmi, alleviabili esclusivamente con i sedativi. Non era stato possibile trovare cure in grado di migliorare la sua condizione. Nonostante tutto, Dj </a:t>
            </a:r>
            <a:r>
              <a:rPr lang="it-IT" sz="1600" dirty="0" err="1">
                <a:solidFill>
                  <a:srgbClr val="666666"/>
                </a:solidFill>
                <a:latin typeface="Arial" panose="020B0604020202020204" pitchFamily="34" charset="0"/>
                <a:cs typeface="Arial" panose="020B0604020202020204" pitchFamily="34" charset="0"/>
              </a:rPr>
              <a:t>Fabo</a:t>
            </a:r>
            <a:r>
              <a:rPr lang="it-IT" sz="1600" dirty="0">
                <a:solidFill>
                  <a:srgbClr val="666666"/>
                </a:solidFill>
                <a:latin typeface="Arial" panose="020B0604020202020204" pitchFamily="34" charset="0"/>
                <a:cs typeface="Arial" panose="020B0604020202020204" pitchFamily="34" charset="0"/>
              </a:rPr>
              <a:t> era </a:t>
            </a:r>
            <a:r>
              <a:rPr lang="it-IT" sz="1600" b="1" dirty="0">
                <a:solidFill>
                  <a:srgbClr val="666666"/>
                </a:solidFill>
                <a:latin typeface="Arial" panose="020B0604020202020204" pitchFamily="34" charset="0"/>
                <a:cs typeface="Arial" panose="020B0604020202020204" pitchFamily="34" charset="0"/>
              </a:rPr>
              <a:t>pienamente lucido </a:t>
            </a:r>
            <a:r>
              <a:rPr lang="it-IT" sz="1600" dirty="0">
                <a:solidFill>
                  <a:srgbClr val="666666"/>
                </a:solidFill>
                <a:latin typeface="Arial" panose="020B0604020202020204" pitchFamily="34" charset="0"/>
                <a:cs typeface="Arial" panose="020B0604020202020204" pitchFamily="34" charset="0"/>
              </a:rPr>
              <a:t>ed era in grado di manifestare liberamente la propria volontà.</a:t>
            </a:r>
            <a:endParaRPr lang="it-IT" sz="1600" b="0" i="0" dirty="0">
              <a:solidFill>
                <a:srgbClr val="666666"/>
              </a:solidFill>
              <a:effectLst/>
              <a:latin typeface="Arial" panose="020B0604020202020204" pitchFamily="34" charset="0"/>
              <a:cs typeface="Arial" panose="020B0604020202020204" pitchFamily="34" charset="0"/>
            </a:endParaRPr>
          </a:p>
        </p:txBody>
      </p:sp>
      <p:sp>
        <p:nvSpPr>
          <p:cNvPr id="3" name="CasellaDiTesto 2">
            <a:extLst>
              <a:ext uri="{FF2B5EF4-FFF2-40B4-BE49-F238E27FC236}">
                <a16:creationId xmlns:a16="http://schemas.microsoft.com/office/drawing/2014/main" id="{8AC4F2C3-EEA2-4312-BF62-7FAECA6F259B}"/>
              </a:ext>
            </a:extLst>
          </p:cNvPr>
          <p:cNvSpPr txBox="1"/>
          <p:nvPr/>
        </p:nvSpPr>
        <p:spPr>
          <a:xfrm>
            <a:off x="6027174" y="471948"/>
            <a:ext cx="184731" cy="707886"/>
          </a:xfrm>
          <a:prstGeom prst="rect">
            <a:avLst/>
          </a:prstGeom>
          <a:noFill/>
        </p:spPr>
        <p:txBody>
          <a:bodyPr wrap="none" rtlCol="0">
            <a:spAutoFit/>
          </a:bodyPr>
          <a:lstStyle/>
          <a:p>
            <a:endParaRPr lang="it-IT" sz="4000" dirty="0">
              <a:latin typeface="Arial" panose="020B0604020202020204" pitchFamily="34" charset="0"/>
              <a:cs typeface="Arial" panose="020B0604020202020204" pitchFamily="34" charset="0"/>
            </a:endParaRPr>
          </a:p>
        </p:txBody>
      </p:sp>
      <p:sp>
        <p:nvSpPr>
          <p:cNvPr id="4" name="Rettangolo 3">
            <a:extLst>
              <a:ext uri="{FF2B5EF4-FFF2-40B4-BE49-F238E27FC236}">
                <a16:creationId xmlns:a16="http://schemas.microsoft.com/office/drawing/2014/main" id="{5C1D6727-8FAD-47ED-B9B4-A49215465BF3}"/>
              </a:ext>
            </a:extLst>
          </p:cNvPr>
          <p:cNvSpPr/>
          <p:nvPr/>
        </p:nvSpPr>
        <p:spPr>
          <a:xfrm>
            <a:off x="3540756" y="343667"/>
            <a:ext cx="4972836" cy="707886"/>
          </a:xfrm>
          <a:prstGeom prst="rect">
            <a:avLst/>
          </a:prstGeom>
        </p:spPr>
        <p:txBody>
          <a:bodyPr wrap="none">
            <a:spAutoFit/>
          </a:bodyPr>
          <a:lstStyle/>
          <a:p>
            <a:r>
              <a:rPr lang="it-IT" sz="4000" b="1" dirty="0">
                <a:latin typeface="Arial" panose="020B0604020202020204" pitchFamily="34" charset="0"/>
                <a:cs typeface="Arial" panose="020B0604020202020204" pitchFamily="34" charset="0"/>
              </a:rPr>
              <a:t>la scelta di DJ </a:t>
            </a:r>
            <a:r>
              <a:rPr lang="it-IT" sz="4000" b="1" dirty="0" err="1">
                <a:latin typeface="Arial" panose="020B0604020202020204" pitchFamily="34" charset="0"/>
                <a:cs typeface="Arial" panose="020B0604020202020204" pitchFamily="34" charset="0"/>
              </a:rPr>
              <a:t>Fabo</a:t>
            </a:r>
            <a:endParaRPr lang="it-IT" sz="4000" b="1" dirty="0">
              <a:latin typeface="Arial" panose="020B0604020202020204" pitchFamily="34" charset="0"/>
              <a:cs typeface="Arial" panose="020B0604020202020204" pitchFamily="34" charset="0"/>
            </a:endParaRPr>
          </a:p>
        </p:txBody>
      </p:sp>
      <p:sp>
        <p:nvSpPr>
          <p:cNvPr id="5" name="Rettangolo 4">
            <a:extLst>
              <a:ext uri="{FF2B5EF4-FFF2-40B4-BE49-F238E27FC236}">
                <a16:creationId xmlns:a16="http://schemas.microsoft.com/office/drawing/2014/main" id="{8F58FB6F-0395-4A37-A29D-4C7F6D6811BA}"/>
              </a:ext>
            </a:extLst>
          </p:cNvPr>
          <p:cNvSpPr/>
          <p:nvPr/>
        </p:nvSpPr>
        <p:spPr>
          <a:xfrm>
            <a:off x="2334139" y="3346249"/>
            <a:ext cx="9277758" cy="1323439"/>
          </a:xfrm>
          <a:prstGeom prst="rect">
            <a:avLst/>
          </a:prstGeom>
        </p:spPr>
        <p:txBody>
          <a:bodyPr wrap="square">
            <a:spAutoFit/>
          </a:bodyPr>
          <a:lstStyle/>
          <a:p>
            <a:pPr fontAlgn="base"/>
            <a:r>
              <a:rPr lang="it-IT" sz="1600">
                <a:solidFill>
                  <a:srgbClr val="666666"/>
                </a:solidFill>
                <a:latin typeface="Arial" panose="020B0604020202020204" pitchFamily="34" charset="0"/>
                <a:cs typeface="Arial" panose="020B0604020202020204" pitchFamily="34" charset="0"/>
              </a:rPr>
              <a:t>la legge avrebbe consentito a Dj Fabo di richiedere l’interruzione della respirazione artificiale e di essere sedato fino al momento della morte. In tal modo, tuttavia, sarebbe intercorso un tempo troppo lungo fra il distacco dal respiratore e il decesso. Una condizione che Dj Fabo considerava incompatibile con la sua idea di dignità della vita oltre che causa di sofferenza per i propri cari. La sua volontà di non ricorrere a questa soluzione è stata ferma e determinata.(</a:t>
            </a:r>
            <a:r>
              <a:rPr lang="it-IT" sz="1600" b="1">
                <a:solidFill>
                  <a:srgbClr val="2EA3F2"/>
                </a:solidFill>
                <a:latin typeface="Arial" panose="020B0604020202020204" pitchFamily="34" charset="0"/>
                <a:cs typeface="Arial" panose="020B0604020202020204" pitchFamily="34" charset="0"/>
                <a:hlinkClick r:id="rId2"/>
              </a:rPr>
              <a:t>vedi legge 219/17</a:t>
            </a:r>
            <a:r>
              <a:rPr lang="it-IT" sz="1600">
                <a:solidFill>
                  <a:srgbClr val="666666"/>
                </a:solidFill>
                <a:latin typeface="Arial" panose="020B0604020202020204" pitchFamily="34" charset="0"/>
                <a:cs typeface="Arial" panose="020B0604020202020204" pitchFamily="34" charset="0"/>
              </a:rPr>
              <a:t>)</a:t>
            </a:r>
            <a:endParaRPr lang="it-IT" sz="1600" b="0" i="0" dirty="0">
              <a:solidFill>
                <a:srgbClr val="666666"/>
              </a:solidFill>
              <a:effectLst/>
              <a:latin typeface="Arial" panose="020B0604020202020204" pitchFamily="34" charset="0"/>
              <a:cs typeface="Arial" panose="020B0604020202020204" pitchFamily="34" charset="0"/>
            </a:endParaRPr>
          </a:p>
        </p:txBody>
      </p:sp>
      <p:pic>
        <p:nvPicPr>
          <p:cNvPr id="7" name="Immagine 6">
            <a:extLst>
              <a:ext uri="{FF2B5EF4-FFF2-40B4-BE49-F238E27FC236}">
                <a16:creationId xmlns:a16="http://schemas.microsoft.com/office/drawing/2014/main" id="{9EE2599D-A547-4586-925D-89CE2416E339}"/>
              </a:ext>
            </a:extLst>
          </p:cNvPr>
          <p:cNvPicPr>
            <a:picLocks noChangeAspect="1"/>
          </p:cNvPicPr>
          <p:nvPr/>
        </p:nvPicPr>
        <p:blipFill>
          <a:blip r:embed="rId3"/>
          <a:stretch>
            <a:fillRect/>
          </a:stretch>
        </p:blipFill>
        <p:spPr>
          <a:xfrm>
            <a:off x="2527806" y="328113"/>
            <a:ext cx="845002" cy="84229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Immagine 11">
            <a:extLst>
              <a:ext uri="{FF2B5EF4-FFF2-40B4-BE49-F238E27FC236}">
                <a16:creationId xmlns:a16="http://schemas.microsoft.com/office/drawing/2014/main" id="{844280AD-A6B3-4F47-9AAB-48641B69DAA1}"/>
              </a:ext>
            </a:extLst>
          </p:cNvPr>
          <p:cNvPicPr>
            <a:picLocks noChangeAspect="1"/>
          </p:cNvPicPr>
          <p:nvPr/>
        </p:nvPicPr>
        <p:blipFill>
          <a:blip r:embed="rId4"/>
          <a:stretch>
            <a:fillRect/>
          </a:stretch>
        </p:blipFill>
        <p:spPr>
          <a:xfrm>
            <a:off x="345176" y="1548709"/>
            <a:ext cx="1871556" cy="13524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Immagine 13">
            <a:extLst>
              <a:ext uri="{FF2B5EF4-FFF2-40B4-BE49-F238E27FC236}">
                <a16:creationId xmlns:a16="http://schemas.microsoft.com/office/drawing/2014/main" id="{DD76292E-9D8B-4986-A249-21728D4C2243}"/>
              </a:ext>
            </a:extLst>
          </p:cNvPr>
          <p:cNvPicPr>
            <a:picLocks noChangeAspect="1"/>
          </p:cNvPicPr>
          <p:nvPr/>
        </p:nvPicPr>
        <p:blipFill>
          <a:blip r:embed="rId5"/>
          <a:stretch>
            <a:fillRect/>
          </a:stretch>
        </p:blipFill>
        <p:spPr>
          <a:xfrm>
            <a:off x="330903" y="3348707"/>
            <a:ext cx="1885829" cy="12162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Rettangolo 7">
            <a:extLst>
              <a:ext uri="{FF2B5EF4-FFF2-40B4-BE49-F238E27FC236}">
                <a16:creationId xmlns:a16="http://schemas.microsoft.com/office/drawing/2014/main" id="{6B0DAE60-D32E-4C49-8476-6F01F425BB8B}"/>
              </a:ext>
            </a:extLst>
          </p:cNvPr>
          <p:cNvSpPr/>
          <p:nvPr/>
        </p:nvSpPr>
        <p:spPr>
          <a:xfrm>
            <a:off x="2337108" y="5022869"/>
            <a:ext cx="9199100" cy="1077218"/>
          </a:xfrm>
          <a:prstGeom prst="rect">
            <a:avLst/>
          </a:prstGeom>
        </p:spPr>
        <p:txBody>
          <a:bodyPr wrap="square">
            <a:spAutoFit/>
          </a:bodyPr>
          <a:lstStyle/>
          <a:p>
            <a:r>
              <a:rPr lang="it-IT" sz="1600" dirty="0">
                <a:solidFill>
                  <a:srgbClr val="666666"/>
                </a:solidFill>
                <a:latin typeface="Arial" panose="020B0604020202020204" pitchFamily="34" charset="0"/>
                <a:cs typeface="Arial" panose="020B0604020202020204" pitchFamily="34" charset="0"/>
              </a:rPr>
              <a:t>maturata la propria convinzione profonda in merito al voler “morire subito”, Dj </a:t>
            </a:r>
            <a:r>
              <a:rPr lang="it-IT" sz="1600" dirty="0" err="1">
                <a:solidFill>
                  <a:srgbClr val="666666"/>
                </a:solidFill>
                <a:latin typeface="Arial" panose="020B0604020202020204" pitchFamily="34" charset="0"/>
                <a:cs typeface="Arial" panose="020B0604020202020204" pitchFamily="34" charset="0"/>
              </a:rPr>
              <a:t>Fabo</a:t>
            </a:r>
            <a:r>
              <a:rPr lang="it-IT" sz="1600" dirty="0">
                <a:solidFill>
                  <a:srgbClr val="666666"/>
                </a:solidFill>
                <a:latin typeface="Arial" panose="020B0604020202020204" pitchFamily="34" charset="0"/>
                <a:cs typeface="Arial" panose="020B0604020202020204" pitchFamily="34" charset="0"/>
              </a:rPr>
              <a:t> ha preso contatto con Marco Cappato , membro dei Radicali Italiani , che lo ha accompagnato presso la clinica svizzera </a:t>
            </a:r>
            <a:r>
              <a:rPr lang="it-IT" sz="1600" dirty="0" err="1">
                <a:solidFill>
                  <a:srgbClr val="666666"/>
                </a:solidFill>
                <a:latin typeface="Arial" panose="020B0604020202020204" pitchFamily="34" charset="0"/>
                <a:cs typeface="Arial" panose="020B0604020202020204" pitchFamily="34" charset="0"/>
              </a:rPr>
              <a:t>Dignitas</a:t>
            </a:r>
            <a:r>
              <a:rPr lang="it-IT" sz="1600" dirty="0">
                <a:solidFill>
                  <a:srgbClr val="666666"/>
                </a:solidFill>
                <a:latin typeface="Arial" panose="020B0604020202020204" pitchFamily="34" charset="0"/>
                <a:cs typeface="Arial" panose="020B0604020202020204" pitchFamily="34" charset="0"/>
              </a:rPr>
              <a:t>. Qui, Dj </a:t>
            </a:r>
            <a:r>
              <a:rPr lang="it-IT" sz="1600" dirty="0" err="1">
                <a:solidFill>
                  <a:srgbClr val="666666"/>
                </a:solidFill>
                <a:latin typeface="Arial" panose="020B0604020202020204" pitchFamily="34" charset="0"/>
                <a:cs typeface="Arial" panose="020B0604020202020204" pitchFamily="34" charset="0"/>
              </a:rPr>
              <a:t>Fabo</a:t>
            </a:r>
            <a:r>
              <a:rPr lang="it-IT" sz="1600" dirty="0">
                <a:solidFill>
                  <a:srgbClr val="666666"/>
                </a:solidFill>
                <a:latin typeface="Arial" panose="020B0604020202020204" pitchFamily="34" charset="0"/>
                <a:cs typeface="Arial" panose="020B0604020202020204" pitchFamily="34" charset="0"/>
              </a:rPr>
              <a:t> ha eseguito autonomamente il proprio suicidio assumendo il farmaco che provoca </a:t>
            </a:r>
            <a:r>
              <a:rPr lang="it-IT" sz="1600" b="1" dirty="0">
                <a:solidFill>
                  <a:srgbClr val="666666"/>
                </a:solidFill>
                <a:latin typeface="Arial" panose="020B0604020202020204" pitchFamily="34" charset="0"/>
                <a:cs typeface="Arial" panose="020B0604020202020204" pitchFamily="34" charset="0"/>
              </a:rPr>
              <a:t>la morte immediata.</a:t>
            </a:r>
          </a:p>
        </p:txBody>
      </p:sp>
      <p:pic>
        <p:nvPicPr>
          <p:cNvPr id="10" name="Immagine 9">
            <a:extLst>
              <a:ext uri="{FF2B5EF4-FFF2-40B4-BE49-F238E27FC236}">
                <a16:creationId xmlns:a16="http://schemas.microsoft.com/office/drawing/2014/main" id="{59BC26B5-B776-4E03-AE42-0E03C6F39B00}"/>
              </a:ext>
            </a:extLst>
          </p:cNvPr>
          <p:cNvPicPr>
            <a:picLocks noChangeAspect="1"/>
          </p:cNvPicPr>
          <p:nvPr/>
        </p:nvPicPr>
        <p:blipFill>
          <a:blip r:embed="rId6"/>
          <a:stretch>
            <a:fillRect/>
          </a:stretch>
        </p:blipFill>
        <p:spPr>
          <a:xfrm>
            <a:off x="227735" y="4878322"/>
            <a:ext cx="2096691" cy="1352473"/>
          </a:xfrm>
          <a:prstGeom prst="rect">
            <a:avLst/>
          </a:prstGeom>
        </p:spPr>
      </p:pic>
      <p:sp>
        <p:nvSpPr>
          <p:cNvPr id="16" name="Ovale 15">
            <a:extLst>
              <a:ext uri="{FF2B5EF4-FFF2-40B4-BE49-F238E27FC236}">
                <a16:creationId xmlns:a16="http://schemas.microsoft.com/office/drawing/2014/main" id="{F01FD1CE-130A-45AC-835C-D3A815F38623}"/>
              </a:ext>
            </a:extLst>
          </p:cNvPr>
          <p:cNvSpPr/>
          <p:nvPr/>
        </p:nvSpPr>
        <p:spPr>
          <a:xfrm>
            <a:off x="11611897" y="6360606"/>
            <a:ext cx="419762" cy="4197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bg1"/>
                </a:solidFill>
                <a:latin typeface="Arial" panose="020B0604020202020204" pitchFamily="34" charset="0"/>
                <a:cs typeface="Arial" panose="020B0604020202020204" pitchFamily="34" charset="0"/>
              </a:rPr>
              <a:t>2</a:t>
            </a:r>
          </a:p>
        </p:txBody>
      </p:sp>
      <p:pic>
        <p:nvPicPr>
          <p:cNvPr id="6" name="Immagine 5">
            <a:hlinkClick r:id="rId7"/>
            <a:extLst>
              <a:ext uri="{FF2B5EF4-FFF2-40B4-BE49-F238E27FC236}">
                <a16:creationId xmlns:a16="http://schemas.microsoft.com/office/drawing/2014/main" id="{AE9824FD-79FA-4967-AF3E-ACB5B8312410}"/>
              </a:ext>
            </a:extLst>
          </p:cNvPr>
          <p:cNvPicPr>
            <a:picLocks noChangeAspect="1"/>
          </p:cNvPicPr>
          <p:nvPr/>
        </p:nvPicPr>
        <p:blipFill>
          <a:blip r:embed="rId8"/>
          <a:stretch>
            <a:fillRect/>
          </a:stretch>
        </p:blipFill>
        <p:spPr>
          <a:xfrm>
            <a:off x="9401427" y="140932"/>
            <a:ext cx="1484145" cy="1038901"/>
          </a:xfrm>
          <a:prstGeom prst="rect">
            <a:avLst/>
          </a:prstGeom>
        </p:spPr>
      </p:pic>
      <p:sp>
        <p:nvSpPr>
          <p:cNvPr id="9" name="CasellaDiTesto 8">
            <a:extLst>
              <a:ext uri="{FF2B5EF4-FFF2-40B4-BE49-F238E27FC236}">
                <a16:creationId xmlns:a16="http://schemas.microsoft.com/office/drawing/2014/main" id="{53021F58-8C68-41C5-949A-0ECBF6D83338}"/>
              </a:ext>
            </a:extLst>
          </p:cNvPr>
          <p:cNvSpPr txBox="1"/>
          <p:nvPr/>
        </p:nvSpPr>
        <p:spPr>
          <a:xfrm>
            <a:off x="9399672" y="1119691"/>
            <a:ext cx="1709122" cy="276999"/>
          </a:xfrm>
          <a:prstGeom prst="rect">
            <a:avLst/>
          </a:prstGeom>
          <a:noFill/>
        </p:spPr>
        <p:txBody>
          <a:bodyPr wrap="none" rtlCol="0">
            <a:spAutoFit/>
          </a:bodyPr>
          <a:lstStyle/>
          <a:p>
            <a:r>
              <a:rPr lang="it-IT" sz="1200" dirty="0">
                <a:latin typeface="Arial" panose="020B0604020202020204" pitchFamily="34" charset="0"/>
                <a:cs typeface="Arial" panose="020B0604020202020204" pitchFamily="34" charset="0"/>
                <a:hlinkClick r:id="rId7"/>
              </a:rPr>
              <a:t>se vuoi guarda il video</a:t>
            </a:r>
            <a:endParaRPr lang="it-IT"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342096"/>
      </p:ext>
    </p:extLst>
  </p:cSld>
  <p:clrMapOvr>
    <a:masterClrMapping/>
  </p:clrMapOvr>
  <mc:AlternateContent xmlns:mc="http://schemas.openxmlformats.org/markup-compatibility/2006" xmlns:p14="http://schemas.microsoft.com/office/powerpoint/2010/main">
    <mc:Choice Requires="p14">
      <p:transition spd="slow" p14:dur="2000" advTm="855"/>
    </mc:Choice>
    <mc:Fallback xmlns="">
      <p:transition spd="slow" advTm="85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ttangolo 1">
            <a:extLst>
              <a:ext uri="{FF2B5EF4-FFF2-40B4-BE49-F238E27FC236}">
                <a16:creationId xmlns:a16="http://schemas.microsoft.com/office/drawing/2014/main" id="{A7000DA6-CA14-430F-806F-42A11674491D}"/>
              </a:ext>
            </a:extLst>
          </p:cNvPr>
          <p:cNvSpPr/>
          <p:nvPr/>
        </p:nvSpPr>
        <p:spPr>
          <a:xfrm>
            <a:off x="841248" y="474146"/>
            <a:ext cx="6285416" cy="119786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it-IT" sz="3200" b="1">
                <a:latin typeface="Arial" panose="020B0604020202020204" pitchFamily="34" charset="0"/>
                <a:ea typeface="+mj-ea"/>
                <a:cs typeface="Arial" panose="020B0604020202020204" pitchFamily="34" charset="0"/>
              </a:rPr>
              <a:t>il ruolo di Marco Cappato</a:t>
            </a:r>
          </a:p>
        </p:txBody>
      </p:sp>
      <p:cxnSp>
        <p:nvCxnSpPr>
          <p:cNvPr id="74" name="Straight Connector 73">
            <a:extLst>
              <a:ext uri="{FF2B5EF4-FFF2-40B4-BE49-F238E27FC236}">
                <a16:creationId xmlns:a16="http://schemas.microsoft.com/office/drawing/2014/main" id="{EDF5FE34-0A41-407A-8D94-10FCF68F1D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5488" y="587238"/>
            <a:ext cx="0" cy="9144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pic>
        <p:nvPicPr>
          <p:cNvPr id="6" name="Immagine 5" descr="Immagine che contiene persona, gruppo, inpiedi, giocatore&#10;&#10;Descrizione generata automaticamente">
            <a:extLst>
              <a:ext uri="{FF2B5EF4-FFF2-40B4-BE49-F238E27FC236}">
                <a16:creationId xmlns:a16="http://schemas.microsoft.com/office/drawing/2014/main" id="{95E6B7B9-47F4-4B3B-87FE-C6D68B18513A}"/>
              </a:ext>
            </a:extLst>
          </p:cNvPr>
          <p:cNvPicPr>
            <a:picLocks noChangeAspect="1"/>
          </p:cNvPicPr>
          <p:nvPr/>
        </p:nvPicPr>
        <p:blipFill rotWithShape="1">
          <a:blip r:embed="rId2"/>
          <a:srcRect b="6137"/>
          <a:stretch/>
        </p:blipFill>
        <p:spPr>
          <a:xfrm>
            <a:off x="809291" y="1501638"/>
            <a:ext cx="6215794" cy="4171569"/>
          </a:xfrm>
          <a:prstGeom prst="rect">
            <a:avLst/>
          </a:prstGeom>
          <a:scene3d>
            <a:camera prst="orthographicFront"/>
            <a:lightRig rig="contrasting" dir="t">
              <a:rot lat="0" lon="0" rev="4200000"/>
            </a:lightRig>
          </a:scene3d>
          <a:sp3d prstMaterial="plastic">
            <a:bevelT w="381000" h="114300" prst="relaxedInset"/>
            <a:contourClr>
              <a:srgbClr val="969696"/>
            </a:contourClr>
          </a:sp3d>
        </p:spPr>
      </p:pic>
      <p:sp>
        <p:nvSpPr>
          <p:cNvPr id="8" name="Rettangolo 7">
            <a:extLst>
              <a:ext uri="{FF2B5EF4-FFF2-40B4-BE49-F238E27FC236}">
                <a16:creationId xmlns:a16="http://schemas.microsoft.com/office/drawing/2014/main" id="{BC0032C4-01FA-4675-A56D-9E9803E37E48}"/>
              </a:ext>
            </a:extLst>
          </p:cNvPr>
          <p:cNvSpPr/>
          <p:nvPr/>
        </p:nvSpPr>
        <p:spPr>
          <a:xfrm>
            <a:off x="7448473" y="2770104"/>
            <a:ext cx="3823525" cy="3701910"/>
          </a:xfrm>
          <a:prstGeom prst="rect">
            <a:avLst/>
          </a:prstGeom>
        </p:spPr>
        <p:txBody>
          <a:bodyPr vert="horz" lIns="91440" tIns="45720" rIns="91440" bIns="45720" rtlCol="0" anchor="ctr">
            <a:normAutofit/>
          </a:bodyPr>
          <a:lstStyle/>
          <a:p>
            <a:pPr>
              <a:lnSpc>
                <a:spcPct val="90000"/>
              </a:lnSpc>
              <a:spcAft>
                <a:spcPts val="600"/>
              </a:spcAft>
            </a:pPr>
            <a:r>
              <a:rPr lang="it-IT" sz="1600" dirty="0">
                <a:latin typeface="Arial" panose="020B0604020202020204" pitchFamily="34" charset="0"/>
                <a:cs typeface="Arial" panose="020B0604020202020204" pitchFamily="34" charset="0"/>
              </a:rPr>
              <a:t>Il codice penale italiano, </a:t>
            </a:r>
            <a:r>
              <a:rPr lang="it-IT" sz="1600" dirty="0">
                <a:latin typeface="Arial" panose="020B0604020202020204" pitchFamily="34" charset="0"/>
                <a:cs typeface="Arial" panose="020B0604020202020204" pitchFamily="34" charset="0"/>
                <a:hlinkClick r:id="" action="ppaction://customshow?id=0&amp;return=true">
                  <a:extLst>
                    <a:ext uri="{A12FA001-AC4F-418D-AE19-62706E023703}">
                      <ahyp:hlinkClr xmlns:ahyp="http://schemas.microsoft.com/office/drawing/2018/hyperlinkcolor" val="tx"/>
                    </a:ext>
                  </a:extLst>
                </a:hlinkClick>
              </a:rPr>
              <a:t>all'articolo 580 </a:t>
            </a:r>
            <a:r>
              <a:rPr lang="it-IT" sz="1600" dirty="0">
                <a:latin typeface="Arial" panose="020B0604020202020204" pitchFamily="34" charset="0"/>
                <a:cs typeface="Arial" panose="020B0604020202020204" pitchFamily="34" charset="0"/>
              </a:rPr>
              <a:t>, prevede il reato di istigazione o aiuto al suicidio: sulla base di questa norma, è stato avviato un giudizio penale nei confronti di Marco Cappato. Ma i giudici della Corte d’assise di Milano, chiamati a decidere sul caso, si sono fermati dinanzi al dubbio sulla costituzionalità di quella norma. Si sono cioè chiesti se essa non sia in contrasto con la Costituzione (se così fosse, non sarebbe applicabile). I giudici hanno dunque investito della questione l’organo cui spetta l’ultima parola in questi casi</a:t>
            </a:r>
            <a:endParaRPr lang="it-IT" sz="1600" b="1" dirty="0">
              <a:latin typeface="Arial" panose="020B0604020202020204" pitchFamily="34" charset="0"/>
              <a:cs typeface="Arial" panose="020B0604020202020204" pitchFamily="34" charset="0"/>
            </a:endParaRPr>
          </a:p>
        </p:txBody>
      </p:sp>
      <p:pic>
        <p:nvPicPr>
          <p:cNvPr id="1027" name="Picture 3" descr="Immagine che contiene disegnando&#10;&#10;Descrizione generata automaticamente">
            <a:extLst>
              <a:ext uri="{FF2B5EF4-FFF2-40B4-BE49-F238E27FC236}">
                <a16:creationId xmlns:a16="http://schemas.microsoft.com/office/drawing/2014/main" id="{1B1F91FA-1CFC-4E94-9D74-26DA2D8A18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03938" y="-136525"/>
            <a:ext cx="228600" cy="180975"/>
          </a:xfrm>
          <a:prstGeom prst="rect">
            <a:avLst/>
          </a:prstGeom>
          <a:noFill/>
          <a:extLst>
            <a:ext uri="{909E8E84-426E-40DD-AFC4-6F175D3DCCD1}">
              <a14:hiddenFill xmlns:a14="http://schemas.microsoft.com/office/drawing/2010/main">
                <a:solidFill>
                  <a:srgbClr val="FFFFFF"/>
                </a:solidFill>
              </a14:hiddenFill>
            </a:ext>
          </a:extLst>
        </p:spPr>
      </p:pic>
      <p:sp>
        <p:nvSpPr>
          <p:cNvPr id="13" name="Rettangolo 12">
            <a:extLst>
              <a:ext uri="{FF2B5EF4-FFF2-40B4-BE49-F238E27FC236}">
                <a16:creationId xmlns:a16="http://schemas.microsoft.com/office/drawing/2014/main" id="{809EAE06-EF69-4025-B08A-9AB5992C9083}"/>
              </a:ext>
            </a:extLst>
          </p:cNvPr>
          <p:cNvSpPr/>
          <p:nvPr/>
        </p:nvSpPr>
        <p:spPr>
          <a:xfrm>
            <a:off x="7448473" y="694544"/>
            <a:ext cx="4099809" cy="1077218"/>
          </a:xfrm>
          <a:prstGeom prst="rect">
            <a:avLst/>
          </a:prstGeom>
        </p:spPr>
        <p:txBody>
          <a:bodyPr wrap="square">
            <a:spAutoFit/>
          </a:bodyPr>
          <a:lstStyle/>
          <a:p>
            <a:pPr fontAlgn="base"/>
            <a:r>
              <a:rPr lang="it-IT" sz="1600" dirty="0">
                <a:latin typeface="Arial" panose="020B0604020202020204" pitchFamily="34" charset="0"/>
                <a:cs typeface="Arial" panose="020B0604020202020204" pitchFamily="34" charset="0"/>
              </a:rPr>
              <a:t>l’aver accompagnato Dj </a:t>
            </a:r>
            <a:r>
              <a:rPr lang="it-IT" sz="1600" dirty="0" err="1">
                <a:latin typeface="Arial" panose="020B0604020202020204" pitchFamily="34" charset="0"/>
                <a:cs typeface="Arial" panose="020B0604020202020204" pitchFamily="34" charset="0"/>
              </a:rPr>
              <a:t>Fabo</a:t>
            </a:r>
            <a:r>
              <a:rPr lang="it-IT" sz="1600" dirty="0">
                <a:latin typeface="Arial" panose="020B0604020202020204" pitchFamily="34" charset="0"/>
                <a:cs typeface="Arial" panose="020B0604020202020204" pitchFamily="34" charset="0"/>
              </a:rPr>
              <a:t> in Svizzera, al fine di favorire la realizzazione del suo intento suicidario, ha comportato che per Marco Cappato si aprisse.</a:t>
            </a:r>
          </a:p>
        </p:txBody>
      </p:sp>
      <p:sp>
        <p:nvSpPr>
          <p:cNvPr id="14" name="Rettangolo 13">
            <a:extLst>
              <a:ext uri="{FF2B5EF4-FFF2-40B4-BE49-F238E27FC236}">
                <a16:creationId xmlns:a16="http://schemas.microsoft.com/office/drawing/2014/main" id="{683CE50F-47A4-42A1-9140-AC2CB66EA346}"/>
              </a:ext>
            </a:extLst>
          </p:cNvPr>
          <p:cNvSpPr/>
          <p:nvPr/>
        </p:nvSpPr>
        <p:spPr>
          <a:xfrm>
            <a:off x="7448473" y="2030175"/>
            <a:ext cx="3697025" cy="707886"/>
          </a:xfrm>
          <a:prstGeom prst="rect">
            <a:avLst/>
          </a:prstGeom>
        </p:spPr>
        <p:txBody>
          <a:bodyPr wrap="square">
            <a:spAutoFit/>
          </a:bodyPr>
          <a:lstStyle/>
          <a:p>
            <a:pPr algn="ctr">
              <a:lnSpc>
                <a:spcPts val="2400"/>
              </a:lnSpc>
            </a:pPr>
            <a:r>
              <a:rPr lang="it-IT" sz="2400" b="1" dirty="0">
                <a:latin typeface="Arial" panose="020B0604020202020204" pitchFamily="34" charset="0"/>
                <a:cs typeface="Arial" panose="020B0604020202020204" pitchFamily="34" charset="0"/>
              </a:rPr>
              <a:t>un processo penale</a:t>
            </a:r>
            <a:br>
              <a:rPr lang="it-IT" sz="2400" b="1" dirty="0">
                <a:latin typeface="Arial" panose="020B0604020202020204" pitchFamily="34" charset="0"/>
                <a:cs typeface="Arial" panose="020B0604020202020204" pitchFamily="34" charset="0"/>
              </a:rPr>
            </a:br>
            <a:r>
              <a:rPr lang="it-IT" sz="2400" b="1" dirty="0">
                <a:latin typeface="Arial" panose="020B0604020202020204" pitchFamily="34" charset="0"/>
                <a:cs typeface="Arial" panose="020B0604020202020204" pitchFamily="34" charset="0"/>
              </a:rPr>
              <a:t>in Italia perché</a:t>
            </a:r>
          </a:p>
        </p:txBody>
      </p:sp>
      <p:sp>
        <p:nvSpPr>
          <p:cNvPr id="15" name="Freccia in giù 14">
            <a:extLst>
              <a:ext uri="{FF2B5EF4-FFF2-40B4-BE49-F238E27FC236}">
                <a16:creationId xmlns:a16="http://schemas.microsoft.com/office/drawing/2014/main" id="{624A5486-B71D-4923-BFE7-4ED27E37F18D}"/>
              </a:ext>
            </a:extLst>
          </p:cNvPr>
          <p:cNvSpPr/>
          <p:nvPr/>
        </p:nvSpPr>
        <p:spPr>
          <a:xfrm>
            <a:off x="3601896" y="5745642"/>
            <a:ext cx="565608" cy="400213"/>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a:extLst>
              <a:ext uri="{FF2B5EF4-FFF2-40B4-BE49-F238E27FC236}">
                <a16:creationId xmlns:a16="http://schemas.microsoft.com/office/drawing/2014/main" id="{442FD7B0-BB24-440A-B429-4A37385E811F}"/>
              </a:ext>
            </a:extLst>
          </p:cNvPr>
          <p:cNvSpPr/>
          <p:nvPr/>
        </p:nvSpPr>
        <p:spPr>
          <a:xfrm>
            <a:off x="1573009" y="6088705"/>
            <a:ext cx="4623382" cy="584775"/>
          </a:xfrm>
          <a:prstGeom prst="rect">
            <a:avLst/>
          </a:prstGeom>
        </p:spPr>
        <p:txBody>
          <a:bodyPr wrap="none">
            <a:spAutoFit/>
          </a:bodyPr>
          <a:lstStyle/>
          <a:p>
            <a:r>
              <a:rPr lang="it-IT" sz="3200" b="1" dirty="0">
                <a:latin typeface="Arial" panose="020B0604020202020204" pitchFamily="34" charset="0"/>
                <a:cs typeface="Arial" panose="020B0604020202020204" pitchFamily="34" charset="0"/>
              </a:rPr>
              <a:t>la Corte Costituzionale</a:t>
            </a:r>
            <a:endParaRPr lang="it-IT" sz="3200" dirty="0"/>
          </a:p>
        </p:txBody>
      </p:sp>
    </p:spTree>
    <p:extLst>
      <p:ext uri="{BB962C8B-B14F-4D97-AF65-F5344CB8AC3E}">
        <p14:creationId xmlns:p14="http://schemas.microsoft.com/office/powerpoint/2010/main" val="261927539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A7000DA6-CA14-430F-806F-42A11674491D}"/>
              </a:ext>
            </a:extLst>
          </p:cNvPr>
          <p:cNvSpPr/>
          <p:nvPr/>
        </p:nvSpPr>
        <p:spPr>
          <a:xfrm>
            <a:off x="762001" y="803325"/>
            <a:ext cx="6483926" cy="1325563"/>
          </a:xfrm>
          <a:prstGeom prst="rect">
            <a:avLst/>
          </a:prstGeom>
        </p:spPr>
        <p:txBody>
          <a:bodyPr vert="horz" lIns="91440" tIns="45720" rIns="91440" bIns="45720" rtlCol="0" anchor="ctr">
            <a:noAutofit/>
          </a:bodyPr>
          <a:lstStyle/>
          <a:p>
            <a:pPr>
              <a:lnSpc>
                <a:spcPct val="90000"/>
              </a:lnSpc>
              <a:spcBef>
                <a:spcPct val="0"/>
              </a:spcBef>
              <a:spcAft>
                <a:spcPts val="600"/>
              </a:spcAft>
            </a:pPr>
            <a:r>
              <a:rPr lang="it-IT" sz="4000" b="1" dirty="0">
                <a:latin typeface="Arial" panose="020B0604020202020204" pitchFamily="34" charset="0"/>
                <a:ea typeface="+mj-ea"/>
                <a:cs typeface="Arial" panose="020B0604020202020204" pitchFamily="34" charset="0"/>
              </a:rPr>
              <a:t>l’inerzia del Parlamento che non legifera</a:t>
            </a:r>
          </a:p>
        </p:txBody>
      </p:sp>
      <p:sp>
        <p:nvSpPr>
          <p:cNvPr id="8" name="Rettangolo 7">
            <a:extLst>
              <a:ext uri="{FF2B5EF4-FFF2-40B4-BE49-F238E27FC236}">
                <a16:creationId xmlns:a16="http://schemas.microsoft.com/office/drawing/2014/main" id="{BC0032C4-01FA-4675-A56D-9E9803E37E48}"/>
              </a:ext>
            </a:extLst>
          </p:cNvPr>
          <p:cNvSpPr/>
          <p:nvPr/>
        </p:nvSpPr>
        <p:spPr>
          <a:xfrm>
            <a:off x="762000" y="2279018"/>
            <a:ext cx="5314543" cy="3375920"/>
          </a:xfrm>
          <a:prstGeom prst="rect">
            <a:avLst/>
          </a:prstGeom>
        </p:spPr>
        <p:txBody>
          <a:bodyPr vert="horz" lIns="91440" tIns="45720" rIns="91440" bIns="45720" rtlCol="0" anchor="t">
            <a:normAutofit/>
          </a:bodyPr>
          <a:lstStyle/>
          <a:p>
            <a:pPr>
              <a:lnSpc>
                <a:spcPct val="90000"/>
              </a:lnSpc>
              <a:spcAft>
                <a:spcPts val="600"/>
              </a:spcAft>
            </a:pPr>
            <a:r>
              <a:rPr lang="it-IT" sz="2400" dirty="0">
                <a:latin typeface="Arial" panose="020B0604020202020204" pitchFamily="34" charset="0"/>
                <a:cs typeface="Arial" panose="020B0604020202020204" pitchFamily="34" charset="0"/>
              </a:rPr>
              <a:t>in un primo momento, di fronte alla delicatezza della decisione, la Corte Costituzionale ha chiesto al </a:t>
            </a:r>
            <a:r>
              <a:rPr lang="it-IT" sz="2400" b="1" dirty="0">
                <a:latin typeface="Arial" panose="020B0604020202020204" pitchFamily="34" charset="0"/>
                <a:cs typeface="Arial" panose="020B0604020202020204" pitchFamily="34" charset="0"/>
              </a:rPr>
              <a:t>Parlamento</a:t>
            </a:r>
            <a:r>
              <a:rPr lang="it-IT" sz="2400" dirty="0">
                <a:latin typeface="Arial" panose="020B0604020202020204" pitchFamily="34" charset="0"/>
                <a:cs typeface="Arial" panose="020B0604020202020204" pitchFamily="34" charset="0"/>
              </a:rPr>
              <a:t> di pronunciarsi, entro un anno, sul tema dell’aiuto al suicidio ed eventualmente riformare l’articolo 580 del codice penale</a:t>
            </a:r>
            <a:endParaRPr lang="it-IT" sz="2400" b="1" dirty="0">
              <a:latin typeface="Arial" panose="020B0604020202020204" pitchFamily="34" charset="0"/>
              <a:cs typeface="Arial" panose="020B0604020202020204" pitchFamily="34" charset="0"/>
            </a:endParaRPr>
          </a:p>
        </p:txBody>
      </p:sp>
      <p:sp>
        <p:nvSpPr>
          <p:cNvPr id="72" name="Freeform: Shape 71">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Immagine 2">
            <a:extLst>
              <a:ext uri="{FF2B5EF4-FFF2-40B4-BE49-F238E27FC236}">
                <a16:creationId xmlns:a16="http://schemas.microsoft.com/office/drawing/2014/main" id="{55E1E1EE-0E5F-482B-AD4D-02BF43AD2861}"/>
              </a:ext>
            </a:extLst>
          </p:cNvPr>
          <p:cNvPicPr>
            <a:picLocks noChangeAspect="1"/>
          </p:cNvPicPr>
          <p:nvPr/>
        </p:nvPicPr>
        <p:blipFill rotWithShape="1">
          <a:blip r:embed="rId2"/>
          <a:srcRect l="20389" r="25961" b="-2"/>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cene3d>
            <a:camera prst="orthographicFront"/>
            <a:lightRig rig="contrasting" dir="t">
              <a:rot lat="0" lon="0" rev="4200000"/>
            </a:lightRig>
          </a:scene3d>
          <a:sp3d prstMaterial="plastic">
            <a:bevelT w="381000" h="114300" prst="relaxedInset"/>
            <a:contourClr>
              <a:srgbClr val="969696"/>
            </a:contourClr>
          </a:sp3d>
        </p:spPr>
      </p:pic>
      <p:pic>
        <p:nvPicPr>
          <p:cNvPr id="1027" name="Picture 3">
            <a:extLst>
              <a:ext uri="{FF2B5EF4-FFF2-40B4-BE49-F238E27FC236}">
                <a16:creationId xmlns:a16="http://schemas.microsoft.com/office/drawing/2014/main" id="{1B1F91FA-1CFC-4E94-9D74-26DA2D8A18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03938" y="-136525"/>
            <a:ext cx="228600" cy="180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4294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A7000DA6-CA14-430F-806F-42A11674491D}"/>
              </a:ext>
            </a:extLst>
          </p:cNvPr>
          <p:cNvSpPr/>
          <p:nvPr/>
        </p:nvSpPr>
        <p:spPr>
          <a:xfrm>
            <a:off x="5679155" y="965880"/>
            <a:ext cx="5319433" cy="764598"/>
          </a:xfrm>
          <a:prstGeom prst="rect">
            <a:avLst/>
          </a:prstGeom>
        </p:spPr>
        <p:txBody>
          <a:bodyPr vert="horz" lIns="91440" tIns="45720" rIns="91440" bIns="45720" rtlCol="0" anchor="t">
            <a:normAutofit fontScale="92500"/>
          </a:bodyPr>
          <a:lstStyle/>
          <a:p>
            <a:pPr>
              <a:lnSpc>
                <a:spcPct val="90000"/>
              </a:lnSpc>
              <a:spcBef>
                <a:spcPct val="0"/>
              </a:spcBef>
              <a:spcAft>
                <a:spcPts val="600"/>
              </a:spcAft>
            </a:pPr>
            <a:r>
              <a:rPr lang="en-US" sz="4800" b="1" dirty="0" err="1">
                <a:latin typeface="Arial" panose="020B0604020202020204" pitchFamily="34" charset="0"/>
                <a:ea typeface="+mj-ea"/>
                <a:cs typeface="Arial" panose="020B0604020202020204" pitchFamily="34" charset="0"/>
              </a:rPr>
              <a:t>passato</a:t>
            </a:r>
            <a:r>
              <a:rPr lang="en-US" sz="4800" b="1" dirty="0">
                <a:latin typeface="Arial" panose="020B0604020202020204" pitchFamily="34" charset="0"/>
                <a:ea typeface="+mj-ea"/>
                <a:cs typeface="Arial" panose="020B0604020202020204" pitchFamily="34" charset="0"/>
              </a:rPr>
              <a:t> </a:t>
            </a:r>
            <a:r>
              <a:rPr lang="en-US" sz="4800" b="1" dirty="0" err="1">
                <a:latin typeface="Arial" panose="020B0604020202020204" pitchFamily="34" charset="0"/>
                <a:ea typeface="+mj-ea"/>
                <a:cs typeface="Arial" panose="020B0604020202020204" pitchFamily="34" charset="0"/>
              </a:rPr>
              <a:t>l’anno</a:t>
            </a:r>
            <a:r>
              <a:rPr lang="en-US" sz="4800" b="1" dirty="0">
                <a:latin typeface="Arial" panose="020B0604020202020204" pitchFamily="34" charset="0"/>
                <a:ea typeface="+mj-ea"/>
                <a:cs typeface="Arial" panose="020B0604020202020204" pitchFamily="34" charset="0"/>
              </a:rPr>
              <a:t> ….</a:t>
            </a:r>
          </a:p>
        </p:txBody>
      </p:sp>
      <p:sp>
        <p:nvSpPr>
          <p:cNvPr id="1029" name="Freeform: Shape 71">
            <a:extLst>
              <a:ext uri="{FF2B5EF4-FFF2-40B4-BE49-F238E27FC236}">
                <a16:creationId xmlns:a16="http://schemas.microsoft.com/office/drawing/2014/main" id="{2C6334C2-F73F-4B3B-A626-DD5F69DF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89868" cy="6374535"/>
          </a:xfrm>
          <a:custGeom>
            <a:avLst/>
            <a:gdLst>
              <a:gd name="connsiteX0" fmla="*/ 620377 w 5389868"/>
              <a:gd name="connsiteY0" fmla="*/ 6374535 h 6374535"/>
              <a:gd name="connsiteX1" fmla="*/ 3459520 w 5389868"/>
              <a:gd name="connsiteY1" fmla="*/ 6374535 h 6374535"/>
              <a:gd name="connsiteX2" fmla="*/ 3638761 w 5389868"/>
              <a:gd name="connsiteY2" fmla="*/ 6288190 h 6374535"/>
              <a:gd name="connsiteX3" fmla="*/ 5389868 w 5389868"/>
              <a:gd name="connsiteY3" fmla="*/ 3346018 h 6374535"/>
              <a:gd name="connsiteX4" fmla="*/ 2043850 w 5389868"/>
              <a:gd name="connsiteY4" fmla="*/ 0 h 6374535"/>
              <a:gd name="connsiteX5" fmla="*/ 139826 w 5389868"/>
              <a:gd name="connsiteY5" fmla="*/ 594192 h 6374535"/>
              <a:gd name="connsiteX6" fmla="*/ 0 w 5389868"/>
              <a:gd name="connsiteY6" fmla="*/ 700065 h 6374535"/>
              <a:gd name="connsiteX7" fmla="*/ 0 w 5389868"/>
              <a:gd name="connsiteY7" fmla="*/ 5991971 h 6374535"/>
              <a:gd name="connsiteX8" fmla="*/ 139827 w 5389868"/>
              <a:gd name="connsiteY8" fmla="*/ 6097845 h 6374535"/>
              <a:gd name="connsiteX9" fmla="*/ 378347 w 5389868"/>
              <a:gd name="connsiteY9" fmla="*/ 6248727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89868" h="6374535">
                <a:moveTo>
                  <a:pt x="620377" y="6374535"/>
                </a:moveTo>
                <a:lnTo>
                  <a:pt x="3459520" y="6374535"/>
                </a:lnTo>
                <a:lnTo>
                  <a:pt x="3638761" y="6288190"/>
                </a:lnTo>
                <a:cubicBezTo>
                  <a:pt x="4681799" y="5721578"/>
                  <a:pt x="5389868" y="4616487"/>
                  <a:pt x="5389868" y="3346018"/>
                </a:cubicBezTo>
                <a:cubicBezTo>
                  <a:pt x="5389868" y="1498063"/>
                  <a:pt x="3891805" y="0"/>
                  <a:pt x="2043850" y="0"/>
                </a:cubicBezTo>
                <a:cubicBezTo>
                  <a:pt x="1336430" y="0"/>
                  <a:pt x="680285" y="219535"/>
                  <a:pt x="139826" y="594192"/>
                </a:cubicBezTo>
                <a:lnTo>
                  <a:pt x="0" y="700065"/>
                </a:lnTo>
                <a:lnTo>
                  <a:pt x="0" y="5991971"/>
                </a:lnTo>
                <a:lnTo>
                  <a:pt x="139827" y="6097845"/>
                </a:lnTo>
                <a:cubicBezTo>
                  <a:pt x="217035" y="6151367"/>
                  <a:pt x="296605" y="6201724"/>
                  <a:pt x="378347" y="624872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Immagine 15">
            <a:extLst>
              <a:ext uri="{FF2B5EF4-FFF2-40B4-BE49-F238E27FC236}">
                <a16:creationId xmlns:a16="http://schemas.microsoft.com/office/drawing/2014/main" id="{FE42ECCF-FEC0-4F0C-8CB8-992FFA0BF87E}"/>
              </a:ext>
            </a:extLst>
          </p:cNvPr>
          <p:cNvPicPr>
            <a:picLocks noChangeAspect="1"/>
          </p:cNvPicPr>
          <p:nvPr/>
        </p:nvPicPr>
        <p:blipFill rotWithShape="1">
          <a:blip r:embed="rId2"/>
          <a:srcRect l="33685" r="3578" b="1"/>
          <a:stretch/>
        </p:blipFill>
        <p:spPr>
          <a:xfrm>
            <a:off x="20" y="10"/>
            <a:ext cx="5234499" cy="6210619"/>
          </a:xfrm>
          <a:custGeom>
            <a:avLst/>
            <a:gdLst/>
            <a:ahLst/>
            <a:cxnLst/>
            <a:rect l="l" t="t" r="r" b="b"/>
            <a:pathLst>
              <a:path w="5234519" h="6210629">
                <a:moveTo>
                  <a:pt x="1082595" y="0"/>
                </a:moveTo>
                <a:lnTo>
                  <a:pt x="3027450" y="0"/>
                </a:lnTo>
                <a:lnTo>
                  <a:pt x="3291029" y="96471"/>
                </a:lnTo>
                <a:cubicBezTo>
                  <a:pt x="4433137" y="579542"/>
                  <a:pt x="5234519" y="1710443"/>
                  <a:pt x="5234519" y="3028517"/>
                </a:cubicBezTo>
                <a:cubicBezTo>
                  <a:pt x="5234519" y="4785949"/>
                  <a:pt x="3809839" y="6210629"/>
                  <a:pt x="2052407" y="6210629"/>
                </a:cubicBezTo>
                <a:cubicBezTo>
                  <a:pt x="1283531" y="6210629"/>
                  <a:pt x="578345" y="5937936"/>
                  <a:pt x="28288" y="5483989"/>
                </a:cubicBezTo>
                <a:lnTo>
                  <a:pt x="0" y="5458279"/>
                </a:lnTo>
                <a:lnTo>
                  <a:pt x="0" y="598754"/>
                </a:lnTo>
                <a:lnTo>
                  <a:pt x="28288" y="573044"/>
                </a:lnTo>
                <a:cubicBezTo>
                  <a:pt x="303317" y="346070"/>
                  <a:pt x="617127" y="164410"/>
                  <a:pt x="958290" y="39494"/>
                </a:cubicBezTo>
                <a:close/>
              </a:path>
            </a:pathLst>
          </a:custGeom>
          <a:scene3d>
            <a:camera prst="orthographicFront"/>
            <a:lightRig rig="contrasting" dir="t">
              <a:rot lat="0" lon="0" rev="4200000"/>
            </a:lightRig>
          </a:scene3d>
          <a:sp3d prstMaterial="plastic">
            <a:bevelT w="381000" h="114300" prst="relaxedInset"/>
            <a:contourClr>
              <a:srgbClr val="969696"/>
            </a:contourClr>
          </a:sp3d>
        </p:spPr>
      </p:pic>
      <p:pic>
        <p:nvPicPr>
          <p:cNvPr id="1027" name="Picture 3">
            <a:extLst>
              <a:ext uri="{FF2B5EF4-FFF2-40B4-BE49-F238E27FC236}">
                <a16:creationId xmlns:a16="http://schemas.microsoft.com/office/drawing/2014/main" id="{1B1F91FA-1CFC-4E94-9D74-26DA2D8A18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03938" y="-136525"/>
            <a:ext cx="228600" cy="180975"/>
          </a:xfrm>
          <a:prstGeom prst="rect">
            <a:avLst/>
          </a:prstGeom>
          <a:noFill/>
          <a:extLst>
            <a:ext uri="{909E8E84-426E-40DD-AFC4-6F175D3DCCD1}">
              <a14:hiddenFill xmlns:a14="http://schemas.microsoft.com/office/drawing/2010/main">
                <a:solidFill>
                  <a:srgbClr val="FFFFFF"/>
                </a:solidFill>
              </a14:hiddenFill>
            </a:ext>
          </a:extLst>
        </p:spPr>
      </p:pic>
      <p:sp>
        <p:nvSpPr>
          <p:cNvPr id="19" name="Rettangolo 18">
            <a:extLst>
              <a:ext uri="{FF2B5EF4-FFF2-40B4-BE49-F238E27FC236}">
                <a16:creationId xmlns:a16="http://schemas.microsoft.com/office/drawing/2014/main" id="{2132B760-100C-4566-9524-80431BF46EC2}"/>
              </a:ext>
            </a:extLst>
          </p:cNvPr>
          <p:cNvSpPr/>
          <p:nvPr/>
        </p:nvSpPr>
        <p:spPr>
          <a:xfrm>
            <a:off x="5679155" y="2054295"/>
            <a:ext cx="5909592" cy="4452501"/>
          </a:xfrm>
          <a:prstGeom prst="rect">
            <a:avLst/>
          </a:prstGeom>
        </p:spPr>
        <p:txBody>
          <a:bodyPr wrap="square">
            <a:spAutoFit/>
          </a:bodyPr>
          <a:lstStyle/>
          <a:p>
            <a:pPr>
              <a:lnSpc>
                <a:spcPts val="2000"/>
              </a:lnSpc>
            </a:pPr>
            <a:r>
              <a:rPr lang="it-IT" dirty="0">
                <a:latin typeface="Arial" panose="020B0604020202020204" pitchFamily="34" charset="0"/>
                <a:cs typeface="Arial" panose="020B0604020202020204" pitchFamily="34" charset="0"/>
              </a:rPr>
              <a:t>passato invano l’anno fissato, nell'autunno 2019 la Corte Costituzionale ha emesso la propria sentenza. In essa ha ribadito, in primo luogo, che l’incriminazione dell’aiuto al suicidio non è, di per sé, in contrasto con la Costituzione ma è giustificata da esigenze di tutela del diritto alla vita, soprattutto delle persone più deboli e vulnerabili, individui che l’ordinamento vuole proteggere, evitando che una scelta definitiva ed estrema, come quella del suicidio, possa essere il frutto di una volontà “viziata” ed alterata a causa di interferenze di terzi soggetti. </a:t>
            </a:r>
          </a:p>
          <a:p>
            <a:pPr>
              <a:lnSpc>
                <a:spcPts val="2000"/>
              </a:lnSpc>
            </a:pPr>
            <a:r>
              <a:rPr lang="it-IT" dirty="0">
                <a:latin typeface="Arial" panose="020B0604020202020204" pitchFamily="34" charset="0"/>
                <a:cs typeface="Arial" panose="020B0604020202020204" pitchFamily="34" charset="0"/>
              </a:rPr>
              <a:t>Detto ciò, la Consulta ha dichiarato che l’art. 580 è costituzionalmente illegittimo nella parte in cui non esclude la punibilità del medico che, con modalità specifiche, agevola l’esecuzione del proposito di suicidio di un soggetto, nel caso in cui ricorrano quattro specifiche condizioni</a:t>
            </a:r>
          </a:p>
        </p:txBody>
      </p:sp>
      <p:pic>
        <p:nvPicPr>
          <p:cNvPr id="20" name="Immagine 19">
            <a:extLst>
              <a:ext uri="{FF2B5EF4-FFF2-40B4-BE49-F238E27FC236}">
                <a16:creationId xmlns:a16="http://schemas.microsoft.com/office/drawing/2014/main" id="{B1D6FD85-9B1B-47FC-8176-6E955D5A7893}"/>
              </a:ext>
            </a:extLst>
          </p:cNvPr>
          <p:cNvPicPr>
            <a:picLocks noChangeAspect="1"/>
          </p:cNvPicPr>
          <p:nvPr/>
        </p:nvPicPr>
        <p:blipFill>
          <a:blip r:embed="rId4"/>
          <a:stretch>
            <a:fillRect/>
          </a:stretch>
        </p:blipFill>
        <p:spPr>
          <a:xfrm>
            <a:off x="10725016" y="886189"/>
            <a:ext cx="1125718" cy="844289"/>
          </a:xfrm>
          <a:prstGeom prst="ellipse">
            <a:avLst/>
          </a:prstGeom>
          <a:ln>
            <a:noFill/>
          </a:ln>
          <a:effectLst>
            <a:softEdge rad="112500"/>
          </a:effectLst>
        </p:spPr>
      </p:pic>
    </p:spTree>
    <p:extLst>
      <p:ext uri="{BB962C8B-B14F-4D97-AF65-F5344CB8AC3E}">
        <p14:creationId xmlns:p14="http://schemas.microsoft.com/office/powerpoint/2010/main" val="423409326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a:extLst>
              <a:ext uri="{FF2B5EF4-FFF2-40B4-BE49-F238E27FC236}">
                <a16:creationId xmlns:a16="http://schemas.microsoft.com/office/drawing/2014/main" id="{CCCA56E7-9EB2-4792-BB0E-579AF850C075}"/>
              </a:ext>
            </a:extLst>
          </p:cNvPr>
          <p:cNvPicPr>
            <a:picLocks noChangeAspect="1"/>
          </p:cNvPicPr>
          <p:nvPr/>
        </p:nvPicPr>
        <p:blipFill rotWithShape="1">
          <a:blip r:embed="rId2"/>
          <a:srcRect l="11106" r="14309" b="-1"/>
          <a:stretch/>
        </p:blipFill>
        <p:spPr>
          <a:xfrm>
            <a:off x="3522468" y="0"/>
            <a:ext cx="8669532" cy="6857990"/>
          </a:xfrm>
          <a:prstGeom prst="rect">
            <a:avLst/>
          </a:prstGeom>
        </p:spPr>
      </p:pic>
      <p:sp>
        <p:nvSpPr>
          <p:cNvPr id="74" name="Rectangle 73">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ttangolo 1">
            <a:extLst>
              <a:ext uri="{FF2B5EF4-FFF2-40B4-BE49-F238E27FC236}">
                <a16:creationId xmlns:a16="http://schemas.microsoft.com/office/drawing/2014/main" id="{A7000DA6-CA14-430F-806F-42A11674491D}"/>
              </a:ext>
            </a:extLst>
          </p:cNvPr>
          <p:cNvSpPr/>
          <p:nvPr/>
        </p:nvSpPr>
        <p:spPr>
          <a:xfrm>
            <a:off x="371093" y="1161288"/>
            <a:ext cx="4427149" cy="1124712"/>
          </a:xfrm>
          <a:prstGeom prst="rect">
            <a:avLst/>
          </a:prstGeom>
        </p:spPr>
        <p:txBody>
          <a:bodyPr vert="horz" lIns="91440" tIns="45720" rIns="91440" bIns="45720" rtlCol="0" anchor="b">
            <a:normAutofit/>
          </a:bodyPr>
          <a:lstStyle/>
          <a:p>
            <a:pPr>
              <a:lnSpc>
                <a:spcPct val="90000"/>
              </a:lnSpc>
              <a:spcBef>
                <a:spcPct val="0"/>
              </a:spcBef>
              <a:spcAft>
                <a:spcPts val="600"/>
              </a:spcAft>
            </a:pPr>
            <a:r>
              <a:rPr lang="it-IT" sz="2800" b="1">
                <a:latin typeface="Arial" panose="020B0604020202020204" pitchFamily="34" charset="0"/>
                <a:ea typeface="+mj-ea"/>
                <a:cs typeface="Arial" panose="020B0604020202020204" pitchFamily="34" charset="0"/>
              </a:rPr>
              <a:t>le condizioni fissate dalla Consulta</a:t>
            </a:r>
          </a:p>
        </p:txBody>
      </p:sp>
      <p:sp>
        <p:nvSpPr>
          <p:cNvPr id="76" name="Rectangle 7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8" name="Rectangle 7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ttangolo 7">
            <a:extLst>
              <a:ext uri="{FF2B5EF4-FFF2-40B4-BE49-F238E27FC236}">
                <a16:creationId xmlns:a16="http://schemas.microsoft.com/office/drawing/2014/main" id="{BC0032C4-01FA-4675-A56D-9E9803E37E48}"/>
              </a:ext>
            </a:extLst>
          </p:cNvPr>
          <p:cNvSpPr/>
          <p:nvPr/>
        </p:nvSpPr>
        <p:spPr>
          <a:xfrm>
            <a:off x="371093" y="2580304"/>
            <a:ext cx="6688468" cy="1886794"/>
          </a:xfrm>
          <a:prstGeom prst="rect">
            <a:avLst/>
          </a:prstGeom>
        </p:spPr>
        <p:txBody>
          <a:bodyPr vert="horz" lIns="91440" tIns="45720" rIns="91440" bIns="45720" rtlCol="0" anchor="t">
            <a:normAutofit/>
          </a:bodyPr>
          <a:lstStyle/>
          <a:p>
            <a:pPr>
              <a:lnSpc>
                <a:spcPct val="90000"/>
              </a:lnSpc>
              <a:spcAft>
                <a:spcPts val="600"/>
              </a:spcAft>
            </a:pPr>
            <a:r>
              <a:rPr lang="it-IT" sz="1600" dirty="0">
                <a:latin typeface="Arial" panose="020B0604020202020204" pitchFamily="34" charset="0"/>
                <a:cs typeface="Arial" panose="020B0604020202020204" pitchFamily="34" charset="0"/>
              </a:rPr>
              <a:t>La legge 219 del 2017 consente al paziente di decidere la sospensione dell’applicazione di particolari cure o trattamenti vitali, come l’idratazione e l’alimentazione forzata e, insieme, riconosce il diritto ad essere accompagnato alla morte con adeguata terapia del dolore. Cosa accade però in quelle situazioni in cui si applica la terapia del dolore ma il sopraggiungere della morte è distanziato nel tempo? </a:t>
            </a:r>
            <a:r>
              <a:rPr lang="it-IT" sz="1600" b="1" dirty="0">
                <a:latin typeface="Arial" panose="020B0604020202020204" pitchFamily="34" charset="0"/>
                <a:cs typeface="Arial" panose="020B0604020202020204" pitchFamily="34" charset="0"/>
              </a:rPr>
              <a:t>E’ lecito in questo caso aiutare il paziente che lo richiede a morire rapidamente?</a:t>
            </a:r>
            <a:r>
              <a:rPr lang="it-IT" sz="1600" dirty="0">
                <a:latin typeface="Arial" panose="020B0604020202020204" pitchFamily="34" charset="0"/>
                <a:cs typeface="Arial" panose="020B0604020202020204" pitchFamily="34" charset="0"/>
              </a:rPr>
              <a:t> La Corte doveva affrontare questo problema. </a:t>
            </a:r>
          </a:p>
        </p:txBody>
      </p:sp>
      <p:pic>
        <p:nvPicPr>
          <p:cNvPr id="1027" name="Picture 3">
            <a:extLst>
              <a:ext uri="{FF2B5EF4-FFF2-40B4-BE49-F238E27FC236}">
                <a16:creationId xmlns:a16="http://schemas.microsoft.com/office/drawing/2014/main" id="{1B1F91FA-1CFC-4E94-9D74-26DA2D8A18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03938" y="-136525"/>
            <a:ext cx="228600" cy="180975"/>
          </a:xfrm>
          <a:prstGeom prst="rect">
            <a:avLst/>
          </a:prstGeom>
          <a:noFill/>
          <a:extLst>
            <a:ext uri="{909E8E84-426E-40DD-AFC4-6F175D3DCCD1}">
              <a14:hiddenFill xmlns:a14="http://schemas.microsoft.com/office/drawing/2010/main">
                <a:solidFill>
                  <a:srgbClr val="FFFFFF"/>
                </a:solidFill>
              </a14:hiddenFill>
            </a:ext>
          </a:extLst>
        </p:spPr>
      </p:pic>
      <p:sp>
        <p:nvSpPr>
          <p:cNvPr id="13" name="Rettangolo 12">
            <a:extLst>
              <a:ext uri="{FF2B5EF4-FFF2-40B4-BE49-F238E27FC236}">
                <a16:creationId xmlns:a16="http://schemas.microsoft.com/office/drawing/2014/main" id="{4798DDC4-B558-4E52-A972-A56DDA65AAC0}"/>
              </a:ext>
            </a:extLst>
          </p:cNvPr>
          <p:cNvSpPr/>
          <p:nvPr/>
        </p:nvSpPr>
        <p:spPr>
          <a:xfrm>
            <a:off x="371093" y="5403259"/>
            <a:ext cx="10504064" cy="954107"/>
          </a:xfrm>
          <a:prstGeom prst="rect">
            <a:avLst/>
          </a:prstGeom>
        </p:spPr>
        <p:txBody>
          <a:bodyPr wrap="square">
            <a:spAutoFit/>
          </a:bodyPr>
          <a:lstStyle/>
          <a:p>
            <a:pPr marL="342900" indent="-342900" fontAlgn="base">
              <a:buFont typeface="+mj-lt"/>
              <a:buAutoNum type="arabicPeriod"/>
            </a:pPr>
            <a:r>
              <a:rPr lang="it-IT" sz="1400" dirty="0">
                <a:latin typeface="Arial" panose="020B0604020202020204" pitchFamily="34" charset="0"/>
                <a:cs typeface="Arial" panose="020B0604020202020204" pitchFamily="34" charset="0"/>
              </a:rPr>
              <a:t>il paziente deve essere affetto da una patologia irreversibile;</a:t>
            </a:r>
          </a:p>
          <a:p>
            <a:pPr marL="342900" indent="-342900" fontAlgn="base">
              <a:buFont typeface="+mj-lt"/>
              <a:buAutoNum type="arabicPeriod"/>
            </a:pPr>
            <a:r>
              <a:rPr lang="it-IT" sz="1400" dirty="0">
                <a:latin typeface="Arial" panose="020B0604020202020204" pitchFamily="34" charset="0"/>
                <a:cs typeface="Arial" panose="020B0604020202020204" pitchFamily="34" charset="0"/>
              </a:rPr>
              <a:t>la patologia comporta grave sofferenza fisica e/o psicologica, di natura intollerabile;</a:t>
            </a:r>
          </a:p>
          <a:p>
            <a:pPr marL="342900" indent="-342900" fontAlgn="base">
              <a:buFont typeface="+mj-lt"/>
              <a:buAutoNum type="arabicPeriod"/>
            </a:pPr>
            <a:r>
              <a:rPr lang="it-IT" sz="1400" dirty="0">
                <a:latin typeface="Arial" panose="020B0604020202020204" pitchFamily="34" charset="0"/>
                <a:cs typeface="Arial" panose="020B0604020202020204" pitchFamily="34" charset="0"/>
              </a:rPr>
              <a:t>è presente una chiara ed espressa volontà del paziente</a:t>
            </a:r>
          </a:p>
          <a:p>
            <a:pPr marL="342900" indent="-342900" fontAlgn="base">
              <a:buFont typeface="+mj-lt"/>
              <a:buAutoNum type="arabicPeriod"/>
            </a:pPr>
            <a:r>
              <a:rPr lang="it-IT" sz="1400" dirty="0">
                <a:latin typeface="Arial" panose="020B0604020202020204" pitchFamily="34" charset="0"/>
                <a:cs typeface="Arial" panose="020B0604020202020204" pitchFamily="34" charset="0"/>
              </a:rPr>
              <a:t>il mantenimento in vita della persona è possibile solo attraverso specifici mezzi di sostentamento vitale.</a:t>
            </a:r>
            <a:endParaRPr lang="it-IT" sz="1400" b="0" i="0" dirty="0">
              <a:effectLst/>
              <a:latin typeface="Arial" panose="020B0604020202020204" pitchFamily="34" charset="0"/>
              <a:cs typeface="Arial" panose="020B0604020202020204" pitchFamily="34" charset="0"/>
            </a:endParaRPr>
          </a:p>
        </p:txBody>
      </p:sp>
      <p:sp>
        <p:nvSpPr>
          <p:cNvPr id="3" name="Rettangolo 2">
            <a:extLst>
              <a:ext uri="{FF2B5EF4-FFF2-40B4-BE49-F238E27FC236}">
                <a16:creationId xmlns:a16="http://schemas.microsoft.com/office/drawing/2014/main" id="{E7A041B1-1DE6-45D0-A605-67FE13B65DC9}"/>
              </a:ext>
            </a:extLst>
          </p:cNvPr>
          <p:cNvSpPr/>
          <p:nvPr/>
        </p:nvSpPr>
        <p:spPr>
          <a:xfrm>
            <a:off x="371093" y="4736288"/>
            <a:ext cx="6096000" cy="535531"/>
          </a:xfrm>
          <a:prstGeom prst="rect">
            <a:avLst/>
          </a:prstGeom>
        </p:spPr>
        <p:txBody>
          <a:bodyPr vert="horz" lIns="91440" tIns="45720" rIns="91440" bIns="45720" rtlCol="0" anchor="t">
            <a:normAutofit/>
          </a:bodyPr>
          <a:lstStyle/>
          <a:p>
            <a:pPr>
              <a:lnSpc>
                <a:spcPct val="90000"/>
              </a:lnSpc>
              <a:spcAft>
                <a:spcPts val="600"/>
              </a:spcAft>
            </a:pPr>
            <a:r>
              <a:rPr lang="it-IT" sz="1600" dirty="0">
                <a:latin typeface="Arial" panose="020B0604020202020204" pitchFamily="34" charset="0"/>
                <a:cs typeface="Arial" panose="020B0604020202020204" pitchFamily="34" charset="0"/>
              </a:rPr>
              <a:t>Nella sentenza, essa ha fissato alcune condizioni specifiche, in presenza delle quali è ammissibile l’aiuto al suicidio.</a:t>
            </a:r>
          </a:p>
        </p:txBody>
      </p:sp>
    </p:spTree>
    <p:extLst>
      <p:ext uri="{BB962C8B-B14F-4D97-AF65-F5344CB8AC3E}">
        <p14:creationId xmlns:p14="http://schemas.microsoft.com/office/powerpoint/2010/main" val="3031519211"/>
      </p:ext>
    </p:extLst>
  </p:cSld>
  <p:clrMapOvr>
    <a:overrideClrMapping bg1="dk1" tx1="lt1" bg2="dk2" tx2="lt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p:tag name="TIMING" val="|11|9.4|5.9"/>
</p:tagLst>
</file>

<file path=ppt/tags/tag2.xml><?xml version="1.0" encoding="utf-8"?>
<p:tagLst xmlns:a="http://schemas.openxmlformats.org/drawingml/2006/main" xmlns:r="http://schemas.openxmlformats.org/officeDocument/2006/relationships" xmlns:p="http://schemas.openxmlformats.org/presentationml/2006/main">
  <p:tag name="TIMING" val="|3.6|2.5"/>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2598</Words>
  <Application>Microsoft Office PowerPoint</Application>
  <PresentationFormat>Widescreen</PresentationFormat>
  <Paragraphs>140</Paragraphs>
  <Slides>22</Slides>
  <Notes>0</Notes>
  <HiddenSlides>4</HiddenSlides>
  <MMClips>0</MMClips>
  <ScaleCrop>false</ScaleCrop>
  <HeadingPairs>
    <vt:vector size="8" baseType="variant">
      <vt:variant>
        <vt:lpstr>Caratteri utilizzati</vt:lpstr>
      </vt:variant>
      <vt:variant>
        <vt:i4>3</vt:i4>
      </vt:variant>
      <vt:variant>
        <vt:lpstr>Tema</vt:lpstr>
      </vt:variant>
      <vt:variant>
        <vt:i4>1</vt:i4>
      </vt:variant>
      <vt:variant>
        <vt:lpstr>Titoli diapositive</vt:lpstr>
      </vt:variant>
      <vt:variant>
        <vt:i4>22</vt:i4>
      </vt:variant>
      <vt:variant>
        <vt:lpstr>Presentazioni personalizzate</vt:lpstr>
      </vt:variant>
      <vt:variant>
        <vt:i4>2</vt:i4>
      </vt:variant>
    </vt:vector>
  </HeadingPairs>
  <TitlesOfParts>
    <vt:vector size="28" baseType="lpstr">
      <vt:lpstr>Arial</vt:lpstr>
      <vt:lpstr>Calibri</vt:lpstr>
      <vt:lpstr>Calibri Light</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un evento recente molto importante</vt:lpstr>
      <vt:lpstr>e il Parlamento? sempre in ritardo</vt:lpstr>
      <vt:lpstr> e la Corte Costituzionale? un referendum non pervenuto</vt:lpstr>
      <vt:lpstr>un chiarimento lessicale</vt:lpstr>
      <vt:lpstr>Presentazione standard di PowerPoint</vt:lpstr>
      <vt:lpstr>Presentazione standard di PowerPoint</vt:lpstr>
      <vt:lpstr>Presentazione standard di PowerPoint</vt:lpstr>
      <vt:lpstr>Presentazione standard di PowerPoint</vt:lpstr>
      <vt:lpstr>Presentazione standard di PowerPoint</vt:lpstr>
      <vt:lpstr>art580</vt:lpstr>
      <vt:lpstr>come si usa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Alessandro Volpi</dc:creator>
  <cp:lastModifiedBy>Alessandro Volpi</cp:lastModifiedBy>
  <cp:revision>7</cp:revision>
  <dcterms:created xsi:type="dcterms:W3CDTF">2020-04-12T10:31:35Z</dcterms:created>
  <dcterms:modified xsi:type="dcterms:W3CDTF">2022-07-19T16:19:10Z</dcterms:modified>
</cp:coreProperties>
</file>