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84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315338-62C7-0D4D-BD21-9E4DFC6DE2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Focus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75B0BA-1699-B844-981E-36119CC0C0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«Eutanasia, suicidio medicalmente assistito, la sospensione o la non attivazione di un trattamento su richiesta del paziente»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40954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F757F5-C6E5-CF49-9CEA-41DD69403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dirty="0"/>
              <a:t>«Dal punto di vista etico, una domanda fondamentale riguardo al fine vita è se esista una</a:t>
            </a:r>
            <a:r>
              <a:rPr lang="it-IT" sz="2400" b="1" dirty="0"/>
              <a:t> differenza </a:t>
            </a:r>
            <a:r>
              <a:rPr lang="it-IT" sz="2400" dirty="0"/>
              <a:t>intrinseca moralmente rilevante tra </a:t>
            </a:r>
            <a:r>
              <a:rPr lang="it-IT" sz="2400" b="1" dirty="0"/>
              <a:t>l’eutanasia o il suicidio assistito d</a:t>
            </a:r>
            <a:r>
              <a:rPr lang="it-IT" sz="2400" dirty="0"/>
              <a:t>a un lato, e </a:t>
            </a:r>
            <a:r>
              <a:rPr lang="it-IT" sz="2400" b="1" dirty="0"/>
              <a:t>la sospensione o la non attivazione di un trattamento su richiesta del paziente</a:t>
            </a:r>
            <a:r>
              <a:rPr lang="it-IT" sz="2400" dirty="0"/>
              <a:t>, dall’altro»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7FED57-6C13-074C-80A2-BD5F2E569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/>
              <a:t>TESI A): per alcuni </a:t>
            </a:r>
            <a:r>
              <a:rPr lang="it-IT" sz="3200" b="1" u="sng" dirty="0"/>
              <a:t>non vi è differenza</a:t>
            </a:r>
            <a:r>
              <a:rPr lang="it-IT" sz="3200" b="1" dirty="0"/>
              <a:t>, in quanto l’esito </a:t>
            </a:r>
            <a:r>
              <a:rPr lang="it-IT" sz="3200" dirty="0"/>
              <a:t>tutte queste «procedure» è, comunque, </a:t>
            </a:r>
            <a:r>
              <a:rPr lang="it-IT" sz="3200" b="1" dirty="0"/>
              <a:t>la morte del paziente </a:t>
            </a:r>
          </a:p>
          <a:p>
            <a:pPr marL="0" indent="0">
              <a:buNone/>
            </a:pPr>
            <a:r>
              <a:rPr lang="it-IT" sz="3200" dirty="0"/>
              <a:t>Secondo questa lettura la sospensione o la non attivazione di un trattamento possono essere denominati «eutanasia omissiva».</a:t>
            </a:r>
          </a:p>
        </p:txBody>
      </p:sp>
    </p:spTree>
    <p:extLst>
      <p:ext uri="{BB962C8B-B14F-4D97-AF65-F5344CB8AC3E}">
        <p14:creationId xmlns:p14="http://schemas.microsoft.com/office/powerpoint/2010/main" val="40215174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B807FB-A402-EA4C-8A09-D630FACA2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5844" y="312234"/>
            <a:ext cx="9656956" cy="5555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400" dirty="0"/>
              <a:t>TESI B): per altri, invece</a:t>
            </a:r>
            <a:r>
              <a:rPr lang="it-IT" sz="4400" b="1" u="sng" dirty="0"/>
              <a:t>, c’è differenza e questa risiede nel fatto ci deve essere una distinzione tra uccidere e lasciar morire. </a:t>
            </a:r>
            <a:r>
              <a:rPr lang="it-IT" sz="4400" i="1" dirty="0"/>
              <a:t>Viene evidenziato che esiste una responsabilità morale radicalmente diversa tra essere causa di un evento e permettere a un evento di accadere. </a:t>
            </a:r>
          </a:p>
          <a:p>
            <a:endParaRPr lang="it-IT" b="1" u="sng" dirty="0"/>
          </a:p>
        </p:txBody>
      </p:sp>
    </p:spTree>
    <p:extLst>
      <p:ext uri="{BB962C8B-B14F-4D97-AF65-F5344CB8AC3E}">
        <p14:creationId xmlns:p14="http://schemas.microsoft.com/office/powerpoint/2010/main" val="322742890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1534BE-61AD-E64F-B0DE-F8AB37AC7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28650"/>
          </a:xfrm>
        </p:spPr>
        <p:txBody>
          <a:bodyPr>
            <a:noAutofit/>
          </a:bodyPr>
          <a:lstStyle/>
          <a:p>
            <a:r>
              <a:rPr lang="it-IT" sz="2400" dirty="0"/>
              <a:t>Nella TESI B) la linea di pensiero si «dirama» in due diversi orientamenti: </a:t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34B637-907B-A145-AD92-BE7B066BA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314450"/>
            <a:ext cx="9753600" cy="4552950"/>
          </a:xfrm>
        </p:spPr>
        <p:txBody>
          <a:bodyPr>
            <a:normAutofit fontScale="92500" lnSpcReduction="20000"/>
          </a:bodyPr>
          <a:lstStyle/>
          <a:p>
            <a:r>
              <a:rPr lang="it-IT" sz="2800" dirty="0"/>
              <a:t>A partire da tale distinzione concettuale, vi sono coloro che ritengono che eutanasia e suicidio assistito siano sempre e comunque illeciti, mentre la sospensione o la non attivazione di un trattamento su richiesta del paziente nelle situazioni previste sia sempre lecita; </a:t>
            </a:r>
          </a:p>
          <a:p>
            <a:r>
              <a:rPr lang="it-IT" sz="2800" dirty="0"/>
              <a:t>E, coloro, che invece – proponendo un lettura intermedia – affermano che la distinzione tra uccidere e lasciar morire sarebbe </a:t>
            </a:r>
            <a:r>
              <a:rPr lang="it-IT" sz="2800" u="sng" dirty="0"/>
              <a:t>generalmente valida, ma ammetterebbe delle eccezioni. </a:t>
            </a:r>
            <a:r>
              <a:rPr lang="it-IT" sz="2800" dirty="0"/>
              <a:t>In tal modo essa non sarebbe un principio etico assoluto, ma </a:t>
            </a:r>
            <a:r>
              <a:rPr lang="it-IT" sz="2800" i="1" dirty="0"/>
              <a:t>prima </a:t>
            </a:r>
            <a:r>
              <a:rPr lang="it-IT" sz="2800" i="1" dirty="0" err="1"/>
              <a:t>facie</a:t>
            </a:r>
            <a:r>
              <a:rPr lang="it-IT" sz="2800" dirty="0"/>
              <a:t>, vale a dire un principio generalmente valido, ma non </a:t>
            </a:r>
            <a:r>
              <a:rPr lang="it-IT" sz="2800" i="1" dirty="0"/>
              <a:t>sempre </a:t>
            </a:r>
            <a:r>
              <a:rPr lang="it-IT" sz="2800" dirty="0"/>
              <a:t>valido: così come esistono casi in cui è moralmente illecito lasciare morire, esistono casi eccezionali in cui sarebbe moralmente lecito ottemperare alla richiesta di un paziente di essere ucciso o di essere aiutato ad uccidersi. </a:t>
            </a:r>
          </a:p>
          <a:p>
            <a:pPr marL="0" indent="0">
              <a:buNone/>
            </a:pPr>
            <a:endParaRPr lang="it-IT" sz="2800" dirty="0"/>
          </a:p>
          <a:p>
            <a:endParaRPr lang="it-IT" sz="2800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42859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4E83FB-CA57-A246-86F5-D22778882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995" y="334537"/>
            <a:ext cx="9645805" cy="55328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Nel parere, si osserva comunque che: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800" dirty="0"/>
              <a:t>«Fra le decisioni di fine vita è indispensabile tenere conto della </a:t>
            </a:r>
            <a:r>
              <a:rPr lang="it-IT" sz="2800" b="1" dirty="0"/>
              <a:t>natura specifica delle domande avanzate dai pazienti</a:t>
            </a:r>
            <a:r>
              <a:rPr lang="it-IT" sz="2800" dirty="0"/>
              <a:t>, che possono essere molto diverse tra di loro. In molti casi, infatti, i pazienti chiedono di </a:t>
            </a:r>
            <a:r>
              <a:rPr lang="it-IT" sz="2800" b="1" dirty="0"/>
              <a:t>essere accompagnati “nel” morire</a:t>
            </a:r>
            <a:r>
              <a:rPr lang="it-IT" sz="2800" dirty="0"/>
              <a:t> con conseguenze etiche e giuridiche che non ricadono nell’ambito né dell’eutanasia né dell’assistenza al suicidio (il c.d. “accompagnamento nel morire”). In altri casi vi può essere la domanda di essere </a:t>
            </a:r>
            <a:r>
              <a:rPr lang="it-IT" sz="2800" b="1" dirty="0"/>
              <a:t>aiutati nel morire senza sofferenza, </a:t>
            </a:r>
            <a:r>
              <a:rPr lang="it-IT" sz="2800" dirty="0"/>
              <a:t>che si traduce in una </a:t>
            </a:r>
            <a:r>
              <a:rPr lang="it-IT" sz="2800" b="1" dirty="0"/>
              <a:t>richiesta di cure palliative; </a:t>
            </a:r>
            <a:r>
              <a:rPr lang="it-IT" sz="2800" dirty="0"/>
              <a:t>in altri ancora emerge la domanda di </a:t>
            </a:r>
            <a:r>
              <a:rPr lang="it-IT" sz="2800" b="1" dirty="0"/>
              <a:t>evitare forme di accanimento clinico</a:t>
            </a:r>
            <a:r>
              <a:rPr lang="it-IT" sz="2800" dirty="0"/>
              <a:t>; o anche di </a:t>
            </a:r>
            <a:r>
              <a:rPr lang="it-IT" sz="2800" b="1" dirty="0"/>
              <a:t>rifiuto e rinuncia al trattamento sanitario salvavita previsti dalla L. 219/2017»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0937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itaglio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Ritaglio</Template>
  <TotalTime>22</TotalTime>
  <Words>455</Words>
  <Application>Microsoft Macintosh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7" baseType="lpstr">
      <vt:lpstr>Franklin Gothic Book</vt:lpstr>
      <vt:lpstr>Ritaglio</vt:lpstr>
      <vt:lpstr>Focus</vt:lpstr>
      <vt:lpstr>«Dal punto di vista etico, una domanda fondamentale riguardo al fine vita è se esista una differenza intrinseca moralmente rilevante tra l’eutanasia o il suicidio assistito da un lato, e la sospensione o la non attivazione di un trattamento su richiesta del paziente, dall’altro»</vt:lpstr>
      <vt:lpstr>Presentazione standard di PowerPoint</vt:lpstr>
      <vt:lpstr>Nella TESI B) la linea di pensiero si «dirama» in due diversi orientamenti: 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</dc:title>
  <dc:creator>Matilde Botto</dc:creator>
  <cp:lastModifiedBy>Matilde Botto</cp:lastModifiedBy>
  <cp:revision>4</cp:revision>
  <dcterms:created xsi:type="dcterms:W3CDTF">2020-02-09T17:29:50Z</dcterms:created>
  <dcterms:modified xsi:type="dcterms:W3CDTF">2020-02-14T18:25:24Z</dcterms:modified>
</cp:coreProperties>
</file>