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A069AD-7481-4E13-A9FE-C28992B20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7F49F1-E5EC-484F-AAD7-194E6BFD8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5DA71E-7F75-41C1-8CCB-84CFFF39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BCE009-1B9C-49D6-8066-BF0CFD24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3E126E-3CEF-4E85-B295-4A707BC8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44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85CDF-0530-4B17-8F18-62CE57DD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DC0427-CE59-4FE9-95B6-D6224A2C4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96953E-B777-4BF2-8C31-9E93566E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195D0D-9015-4705-A933-536E21F9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D3DB6E-9B6C-470D-9250-FE14D3AD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62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B2AFA7F-3472-434E-B6EC-DF2ECA902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A77EB8-B37F-4DB3-BD03-34AA3D947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0538C0-93F7-4221-A3B3-B601F3F7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D5D6F6-5E87-4018-A59E-7B79B613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2AD76B-5FE5-4152-ABAB-2DAB5C2F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3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4C3F28-C98C-4711-804A-FC3E1615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43DB4D-049F-4928-B529-375BCA70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A245E5-32C9-4D6C-8EBD-165E2F2B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7BE426-FD27-44A9-95A7-C5034AC7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C45572-87C4-4F6C-BA62-33F8D619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06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7EEA2-F47A-4F0F-8744-7E3A36CF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1C1B23-6C87-4D44-ACF9-A867890D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36C0F5-01C3-4049-95AC-56D713C8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835B2B-1EDC-433A-AB31-9C428E51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749643-997F-4006-931C-1563EA44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90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3EAABC-1A21-4287-8ADA-2584A947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B71581-8789-4815-8E0D-4488911DD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8F9937-247D-4848-8A3C-BE0BF2965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C47858-472E-4840-8088-1BA69489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552297-2A7A-4A0E-B939-EAA1957E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6D1867-A430-4F35-980A-F740334B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DD222-EC38-4F01-BF5A-79415249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816579-470A-47C3-A931-767C2EDD1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476A33-7176-41B0-B5B6-4CD403B16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A72306-6B59-4143-8DA6-FA29ED12B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47E371-805F-412F-ADEE-239775A40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B1C1EF5-2AC0-42B5-81E2-D8C9AF60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549E43-35FE-49F4-A5DA-03D71FC3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928DBCD-D837-4F45-8CD8-9653116D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6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49C42B-B7B0-4762-A5D5-A9ADEE52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3CD4FE-470B-4980-A0C5-115566EC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7C9DBA-EBD3-428D-9A84-60F57BA0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C68439-3C37-4189-A4DC-A11EC12F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0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1F6797-1792-4D6B-81EA-D467CBEB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79976B-8BB2-4BB3-BEA2-245C3B5F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E66742-6BEE-4662-A0A5-38BA31AF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75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725E7-9F88-4CB6-BE13-D31C2471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76FF7-3E5B-4412-86CD-C7C16B63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A9FCF8-A712-4BE3-8A9F-2EEDF2FCA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50DD7E-C6D8-4D90-B797-FE31DD5E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15E592-D753-4823-ABB1-5CAC4187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D212C3-7DA1-4CCB-89F8-93B52965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18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7FE8E-D849-45BE-9AAA-7C1F1E2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BCC88BD-45A8-4AB2-B161-A3D6E05B7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637B83-D143-43E0-8868-392B613E2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0EDAAF-3C23-4CD2-B85D-0168A9E6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3D6296-4E32-477B-89BA-1724800B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B7AAEC-B954-429B-8AE9-36E6B4D2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27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C50D6A4-7AB8-49B3-AD8B-26FEA38D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54964C-3DE9-4970-BCA3-6F738E366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D3C8A0-8478-40AA-977D-85610E431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DF29B-A82A-4914-8623-A8E2CA5AC19E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25EC68-4AE2-43A7-A8DC-E818B27D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817CF6-91EF-43D0-938F-EFD6B7334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129D-D38A-498F-8454-31F4C3237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7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-schola.it/commenta-un-articolo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vitas-schola.it/2020/05/21/la-migrazione-irregolare-in-europa/" TargetMode="External"/><Relationship Id="rId5" Type="http://schemas.openxmlformats.org/officeDocument/2006/relationships/hyperlink" Target="https://civitas-schola.it/2020/04/08/la-questione-demografica/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-schola.it/2020/04/08/la-questione-demografic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ivitas-schola.it/2020/05/21/la-migrazione-irregolare-in-europ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9AF9F8-CFE4-41D6-925D-9C4A7FB3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C50C500-EBD4-47B4-8263-EE8CB3E629CA}"/>
              </a:ext>
            </a:extLst>
          </p:cNvPr>
          <p:cNvSpPr/>
          <p:nvPr/>
        </p:nvSpPr>
        <p:spPr>
          <a:xfrm>
            <a:off x="640079" y="640080"/>
            <a:ext cx="3600000" cy="3600000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quanti sono i migranti irregolari in Europa?</a:t>
            </a:r>
          </a:p>
        </p:txBody>
      </p:sp>
    </p:spTree>
    <p:extLst>
      <p:ext uri="{BB962C8B-B14F-4D97-AF65-F5344CB8AC3E}">
        <p14:creationId xmlns:p14="http://schemas.microsoft.com/office/powerpoint/2010/main" val="266965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0ECF37E-4660-4DB9-AECB-89FA781A5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99" b="-2"/>
          <a:stretch/>
        </p:blipFill>
        <p:spPr>
          <a:xfrm>
            <a:off x="5970290" y="3429000"/>
            <a:ext cx="4748503" cy="27885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7375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94E6AD6-48FC-46E3-8549-F4D9F0AA2EF9}"/>
              </a:ext>
            </a:extLst>
          </p:cNvPr>
          <p:cNvSpPr/>
          <p:nvPr/>
        </p:nvSpPr>
        <p:spPr>
          <a:xfrm>
            <a:off x="207909" y="4213042"/>
            <a:ext cx="4649226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it-IT" sz="2800" b="1" dirty="0"/>
              <a:t>Il nostro volo charter dal Marocco a Pescara per salvare i raccolti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it-IT" sz="2800" b="1" dirty="0"/>
              <a:t>La Repubblica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it-IT" sz="2800" b="1" dirty="0"/>
              <a:t>21 maggio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0E60E97-7C38-4B8B-922D-60D91E984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4" r="1" b="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BF24CDD-8151-469A-907C-0F76C24CB5C1}"/>
              </a:ext>
            </a:extLst>
          </p:cNvPr>
          <p:cNvSpPr/>
          <p:nvPr/>
        </p:nvSpPr>
        <p:spPr>
          <a:xfrm>
            <a:off x="7546108" y="224172"/>
            <a:ext cx="3556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in Italia mancano braccia nelle campagne e forse sarebbe il caso di pensare ad una sanatoria delle posizioni di tanti lavoratori stranieri irregolari.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DE9550F-5E66-46F4-B38A-A362DAB4DC55}"/>
              </a:ext>
            </a:extLst>
          </p:cNvPr>
          <p:cNvSpPr/>
          <p:nvPr/>
        </p:nvSpPr>
        <p:spPr>
          <a:xfrm>
            <a:off x="7546108" y="2470653"/>
            <a:ext cx="3462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l’Italia non è l’unico caso in Europa.</a:t>
            </a:r>
          </a:p>
        </p:txBody>
      </p:sp>
    </p:spTree>
    <p:extLst>
      <p:ext uri="{BB962C8B-B14F-4D97-AF65-F5344CB8AC3E}">
        <p14:creationId xmlns:p14="http://schemas.microsoft.com/office/powerpoint/2010/main" val="9542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63AD307-FFB9-4348-8F35-792E459C5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253" y="1849154"/>
            <a:ext cx="3095625" cy="309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9113668-BAA6-4B59-B323-CB12BAED68AD}"/>
              </a:ext>
            </a:extLst>
          </p:cNvPr>
          <p:cNvSpPr/>
          <p:nvPr/>
        </p:nvSpPr>
        <p:spPr>
          <a:xfrm rot="20264612">
            <a:off x="4291065" y="1777146"/>
            <a:ext cx="3240000" cy="324000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fr-BE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ＭＳ Ｐゴシック" pitchFamily="64" charset="-128"/>
              </a:rPr>
              <a:t>grazie</a:t>
            </a:r>
            <a:r>
              <a:rPr lang="fr-BE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ＭＳ Ｐゴシック" pitchFamily="64" charset="-128"/>
              </a:rPr>
              <a:t> per la </a:t>
            </a:r>
            <a:r>
              <a:rPr lang="fr-BE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ＭＳ Ｐゴシック" pitchFamily="64" charset="-128"/>
              </a:rPr>
              <a:t>vostra</a:t>
            </a:r>
            <a:r>
              <a:rPr lang="fr-BE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ＭＳ Ｐゴシック" pitchFamily="64" charset="-128"/>
              </a:rPr>
              <a:t> </a:t>
            </a:r>
            <a:r>
              <a:rPr lang="fr-BE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ＭＳ Ｐゴシック" pitchFamily="64" charset="-128"/>
              </a:rPr>
              <a:t>attenzione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ea typeface="ＭＳ Ｐゴシック" pitchFamily="64" charset="-128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252EF4E-86BE-4451-B97C-DAEDEAF8B734}"/>
              </a:ext>
            </a:extLst>
          </p:cNvPr>
          <p:cNvSpPr/>
          <p:nvPr/>
        </p:nvSpPr>
        <p:spPr>
          <a:xfrm>
            <a:off x="3556418" y="34774"/>
            <a:ext cx="4639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END</a:t>
            </a:r>
          </a:p>
        </p:txBody>
      </p:sp>
      <p:pic>
        <p:nvPicPr>
          <p:cNvPr id="5" name="Immagine 4">
            <a:hlinkClick r:id="rId3"/>
            <a:extLst>
              <a:ext uri="{FF2B5EF4-FFF2-40B4-BE49-F238E27FC236}">
                <a16:creationId xmlns:a16="http://schemas.microsoft.com/office/drawing/2014/main" id="{77BBF763-309D-4D85-B02B-E9A88361D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327" y="4910036"/>
            <a:ext cx="1018199" cy="110217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061AD78-9318-4B83-87B2-5E3E94E0F8DF}"/>
              </a:ext>
            </a:extLst>
          </p:cNvPr>
          <p:cNvSpPr/>
          <p:nvPr/>
        </p:nvSpPr>
        <p:spPr>
          <a:xfrm>
            <a:off x="9421848" y="6012209"/>
            <a:ext cx="277718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 vuoi commenta</a:t>
            </a:r>
            <a:b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questo schema di lezione</a:t>
            </a:r>
            <a:endParaRPr lang="it-IT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AFFED1F-65C6-4A90-9FCC-C73CACEB5518}"/>
              </a:ext>
            </a:extLst>
          </p:cNvPr>
          <p:cNvSpPr/>
          <p:nvPr/>
        </p:nvSpPr>
        <p:spPr>
          <a:xfrm>
            <a:off x="1620898" y="5739768"/>
            <a:ext cx="2646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riferimenti al portale Civitas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hlinkClick r:id="rId5"/>
            <a:extLst>
              <a:ext uri="{FF2B5EF4-FFF2-40B4-BE49-F238E27FC236}">
                <a16:creationId xmlns:a16="http://schemas.microsoft.com/office/drawing/2014/main" id="{C9750439-0F05-4E7E-8691-BB93D1B37395}"/>
              </a:ext>
            </a:extLst>
          </p:cNvPr>
          <p:cNvSpPr/>
          <p:nvPr/>
        </p:nvSpPr>
        <p:spPr>
          <a:xfrm>
            <a:off x="1743519" y="6100184"/>
            <a:ext cx="3241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1D449B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la migrazione irregolare in Europa</a:t>
            </a:r>
            <a:endParaRPr lang="it-IT" sz="1400" dirty="0">
              <a:solidFill>
                <a:srgbClr val="1D44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C072DCD-63DC-4348-97F8-55CF2270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8" y="5596944"/>
            <a:ext cx="1003530" cy="10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582DFBC-6CB0-450C-8122-603A3357DC88}"/>
              </a:ext>
            </a:extLst>
          </p:cNvPr>
          <p:cNvSpPr/>
          <p:nvPr/>
        </p:nvSpPr>
        <p:spPr>
          <a:xfrm>
            <a:off x="1997125" y="1168910"/>
            <a:ext cx="77663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Livi Bacci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nato a Firenze il 9 Novembre 1936. E‟ “figlio </a:t>
            </a:r>
            <a:r>
              <a:rPr lang="it-IT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d‟arte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 il padre, Livio Livi, il nonno, Ridolfo Livi e il bisnonno, Carlo Livi sono stati notissimi studiosi nel campo della statistica e delle scienze sociali, dell'antropologia e della psichiatria. Ha trascorso lunghi periodi di studio ed insegnamento negli Stati Uniti, in Messico, in Brasile e in vari paesi europei. Ha avuto una laurea ad honorem </a:t>
            </a:r>
            <a:r>
              <a:rPr lang="it-IT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dall‟Université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Liège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 una </a:t>
            </a:r>
            <a:r>
              <a:rPr lang="it-IT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dall‟Università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Complutense di Madrid. E‟ Accademico dei Lincei, membro della American </a:t>
            </a:r>
            <a:r>
              <a:rPr lang="it-IT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Philosophical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Society (dal 2004), della Japan Academy (2008), della Real Academia de la Historia (Madrid, 2015). Nel 2001 gli è stato assegnato il Premio Invernizzi per </a:t>
            </a:r>
            <a:r>
              <a:rPr lang="it-IT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l‟Economia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Dal 2006 al 2013 è stato Senatore della Repubblica. Fondatore del portale Neodemos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700442B-6ED8-4D4B-B976-E8015841D736}"/>
              </a:ext>
            </a:extLst>
          </p:cNvPr>
          <p:cNvSpPr/>
          <p:nvPr/>
        </p:nvSpPr>
        <p:spPr>
          <a:xfrm>
            <a:off x="1997125" y="136424"/>
            <a:ext cx="2268005" cy="74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l’autore</a:t>
            </a:r>
          </a:p>
        </p:txBody>
      </p:sp>
      <p:pic>
        <p:nvPicPr>
          <p:cNvPr id="5" name="Immagine 4" descr="Immagine che contiene uomo, persona, occhiali, cravatta&#10;&#10;Descrizione generata automaticamente">
            <a:extLst>
              <a:ext uri="{FF2B5EF4-FFF2-40B4-BE49-F238E27FC236}">
                <a16:creationId xmlns:a16="http://schemas.microsoft.com/office/drawing/2014/main" id="{E58CD452-D6B0-4F3C-94E1-92531E02A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8" y="1205652"/>
            <a:ext cx="1558583" cy="155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CEDECBA-1C75-4D56-9DD6-BD0EECA42F39}"/>
              </a:ext>
            </a:extLst>
          </p:cNvPr>
          <p:cNvSpPr/>
          <p:nvPr/>
        </p:nvSpPr>
        <p:spPr>
          <a:xfrm>
            <a:off x="1620898" y="5739768"/>
            <a:ext cx="2646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riferimenti al portale Civitas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hlinkClick r:id="rId3"/>
            <a:extLst>
              <a:ext uri="{FF2B5EF4-FFF2-40B4-BE49-F238E27FC236}">
                <a16:creationId xmlns:a16="http://schemas.microsoft.com/office/drawing/2014/main" id="{2606E301-46CF-444D-8E92-D2E603E17D83}"/>
              </a:ext>
            </a:extLst>
          </p:cNvPr>
          <p:cNvSpPr/>
          <p:nvPr/>
        </p:nvSpPr>
        <p:spPr>
          <a:xfrm>
            <a:off x="1743519" y="6100184"/>
            <a:ext cx="3241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1D449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la migrazione irregolare in Europa</a:t>
            </a:r>
            <a:endParaRPr lang="it-IT" sz="1400" dirty="0">
              <a:solidFill>
                <a:srgbClr val="1D44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2F3BC37-BC99-4CF8-A20F-06CAF8CD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8" y="5596944"/>
            <a:ext cx="1003530" cy="10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896B7AA-D8A4-4BCB-A2F5-EDFD1A3E7FEF}"/>
              </a:ext>
            </a:extLst>
          </p:cNvPr>
          <p:cNvSpPr/>
          <p:nvPr/>
        </p:nvSpPr>
        <p:spPr>
          <a:xfrm>
            <a:off x="1997124" y="615981"/>
            <a:ext cx="9696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questa presentazione è tratta liberamente dagli articoli apparsi su Civitas a firma di </a:t>
            </a:r>
            <a:r>
              <a:rPr lang="it-IT" sz="1400"/>
              <a:t>Massimo </a:t>
            </a:r>
            <a:r>
              <a:rPr lang="it-IT" sz="1400" dirty="0"/>
              <a:t>Livi Bacci </a:t>
            </a:r>
          </a:p>
        </p:txBody>
      </p:sp>
    </p:spTree>
    <p:extLst>
      <p:ext uri="{BB962C8B-B14F-4D97-AF65-F5344CB8AC3E}">
        <p14:creationId xmlns:p14="http://schemas.microsoft.com/office/powerpoint/2010/main" val="235794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91EF39-2003-4A9E-B632-286A2A3D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034113" y="2077278"/>
            <a:ext cx="6808305" cy="4357314"/>
          </a:xfrm>
          <a:prstGeom prst="rect">
            <a:avLst/>
          </a:prstGeom>
        </p:spPr>
      </p:pic>
      <p:pic>
        <p:nvPicPr>
          <p:cNvPr id="15" name="Immagine 14" descr="Immagine che contiene persona, esterni, edificio, erba&#10;&#10;Descrizione generata automaticamente">
            <a:extLst>
              <a:ext uri="{FF2B5EF4-FFF2-40B4-BE49-F238E27FC236}">
                <a16:creationId xmlns:a16="http://schemas.microsoft.com/office/drawing/2014/main" id="{2D8F3A61-6048-4ECA-8C9A-621BA63E79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45496"/>
          <a:stretch/>
        </p:blipFill>
        <p:spPr>
          <a:xfrm>
            <a:off x="-1745216" y="103239"/>
            <a:ext cx="6077072" cy="68579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F8A69B-56DA-464F-AAA9-600344009517}"/>
              </a:ext>
            </a:extLst>
          </p:cNvPr>
          <p:cNvSpPr txBox="1"/>
          <p:nvPr/>
        </p:nvSpPr>
        <p:spPr>
          <a:xfrm>
            <a:off x="4888820" y="1178421"/>
            <a:ext cx="7098892" cy="66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non facile rispondere a questa domanda</a:t>
            </a:r>
          </a:p>
        </p:txBody>
      </p:sp>
      <p:sp>
        <p:nvSpPr>
          <p:cNvPr id="9" name="AutoShape 2" descr="Ancora assembramenti di immigrati irregolari a Trieste, doppia ...">
            <a:extLst>
              <a:ext uri="{FF2B5EF4-FFF2-40B4-BE49-F238E27FC236}">
                <a16:creationId xmlns:a16="http://schemas.microsoft.com/office/drawing/2014/main" id="{1414EC57-9779-482E-8817-ED40C8198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5890" y="3276600"/>
            <a:ext cx="292510" cy="29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027A47C-3979-4927-866A-F1E326D2CA4D}"/>
              </a:ext>
            </a:extLst>
          </p:cNvPr>
          <p:cNvSpPr txBox="1"/>
          <p:nvPr/>
        </p:nvSpPr>
        <p:spPr>
          <a:xfrm>
            <a:off x="4888820" y="-11332"/>
            <a:ext cx="5942652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ma chi è dunque</a:t>
            </a:r>
          </a:p>
          <a:p>
            <a:pPr>
              <a:lnSpc>
                <a:spcPts val="4000"/>
              </a:lnSpc>
            </a:pP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un migrante irregolare?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DE671E-1293-4043-BE95-6D5334F423B6}"/>
              </a:ext>
            </a:extLst>
          </p:cNvPr>
          <p:cNvSpPr txBox="1"/>
          <p:nvPr/>
        </p:nvSpPr>
        <p:spPr>
          <a:xfrm>
            <a:off x="5394036" y="2283631"/>
            <a:ext cx="6593676" cy="66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ts val="2200"/>
              </a:lnSpc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entra in un paese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senza un documento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 documenti non validi o falsi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AA6C9EF-2AA5-4870-B794-52B5112BB5B2}"/>
              </a:ext>
            </a:extLst>
          </p:cNvPr>
          <p:cNvSpPr txBox="1"/>
          <p:nvPr/>
        </p:nvSpPr>
        <p:spPr>
          <a:xfrm>
            <a:off x="5394036" y="2898122"/>
            <a:ext cx="6593676" cy="66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dimora in un paese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senza essere autorizzato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95EDAE4-444D-4CA8-8FC8-1B99F3D7725D}"/>
              </a:ext>
            </a:extLst>
          </p:cNvPr>
          <p:cNvSpPr txBox="1"/>
          <p:nvPr/>
        </p:nvSpPr>
        <p:spPr>
          <a:xfrm>
            <a:off x="5394036" y="3532108"/>
            <a:ext cx="6593676" cy="66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pur arrivato regolarmente si è trattenuto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 i limiti concessi dal visto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20586A-9F0A-4331-BBD3-D40961B2A5A1}"/>
              </a:ext>
            </a:extLst>
          </p:cNvPr>
          <p:cNvSpPr txBox="1"/>
          <p:nvPr/>
        </p:nvSpPr>
        <p:spPr>
          <a:xfrm>
            <a:off x="5394036" y="4235267"/>
            <a:ext cx="6593676" cy="109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ha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perduto il diritto di risiedere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regolarmente perché, per esempio, ha perduto il lavoro cui era legato il permesso di residenza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74D31E0-0F73-4098-B4E6-5A36F185D91B}"/>
              </a:ext>
            </a:extLst>
          </p:cNvPr>
          <p:cNvSpPr txBox="1"/>
          <p:nvPr/>
        </p:nvSpPr>
        <p:spPr>
          <a:xfrm>
            <a:off x="5394036" y="5340481"/>
            <a:ext cx="6593676" cy="109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pur essendo arrivato e risiedendo regolarmente è vittima di un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della normativa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paese che lo ospita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61D6B04-DFDC-4C52-807A-FB199167BFBD}"/>
              </a:ext>
            </a:extLst>
          </p:cNvPr>
          <p:cNvSpPr/>
          <p:nvPr/>
        </p:nvSpPr>
        <p:spPr>
          <a:xfrm>
            <a:off x="3295028" y="190290"/>
            <a:ext cx="4974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stranieri, migranti, irregolari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75171A9-B9ED-4682-B69C-816FAF2475DC}"/>
              </a:ext>
            </a:extLst>
          </p:cNvPr>
          <p:cNvSpPr/>
          <p:nvPr/>
        </p:nvSpPr>
        <p:spPr>
          <a:xfrm>
            <a:off x="646544" y="796413"/>
            <a:ext cx="9799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discorso sull’irregolarità è reso ancor più difficile dal fatto che è sfuggente anche la definizione di migrante. In genere si fa riferimento al numero degli stranieri, definendo come “straniero” chiunque sia nato all’estero. </a:t>
            </a: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82F5279-392E-4902-86C3-0217C04D38B8}"/>
              </a:ext>
            </a:extLst>
          </p:cNvPr>
          <p:cNvSpPr/>
          <p:nvPr/>
        </p:nvSpPr>
        <p:spPr>
          <a:xfrm>
            <a:off x="7172707" y="2349460"/>
            <a:ext cx="1724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dirty="0"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E27873E-EE65-4D59-842D-BF77FA6BA4E1}"/>
              </a:ext>
            </a:extLst>
          </p:cNvPr>
          <p:cNvSpPr/>
          <p:nvPr/>
        </p:nvSpPr>
        <p:spPr>
          <a:xfrm>
            <a:off x="3001991" y="3510501"/>
            <a:ext cx="94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milion</a:t>
            </a:r>
            <a:r>
              <a:rPr lang="it-IT" dirty="0"/>
              <a:t>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215AF51-E3C9-4F0C-A448-0A3411D9A173}"/>
              </a:ext>
            </a:extLst>
          </p:cNvPr>
          <p:cNvSpPr/>
          <p:nvPr/>
        </p:nvSpPr>
        <p:spPr>
          <a:xfrm>
            <a:off x="2533145" y="3804390"/>
            <a:ext cx="188097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400" dirty="0"/>
              <a:t>nati fuori dell’UE28, ma viventi in uno stato europeo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C59D35F-CFF8-4072-A3FC-16FEE9EFB0B7}"/>
              </a:ext>
            </a:extLst>
          </p:cNvPr>
          <p:cNvSpPr/>
          <p:nvPr/>
        </p:nvSpPr>
        <p:spPr>
          <a:xfrm>
            <a:off x="2611167" y="4331635"/>
            <a:ext cx="1724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7BA5065-720B-40E6-8A6B-72EBB2E9B88D}"/>
              </a:ext>
            </a:extLst>
          </p:cNvPr>
          <p:cNvSpPr/>
          <p:nvPr/>
        </p:nvSpPr>
        <p:spPr>
          <a:xfrm>
            <a:off x="3001991" y="5514738"/>
            <a:ext cx="94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milion</a:t>
            </a:r>
            <a:r>
              <a:rPr lang="it-IT" dirty="0"/>
              <a:t>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F84CB22-B822-4A16-B6C9-1D72B1E8B2A8}"/>
              </a:ext>
            </a:extLst>
          </p:cNvPr>
          <p:cNvSpPr/>
          <p:nvPr/>
        </p:nvSpPr>
        <p:spPr>
          <a:xfrm>
            <a:off x="2533145" y="5754766"/>
            <a:ext cx="18809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400" dirty="0"/>
              <a:t>nati in un paese della UE28 diverso da quello di residenza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B604090-637C-4A8A-9274-57C6D5A2E039}"/>
              </a:ext>
            </a:extLst>
          </p:cNvPr>
          <p:cNvSpPr/>
          <p:nvPr/>
        </p:nvSpPr>
        <p:spPr>
          <a:xfrm>
            <a:off x="5881180" y="1950576"/>
            <a:ext cx="467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se invece del luogo di nascita si considera la nazionalità di appartenenza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6D509B2A-08A8-4F48-AD37-8F55E5E622F7}"/>
              </a:ext>
            </a:extLst>
          </p:cNvPr>
          <p:cNvSpPr/>
          <p:nvPr/>
        </p:nvSpPr>
        <p:spPr>
          <a:xfrm>
            <a:off x="2611167" y="2349460"/>
            <a:ext cx="1724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1FFF516A-CA0E-4C37-8802-853F23C6A652}"/>
              </a:ext>
            </a:extLst>
          </p:cNvPr>
          <p:cNvSpPr/>
          <p:nvPr/>
        </p:nvSpPr>
        <p:spPr>
          <a:xfrm>
            <a:off x="7563531" y="3510501"/>
            <a:ext cx="94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milion</a:t>
            </a:r>
            <a:r>
              <a:rPr lang="it-IT" dirty="0"/>
              <a:t>i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7BF6CD4-BE3B-476F-99BA-BB95775F8EB1}"/>
              </a:ext>
            </a:extLst>
          </p:cNvPr>
          <p:cNvSpPr/>
          <p:nvPr/>
        </p:nvSpPr>
        <p:spPr>
          <a:xfrm>
            <a:off x="7013569" y="3804390"/>
            <a:ext cx="20432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400" dirty="0"/>
              <a:t>di persone con nazionalità di un paese fuori dell’UE28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901444F6-E384-47C2-8D31-8748968D2235}"/>
              </a:ext>
            </a:extLst>
          </p:cNvPr>
          <p:cNvSpPr/>
          <p:nvPr/>
        </p:nvSpPr>
        <p:spPr>
          <a:xfrm>
            <a:off x="7172707" y="4331635"/>
            <a:ext cx="1724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48BC9C2-5D8B-406D-9CF6-9EB797B8D16C}"/>
              </a:ext>
            </a:extLst>
          </p:cNvPr>
          <p:cNvSpPr/>
          <p:nvPr/>
        </p:nvSpPr>
        <p:spPr>
          <a:xfrm>
            <a:off x="7563531" y="5514738"/>
            <a:ext cx="94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milion</a:t>
            </a:r>
            <a:r>
              <a:rPr lang="it-IT" dirty="0"/>
              <a:t>i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A3DDEB0-38CA-41C9-ABC0-CC05BABD81C4}"/>
              </a:ext>
            </a:extLst>
          </p:cNvPr>
          <p:cNvSpPr/>
          <p:nvPr/>
        </p:nvSpPr>
        <p:spPr>
          <a:xfrm>
            <a:off x="7013569" y="5754766"/>
            <a:ext cx="20432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400" dirty="0"/>
              <a:t>con passaporto di uno stato UE28 diverso da quello di residenza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D5BA4F7F-B255-4DCA-8FE2-27F3721E7DD0}"/>
              </a:ext>
            </a:extLst>
          </p:cNvPr>
          <p:cNvSpPr/>
          <p:nvPr/>
        </p:nvSpPr>
        <p:spPr>
          <a:xfrm>
            <a:off x="1969334" y="2079645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si stima che nel 2018 ci fossero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CCF5E0F6-A809-4020-BD4E-D8EA1C2F4324}"/>
              </a:ext>
            </a:extLst>
          </p:cNvPr>
          <p:cNvCxnSpPr/>
          <p:nvPr/>
        </p:nvCxnSpPr>
        <p:spPr>
          <a:xfrm>
            <a:off x="5782247" y="1950576"/>
            <a:ext cx="0" cy="438265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4C95368-C797-4D99-87B9-C02889ADAB55}"/>
              </a:ext>
            </a:extLst>
          </p:cNvPr>
          <p:cNvSpPr/>
          <p:nvPr/>
        </p:nvSpPr>
        <p:spPr>
          <a:xfrm>
            <a:off x="3094181" y="772366"/>
            <a:ext cx="7804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stimava che il numero degli irregolari si collocasse, nel 2007, tra 2 e 4 milioni (l’ampiezza della forchetta dà un’idea dell’ incertezza informativa), cioè tra 4 e 8 decimi di punto percentuale del mezzo miliardo di europei e una percentuale relativamente modesta dell’intero stock migratorio.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5B1865F-BD05-4EF4-A142-C135D35D0DA4}"/>
              </a:ext>
            </a:extLst>
          </p:cNvPr>
          <p:cNvSpPr/>
          <p:nvPr/>
        </p:nvSpPr>
        <p:spPr>
          <a:xfrm>
            <a:off x="1754909" y="206691"/>
            <a:ext cx="829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una seria indagine condotta più di dieci anni fa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B5013FE-5CAC-4A07-823D-66327872FE4A}"/>
              </a:ext>
            </a:extLst>
          </p:cNvPr>
          <p:cNvSpPr/>
          <p:nvPr/>
        </p:nvSpPr>
        <p:spPr>
          <a:xfrm>
            <a:off x="3094181" y="1940683"/>
            <a:ext cx="8525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eppure 2, 3 o 4 milioni di irregolari sono tanti; quasi ovunque sono una minoranza vulnerabile; hanno </a:t>
            </a:r>
            <a:r>
              <a:rPr lang="it-IT" b="1" dirty="0"/>
              <a:t>risorse magre e precarie</a:t>
            </a:r>
            <a:r>
              <a:rPr lang="it-IT" dirty="0"/>
              <a:t>; spesso sono sprovvisti di sostegni familiari; sono esclusi e emarginati dalla normale vita sociale.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56ABC33-3062-44DD-966C-A4006F4E5861}"/>
              </a:ext>
            </a:extLst>
          </p:cNvPr>
          <p:cNvSpPr/>
          <p:nvPr/>
        </p:nvSpPr>
        <p:spPr>
          <a:xfrm>
            <a:off x="1309503" y="2938564"/>
            <a:ext cx="973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e quanti sono adesso? nel frattempo sono successe alcune cose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13BDEB-6CD7-4438-979B-7DA05C6D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32" y="3529154"/>
            <a:ext cx="2219090" cy="155336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97BA0AF-F8F2-48F7-A9A8-CB0F1850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95" y="3529154"/>
            <a:ext cx="2492027" cy="155336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02B168D-15F5-47FF-8991-35385265F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853" y="3519303"/>
            <a:ext cx="2181690" cy="15533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29E0A2C-93D6-4D11-A958-1EAD3885A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74" y="3509453"/>
            <a:ext cx="2181690" cy="1573064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A9BED1D-F9AB-4917-8A46-1D530D3D7B50}"/>
              </a:ext>
            </a:extLst>
          </p:cNvPr>
          <p:cNvSpPr/>
          <p:nvPr/>
        </p:nvSpPr>
        <p:spPr>
          <a:xfrm>
            <a:off x="3713322" y="5495664"/>
            <a:ext cx="7518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 intanto l’Europa ha messo in campo politiche migratorie sempre più restrittive, </a:t>
            </a:r>
            <a:r>
              <a:rPr lang="it-IT" b="1" dirty="0"/>
              <a:t>le frontiere sono diventate meno permeabili</a:t>
            </a:r>
            <a:r>
              <a:rPr lang="it-IT" dirty="0"/>
              <a:t>, le opinioni pubbliche più inquiete nei confronti dei flussi migratori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3D44E37-A8D6-441D-9967-335C7854C2B7}"/>
              </a:ext>
            </a:extLst>
          </p:cNvPr>
          <p:cNvSpPr/>
          <p:nvPr/>
        </p:nvSpPr>
        <p:spPr>
          <a:xfrm>
            <a:off x="1629830" y="4266950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crisi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C468D5E-2654-472D-BC89-F7102CBD45AD}"/>
              </a:ext>
            </a:extLst>
          </p:cNvPr>
          <p:cNvSpPr/>
          <p:nvPr/>
        </p:nvSpPr>
        <p:spPr>
          <a:xfrm>
            <a:off x="4069064" y="4266950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siria</a:t>
            </a:r>
            <a:endParaRPr lang="it-IT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60F95AB-DE68-43FC-8053-1F18E69AC126}"/>
              </a:ext>
            </a:extLst>
          </p:cNvPr>
          <p:cNvSpPr/>
          <p:nvPr/>
        </p:nvSpPr>
        <p:spPr>
          <a:xfrm>
            <a:off x="6394581" y="4465810"/>
            <a:ext cx="23022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afghanistan</a:t>
            </a:r>
            <a:endParaRPr lang="it-IT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330A7CD-DFA1-4E4F-BA06-D2B5A205A307}"/>
              </a:ext>
            </a:extLst>
          </p:cNvPr>
          <p:cNvSpPr/>
          <p:nvPr/>
        </p:nvSpPr>
        <p:spPr>
          <a:xfrm>
            <a:off x="8777145" y="4173422"/>
            <a:ext cx="2005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primavere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A7A1BBE-829F-4D62-86C8-0FC9605CF5D6}"/>
              </a:ext>
            </a:extLst>
          </p:cNvPr>
          <p:cNvSpPr/>
          <p:nvPr/>
        </p:nvSpPr>
        <p:spPr>
          <a:xfrm>
            <a:off x="9184330" y="4478806"/>
            <a:ext cx="1231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arabe</a:t>
            </a:r>
          </a:p>
        </p:txBody>
      </p:sp>
      <p:pic>
        <p:nvPicPr>
          <p:cNvPr id="19" name="Immagine 18" descr="Immagine che contiene esterni, uccello, inpiedi, filo&#10;&#10;Descrizione generata automaticamente">
            <a:extLst>
              <a:ext uri="{FF2B5EF4-FFF2-40B4-BE49-F238E27FC236}">
                <a16:creationId xmlns:a16="http://schemas.microsoft.com/office/drawing/2014/main" id="{7E26567B-EC0F-4F6F-98B9-6F9AE0CD4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2" y="5394047"/>
            <a:ext cx="2175543" cy="119654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4270A75-8003-4C44-9ED2-FE5240A2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69" y="840617"/>
            <a:ext cx="1749576" cy="10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307B0DC-59A8-4A12-92C5-633BBE7B3BF1}"/>
              </a:ext>
            </a:extLst>
          </p:cNvPr>
          <p:cNvSpPr/>
          <p:nvPr/>
        </p:nvSpPr>
        <p:spPr>
          <a:xfrm>
            <a:off x="2967040" y="152008"/>
            <a:ext cx="7398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/>
              <a:t>stima del numero di irregolari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1EE9B2-4F70-4978-8306-67897F1B0839}"/>
              </a:ext>
            </a:extLst>
          </p:cNvPr>
          <p:cNvSpPr/>
          <p:nvPr/>
        </p:nvSpPr>
        <p:spPr>
          <a:xfrm>
            <a:off x="3048000" y="4052380"/>
            <a:ext cx="535709" cy="116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3,4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F74AC8-4D53-467D-8029-78506F968E50}"/>
              </a:ext>
            </a:extLst>
          </p:cNvPr>
          <p:cNvSpPr txBox="1"/>
          <p:nvPr/>
        </p:nvSpPr>
        <p:spPr>
          <a:xfrm>
            <a:off x="2967040" y="532936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2014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8E04B0-DEFF-47D7-B332-2F891C29405B}"/>
              </a:ext>
            </a:extLst>
          </p:cNvPr>
          <p:cNvSpPr/>
          <p:nvPr/>
        </p:nvSpPr>
        <p:spPr>
          <a:xfrm>
            <a:off x="3893127" y="3766053"/>
            <a:ext cx="535709" cy="145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4,1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D9171C-4EED-4BAC-B821-06690F1B063D}"/>
              </a:ext>
            </a:extLst>
          </p:cNvPr>
          <p:cNvSpPr txBox="1"/>
          <p:nvPr/>
        </p:nvSpPr>
        <p:spPr>
          <a:xfrm>
            <a:off x="3812167" y="532936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2015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DBC269E-A37D-4936-A52C-D7ED802B48F1}"/>
              </a:ext>
            </a:extLst>
          </p:cNvPr>
          <p:cNvSpPr/>
          <p:nvPr/>
        </p:nvSpPr>
        <p:spPr>
          <a:xfrm>
            <a:off x="4738254" y="3119509"/>
            <a:ext cx="535709" cy="2096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4,8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B85802-A99B-4EB4-AF1A-C7FD781FD90B}"/>
              </a:ext>
            </a:extLst>
          </p:cNvPr>
          <p:cNvSpPr txBox="1"/>
          <p:nvPr/>
        </p:nvSpPr>
        <p:spPr>
          <a:xfrm>
            <a:off x="4657294" y="532936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2016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8E92A64-AC16-4993-9565-2649443006A5}"/>
              </a:ext>
            </a:extLst>
          </p:cNvPr>
          <p:cNvSpPr/>
          <p:nvPr/>
        </p:nvSpPr>
        <p:spPr>
          <a:xfrm>
            <a:off x="5689740" y="4052380"/>
            <a:ext cx="535709" cy="116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3,4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63B14DF-54E7-4414-9BAD-C67ED0B8C21D}"/>
              </a:ext>
            </a:extLst>
          </p:cNvPr>
          <p:cNvSpPr txBox="1"/>
          <p:nvPr/>
        </p:nvSpPr>
        <p:spPr>
          <a:xfrm>
            <a:off x="5608780" y="532936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2017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CB2F8C0-F77B-4285-B8CB-037103E5A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69" y="1587408"/>
            <a:ext cx="2232646" cy="173992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5680F9C-D5FA-4DFD-9C0D-20C1736A42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614267">
            <a:off x="4387987" y="2689378"/>
            <a:ext cx="475574" cy="51215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F07FDDC-CA50-4782-BC47-B44AADADC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660" flipV="1">
            <a:off x="3324780" y="2881977"/>
            <a:ext cx="666987" cy="92313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DB6AF52-1640-43A4-AA10-0E174C716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880" y="2535903"/>
            <a:ext cx="3128955" cy="367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89BDC80-2723-43DC-AE6A-06276C87E7E8}"/>
              </a:ext>
            </a:extLst>
          </p:cNvPr>
          <p:cNvSpPr txBox="1"/>
          <p:nvPr/>
        </p:nvSpPr>
        <p:spPr>
          <a:xfrm>
            <a:off x="8938493" y="426955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1,0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17B511-5C7D-4B8F-8432-9B8A9CF6740A}"/>
              </a:ext>
            </a:extLst>
          </p:cNvPr>
          <p:cNvSpPr txBox="1"/>
          <p:nvPr/>
        </p:nvSpPr>
        <p:spPr>
          <a:xfrm>
            <a:off x="7820895" y="344900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0,9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B838A4-61F8-4B49-9442-DC0B9134B53B}"/>
              </a:ext>
            </a:extLst>
          </p:cNvPr>
          <p:cNvSpPr txBox="1"/>
          <p:nvPr/>
        </p:nvSpPr>
        <p:spPr>
          <a:xfrm>
            <a:off x="9191126" y="532936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0,6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9A7A766-32AE-46B2-B312-E193DFBE18AE}"/>
              </a:ext>
            </a:extLst>
          </p:cNvPr>
          <p:cNvSpPr txBox="1"/>
          <p:nvPr/>
        </p:nvSpPr>
        <p:spPr>
          <a:xfrm>
            <a:off x="8093366" y="48956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0,4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A3556B0-E5A7-4C9E-8EE9-79F200342F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89301">
            <a:off x="6368351" y="3768598"/>
            <a:ext cx="764724" cy="1012054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77952FF4-E476-4BF7-8101-28C1F4565EE2}"/>
              </a:ext>
            </a:extLst>
          </p:cNvPr>
          <p:cNvCxnSpPr/>
          <p:nvPr/>
        </p:nvCxnSpPr>
        <p:spPr>
          <a:xfrm>
            <a:off x="2694039" y="5314169"/>
            <a:ext cx="38739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CD5A2E40-4D1D-40BF-85E5-9817ED0B9B84}"/>
              </a:ext>
            </a:extLst>
          </p:cNvPr>
          <p:cNvSpPr/>
          <p:nvPr/>
        </p:nvSpPr>
        <p:spPr>
          <a:xfrm rot="16200000">
            <a:off x="2009845" y="432064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(in milioni)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23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D316D6D-9240-4339-AB06-4A178BD27E9B}"/>
              </a:ext>
            </a:extLst>
          </p:cNvPr>
          <p:cNvSpPr/>
          <p:nvPr/>
        </p:nvSpPr>
        <p:spPr>
          <a:xfrm>
            <a:off x="431074" y="640080"/>
            <a:ext cx="3628861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 dove </a:t>
            </a:r>
            <a:r>
              <a:rPr 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vengono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(in </a:t>
            </a:r>
            <a:r>
              <a:rPr lang="en-US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percentuale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DED0DCD-AC52-4754-AB00-810C21256A6F}"/>
              </a:ext>
            </a:extLst>
          </p:cNvPr>
          <p:cNvSpPr/>
          <p:nvPr/>
        </p:nvSpPr>
        <p:spPr>
          <a:xfrm>
            <a:off x="4699818" y="640082"/>
            <a:ext cx="6848715" cy="2484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000" dirty="0"/>
              <a:t>osserviamo una provenienza dall’Asia per il 30%, dagli altri paesi europei per il 23%, dal Nord Africa e Medio Oriente per il 21%, dall’Africa Sub-sahariana per il 17% e dall’America per l’8%.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EC5485-E8E7-48BA-9714-6F765F209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7" y="3536081"/>
            <a:ext cx="6894236" cy="23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4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63FDA32-9EC5-475A-9205-C0066351B298}"/>
              </a:ext>
            </a:extLst>
          </p:cNvPr>
          <p:cNvSpPr/>
          <p:nvPr/>
        </p:nvSpPr>
        <p:spPr>
          <a:xfrm>
            <a:off x="394008" y="629266"/>
            <a:ext cx="366703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tendenze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28723AC-7D1E-4D63-863C-A112C4F64DA2}"/>
              </a:ext>
            </a:extLst>
          </p:cNvPr>
          <p:cNvSpPr/>
          <p:nvPr/>
        </p:nvSpPr>
        <p:spPr>
          <a:xfrm>
            <a:off x="394008" y="2305869"/>
            <a:ext cx="3942018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000" dirty="0"/>
              <a:t>diversi indicatori mostrano che l’irregolarità potrebbe essersi attenuata anche dopo il 2017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000" dirty="0"/>
              <a:t>un primo elemento è costituito dalla diminuzione dal numero di </a:t>
            </a:r>
            <a:r>
              <a:rPr lang="it-IT" sz="2000" b="1" dirty="0">
                <a:solidFill>
                  <a:srgbClr val="FFFF00"/>
                </a:solidFill>
              </a:rPr>
              <a:t>migranti irregolari intercet</a:t>
            </a:r>
            <a:r>
              <a:rPr lang="it-IT" sz="2000" dirty="0">
                <a:solidFill>
                  <a:srgbClr val="FFFF00"/>
                </a:solidFill>
              </a:rPr>
              <a:t>t</a:t>
            </a:r>
            <a:r>
              <a:rPr lang="it-IT" sz="2000" b="1" dirty="0">
                <a:solidFill>
                  <a:srgbClr val="FFFF00"/>
                </a:solidFill>
              </a:rPr>
              <a:t>ati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/>
              <a:t>alle frontiere della UE-28, un indicatore, seppure rozzo, della pressione migratoria esterna.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B955B9-51C7-4EA2-8682-CB0EA0302F09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1:$D$20" spid="_x0000_s1053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7245" y="583820"/>
            <a:ext cx="6844025" cy="56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02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6FEB575-342B-408C-B228-E2A2F05750FF}"/>
              </a:ext>
            </a:extLst>
          </p:cNvPr>
          <p:cNvSpPr/>
          <p:nvPr/>
        </p:nvSpPr>
        <p:spPr>
          <a:xfrm>
            <a:off x="2325056" y="1562471"/>
            <a:ext cx="84266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Cosa possa avvenire nel prosieguo dell’anno è assai difficile dire. Molto dipenderà dalla ripartenza delle attività economiche, dal perdurare delle chiusure, o dalla riapertura, dei movimenti internazionali di merci e persone. </a:t>
            </a:r>
          </a:p>
          <a:p>
            <a:endParaRPr lang="it-IT" dirty="0"/>
          </a:p>
          <a:p>
            <a:r>
              <a:rPr lang="it-IT" dirty="0"/>
              <a:t>E’ possibile ritenere che la politica, e l’opinione pubblica che la motiva, si orienti verso un controllo ancora più stretto dei flussi, anche per ragioni di sanità pubblica. Ed è anche possibile che un’ulteriore chiusura ai flussi legali determini nuovi stimoli alla immigrazione irregolare.. </a:t>
            </a: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E560F77-36A1-4FAE-A0D2-15149A3BDC3B}"/>
              </a:ext>
            </a:extLst>
          </p:cNvPr>
          <p:cNvSpPr/>
          <p:nvPr/>
        </p:nvSpPr>
        <p:spPr>
          <a:xfrm>
            <a:off x="3293896" y="333985"/>
            <a:ext cx="4900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canali legali e migranti irregolari</a:t>
            </a:r>
          </a:p>
        </p:txBody>
      </p:sp>
    </p:spTree>
    <p:extLst>
      <p:ext uri="{BB962C8B-B14F-4D97-AF65-F5344CB8AC3E}">
        <p14:creationId xmlns:p14="http://schemas.microsoft.com/office/powerpoint/2010/main" val="521606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815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Volpi</dc:creator>
  <cp:lastModifiedBy>Alessandro Volpi</cp:lastModifiedBy>
  <cp:revision>10</cp:revision>
  <dcterms:created xsi:type="dcterms:W3CDTF">2020-05-30T16:20:59Z</dcterms:created>
  <dcterms:modified xsi:type="dcterms:W3CDTF">2020-06-05T08:55:21Z</dcterms:modified>
</cp:coreProperties>
</file>