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84"/>
  </p:normalViewPr>
  <p:slideViewPr>
    <p:cSldViewPr snapToGrid="0" snapToObjects="1">
      <p:cViewPr varScale="1">
        <p:scale>
          <a:sx n="83" d="100"/>
          <a:sy n="83" d="100"/>
        </p:scale>
        <p:origin x="5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30C407-5A8A-6D41-A619-852380E6EFB7}"/>
              </a:ext>
            </a:extLst>
          </p:cNvPr>
          <p:cNvSpPr>
            <a:spLocks noGrp="1"/>
          </p:cNvSpPr>
          <p:nvPr>
            <p:ph type="ctrTitle"/>
          </p:nvPr>
        </p:nvSpPr>
        <p:spPr/>
        <p:txBody>
          <a:bodyPr/>
          <a:lstStyle/>
          <a:p>
            <a:r>
              <a:rPr lang="it-IT" sz="4400" dirty="0"/>
              <a:t>Temi in discussione circa l’assistenza al suicidio</a:t>
            </a:r>
          </a:p>
        </p:txBody>
      </p:sp>
      <p:sp>
        <p:nvSpPr>
          <p:cNvPr id="3" name="Sottotitolo 2">
            <a:extLst>
              <a:ext uri="{FF2B5EF4-FFF2-40B4-BE49-F238E27FC236}">
                <a16:creationId xmlns:a16="http://schemas.microsoft.com/office/drawing/2014/main" id="{5F78DF74-096F-3245-98F6-43FD32093CA7}"/>
              </a:ext>
            </a:extLst>
          </p:cNvPr>
          <p:cNvSpPr>
            <a:spLocks noGrp="1"/>
          </p:cNvSpPr>
          <p:nvPr>
            <p:ph type="subTitle" idx="1"/>
          </p:nvPr>
        </p:nvSpPr>
        <p:spPr/>
        <p:txBody>
          <a:bodyPr/>
          <a:lstStyle/>
          <a:p>
            <a:r>
              <a:rPr lang="it-IT" dirty="0"/>
              <a:t>Analisi «per punti» di alcuni paragrafi del Par. 4. del Parere del CNB</a:t>
            </a:r>
          </a:p>
        </p:txBody>
      </p:sp>
    </p:spTree>
    <p:extLst>
      <p:ext uri="{BB962C8B-B14F-4D97-AF65-F5344CB8AC3E}">
        <p14:creationId xmlns:p14="http://schemas.microsoft.com/office/powerpoint/2010/main" val="313253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F3A40-381B-D246-8888-B3FF49ED8927}"/>
              </a:ext>
            </a:extLst>
          </p:cNvPr>
          <p:cNvSpPr>
            <a:spLocks noGrp="1"/>
          </p:cNvSpPr>
          <p:nvPr>
            <p:ph type="title"/>
          </p:nvPr>
        </p:nvSpPr>
        <p:spPr/>
        <p:txBody>
          <a:bodyPr/>
          <a:lstStyle/>
          <a:p>
            <a:r>
              <a:rPr lang="it-IT" dirty="0"/>
              <a:t>Tema 2: L’argomento del pendio scivoloso</a:t>
            </a:r>
          </a:p>
        </p:txBody>
      </p:sp>
      <p:sp>
        <p:nvSpPr>
          <p:cNvPr id="3" name="Segnaposto contenuto 2">
            <a:extLst>
              <a:ext uri="{FF2B5EF4-FFF2-40B4-BE49-F238E27FC236}">
                <a16:creationId xmlns:a16="http://schemas.microsoft.com/office/drawing/2014/main" id="{AE1DD060-A9F9-964C-BBBC-47F31AC139A4}"/>
              </a:ext>
            </a:extLst>
          </p:cNvPr>
          <p:cNvSpPr>
            <a:spLocks noGrp="1"/>
          </p:cNvSpPr>
          <p:nvPr>
            <p:ph idx="1"/>
          </p:nvPr>
        </p:nvSpPr>
        <p:spPr/>
        <p:txBody>
          <a:bodyPr/>
          <a:lstStyle/>
          <a:p>
            <a:r>
              <a:rPr lang="it-IT" dirty="0"/>
              <a:t>Secondo alcuni, una volta ammesso il suicidio medicalmente assistito in qualche tragico e sporadico caso, si finirebbe per </a:t>
            </a:r>
            <a:r>
              <a:rPr lang="it-IT" sz="3600" b="1" dirty="0"/>
              <a:t>scivolare nell’ammissione di modalità di anticipazione della morte anche per le situazioni di demenza o di infermità mentale, per le quali la capacità di consenso esplicito è più incerta. </a:t>
            </a:r>
          </a:p>
          <a:p>
            <a:endParaRPr lang="it-IT" dirty="0"/>
          </a:p>
        </p:txBody>
      </p:sp>
    </p:spTree>
    <p:extLst>
      <p:ext uri="{BB962C8B-B14F-4D97-AF65-F5344CB8AC3E}">
        <p14:creationId xmlns:p14="http://schemas.microsoft.com/office/powerpoint/2010/main" val="78044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302377-2C17-1F4A-BA2A-72F98481CD42}"/>
              </a:ext>
            </a:extLst>
          </p:cNvPr>
          <p:cNvSpPr>
            <a:spLocks noGrp="1"/>
          </p:cNvSpPr>
          <p:nvPr>
            <p:ph idx="1"/>
          </p:nvPr>
        </p:nvSpPr>
        <p:spPr/>
        <p:txBody>
          <a:bodyPr/>
          <a:lstStyle/>
          <a:p>
            <a:r>
              <a:rPr lang="it-IT" dirty="0"/>
              <a:t>Diventerebbe poi </a:t>
            </a:r>
            <a:r>
              <a:rPr lang="it-IT" b="1" dirty="0"/>
              <a:t>difficile distinguere</a:t>
            </a:r>
            <a:r>
              <a:rPr lang="it-IT" dirty="0"/>
              <a:t> tra </a:t>
            </a:r>
            <a:r>
              <a:rPr lang="it-IT" b="1" dirty="0"/>
              <a:t>sofferenze fisiche e psicologiche, con il risultato di allargare tali condizioni inizialmente ristrette a patologie inguaribili e sofferenze insopportabili, anche a persone con disagi psicologici come la depressione o la “sofferenza esistenziale”. </a:t>
            </a:r>
          </a:p>
          <a:p>
            <a:endParaRPr lang="it-IT" dirty="0"/>
          </a:p>
        </p:txBody>
      </p:sp>
    </p:spTree>
    <p:extLst>
      <p:ext uri="{BB962C8B-B14F-4D97-AF65-F5344CB8AC3E}">
        <p14:creationId xmlns:p14="http://schemas.microsoft.com/office/powerpoint/2010/main" val="2133937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3DA8F75-52AE-CC4F-A7E5-FD3D2811BE2F}"/>
              </a:ext>
            </a:extLst>
          </p:cNvPr>
          <p:cNvSpPr>
            <a:spLocks noGrp="1"/>
          </p:cNvSpPr>
          <p:nvPr>
            <p:ph idx="1"/>
          </p:nvPr>
        </p:nvSpPr>
        <p:spPr/>
        <p:txBody>
          <a:bodyPr/>
          <a:lstStyle/>
          <a:p>
            <a:r>
              <a:rPr lang="it-IT" dirty="0"/>
              <a:t>Inoltre, si evidenzia che </a:t>
            </a:r>
          </a:p>
          <a:p>
            <a:pPr marL="0" indent="0">
              <a:buNone/>
            </a:pPr>
            <a:r>
              <a:rPr lang="it-IT" dirty="0"/>
              <a:t>In una </a:t>
            </a:r>
            <a:r>
              <a:rPr lang="it-IT" b="1" dirty="0"/>
              <a:t>società </a:t>
            </a:r>
            <a:r>
              <a:rPr lang="it-IT" dirty="0"/>
              <a:t>caratterizzata dal </a:t>
            </a:r>
            <a:r>
              <a:rPr lang="it-IT" b="1" dirty="0"/>
              <a:t>costante e progressivo invecchiamento </a:t>
            </a:r>
            <a:r>
              <a:rPr lang="it-IT" dirty="0"/>
              <a:t>della popolazione e dalla necessità di contenere i costi dell’assistenza sanitaria, la legalizzazione del suicidio medicalmente assistito, che inizialmente potrebbe essere prospettata per pochi casi pietosi e oggi eccezionali, potrebbe spingere la società ad intravedere possibili </a:t>
            </a:r>
            <a:r>
              <a:rPr lang="it-IT" b="1" dirty="0"/>
              <a:t>vantaggi economici </a:t>
            </a:r>
            <a:r>
              <a:rPr lang="it-IT" dirty="0"/>
              <a:t>a fronte del venir meno delle cure che sarebbero necessarie e indispensabili per garantire un’esistenza dignitosa alle persone direttamente coinvolte. </a:t>
            </a:r>
          </a:p>
          <a:p>
            <a:pPr marL="0" indent="0">
              <a:buNone/>
            </a:pPr>
            <a:endParaRPr lang="it-IT" dirty="0"/>
          </a:p>
        </p:txBody>
      </p:sp>
    </p:spTree>
    <p:extLst>
      <p:ext uri="{BB962C8B-B14F-4D97-AF65-F5344CB8AC3E}">
        <p14:creationId xmlns:p14="http://schemas.microsoft.com/office/powerpoint/2010/main" val="402995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AF3AA9A-80D0-A145-A873-979264618277}"/>
              </a:ext>
            </a:extLst>
          </p:cNvPr>
          <p:cNvSpPr>
            <a:spLocks noGrp="1"/>
          </p:cNvSpPr>
          <p:nvPr>
            <p:ph idx="1"/>
          </p:nvPr>
        </p:nvSpPr>
        <p:spPr/>
        <p:txBody>
          <a:bodyPr/>
          <a:lstStyle/>
          <a:p>
            <a:pPr marL="0" indent="0">
              <a:buNone/>
            </a:pPr>
            <a:r>
              <a:rPr lang="it-IT" dirty="0"/>
              <a:t>Dunque, si teme che </a:t>
            </a:r>
            <a:r>
              <a:rPr lang="it-IT" b="1" dirty="0"/>
              <a:t>la legittimazione del suicidio in determinate condizioni esistenziali possa portare a ritenerle «non degne in generale».</a:t>
            </a:r>
          </a:p>
          <a:p>
            <a:r>
              <a:rPr lang="it-IT" dirty="0"/>
              <a:t>Ossia, che si arrivi fino a determinare quasi </a:t>
            </a:r>
            <a:r>
              <a:rPr lang="it-IT" b="1" dirty="0"/>
              <a:t>una sorta di “dovere di morire” </a:t>
            </a:r>
            <a:r>
              <a:rPr lang="it-IT" dirty="0"/>
              <a:t>il più rapidamente possibile, come richiesta implicita, situazione questa che verrebbe a pesare maggiormente sui soggetti meno abbienti e/o privi di affetti familiari.</a:t>
            </a:r>
            <a:br>
              <a:rPr lang="it-IT" dirty="0"/>
            </a:br>
            <a:endParaRPr lang="it-IT" dirty="0"/>
          </a:p>
          <a:p>
            <a:pPr marL="0" indent="0">
              <a:buNone/>
            </a:pPr>
            <a:endParaRPr lang="it-IT" dirty="0"/>
          </a:p>
        </p:txBody>
      </p:sp>
    </p:spTree>
    <p:extLst>
      <p:ext uri="{BB962C8B-B14F-4D97-AF65-F5344CB8AC3E}">
        <p14:creationId xmlns:p14="http://schemas.microsoft.com/office/powerpoint/2010/main" val="324201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A8D5A6-D243-5A41-B1AB-F7F3F6CB5042}"/>
              </a:ext>
            </a:extLst>
          </p:cNvPr>
          <p:cNvSpPr>
            <a:spLocks noGrp="1"/>
          </p:cNvSpPr>
          <p:nvPr>
            <p:ph idx="1"/>
          </p:nvPr>
        </p:nvSpPr>
        <p:spPr>
          <a:xfrm>
            <a:off x="1271239" y="1459344"/>
            <a:ext cx="9625358" cy="4416523"/>
          </a:xfrm>
        </p:spPr>
        <p:txBody>
          <a:bodyPr>
            <a:normAutofit fontScale="85000" lnSpcReduction="10000"/>
          </a:bodyPr>
          <a:lstStyle/>
          <a:p>
            <a:r>
              <a:rPr lang="it-IT" dirty="0"/>
              <a:t>A questo orientamento aderiscono anche i sostenitori della posizione C).</a:t>
            </a:r>
          </a:p>
          <a:p>
            <a:pPr marL="0" indent="0">
              <a:buNone/>
            </a:pPr>
            <a:r>
              <a:rPr lang="it-IT" sz="1700" u="sng" dirty="0"/>
              <a:t>(si vedano le slides…)</a:t>
            </a:r>
          </a:p>
          <a:p>
            <a:pPr marL="0" indent="0">
              <a:buNone/>
            </a:pPr>
            <a:endParaRPr lang="it-IT" sz="1700" u="sng" dirty="0"/>
          </a:p>
          <a:p>
            <a:r>
              <a:rPr lang="it-IT" dirty="0"/>
              <a:t>Anche alcuni di coloro che moralmente ammettono il suicidio assistito in casi limitatissimi aderiscono all’argomento del pendio scivoloso, ritenendo che lo scivolamento possa riguardare soprattutto la sfera giuridica nei limiti in cui </a:t>
            </a:r>
            <a:r>
              <a:rPr lang="it-IT" b="1" u="sng" dirty="0"/>
              <a:t>non è possibile regolamentare l’eccezione</a:t>
            </a:r>
            <a:r>
              <a:rPr lang="it-IT" dirty="0"/>
              <a:t>, </a:t>
            </a:r>
            <a:r>
              <a:rPr lang="it-IT" b="1" u="sng" dirty="0" err="1"/>
              <a:t>nè</a:t>
            </a:r>
            <a:r>
              <a:rPr lang="it-IT" b="1" u="sng" dirty="0"/>
              <a:t> porre una chiara linea di demarcazione tra sofferenza fisica e sofferenza psichica, stanchezza della vita e rifiuto della vita.</a:t>
            </a:r>
            <a:r>
              <a:rPr lang="it-IT" dirty="0"/>
              <a:t> Secondo questo orientamento giustificare un singolo atto è cosa ben diversa dal giustificare una prassi o una politica. Detto altrimenti, si può immaginare che un singolo atto, per esempio di assistenza al suicidio, rivolto a quel malato, in quella particolare condizione estrema, possa essere giustificato </a:t>
            </a:r>
            <a:r>
              <a:rPr lang="it-IT" i="1" dirty="0"/>
              <a:t>moralmente </a:t>
            </a:r>
            <a:r>
              <a:rPr lang="it-IT" dirty="0"/>
              <a:t>e possa anche non essere perseguibile penalmente; tuttavia, la </a:t>
            </a:r>
            <a:r>
              <a:rPr lang="it-IT" i="1" dirty="0"/>
              <a:t>legalizzazione sul piano giuridico </a:t>
            </a:r>
            <a:r>
              <a:rPr lang="it-IT" dirty="0"/>
              <a:t>di una prassi comprendente atti di questo genere acquisterebbe un significato assai diverso. </a:t>
            </a:r>
          </a:p>
          <a:p>
            <a:pPr marL="0" indent="0">
              <a:buNone/>
            </a:pPr>
            <a:endParaRPr lang="it-IT" dirty="0"/>
          </a:p>
        </p:txBody>
      </p:sp>
    </p:spTree>
    <p:extLst>
      <p:ext uri="{BB962C8B-B14F-4D97-AF65-F5344CB8AC3E}">
        <p14:creationId xmlns:p14="http://schemas.microsoft.com/office/powerpoint/2010/main" val="138919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71212-61D5-D44E-BE13-6739DC0FCE7C}"/>
              </a:ext>
            </a:extLst>
          </p:cNvPr>
          <p:cNvSpPr>
            <a:spLocks noGrp="1"/>
          </p:cNvSpPr>
          <p:nvPr>
            <p:ph type="title"/>
          </p:nvPr>
        </p:nvSpPr>
        <p:spPr/>
        <p:txBody>
          <a:bodyPr/>
          <a:lstStyle/>
          <a:p>
            <a:r>
              <a:rPr lang="it-IT" dirty="0"/>
              <a:t>Infine</a:t>
            </a:r>
          </a:p>
        </p:txBody>
      </p:sp>
      <p:sp>
        <p:nvSpPr>
          <p:cNvPr id="3" name="Segnaposto contenuto 2">
            <a:extLst>
              <a:ext uri="{FF2B5EF4-FFF2-40B4-BE49-F238E27FC236}">
                <a16:creationId xmlns:a16="http://schemas.microsoft.com/office/drawing/2014/main" id="{35B26758-6238-FD4B-9155-81DA809380AC}"/>
              </a:ext>
            </a:extLst>
          </p:cNvPr>
          <p:cNvSpPr>
            <a:spLocks noGrp="1"/>
          </p:cNvSpPr>
          <p:nvPr>
            <p:ph idx="1"/>
          </p:nvPr>
        </p:nvSpPr>
        <p:spPr/>
        <p:txBody>
          <a:bodyPr/>
          <a:lstStyle/>
          <a:p>
            <a:r>
              <a:rPr lang="it-IT" dirty="0"/>
              <a:t>I fautori della legalizzazione sostengono che il pendio scivoloso non osta ad essa, ma deve svolgere la funzione di «monito» per regolamentarne la procedura, al fine di evitare abusi. </a:t>
            </a:r>
          </a:p>
        </p:txBody>
      </p:sp>
    </p:spTree>
    <p:extLst>
      <p:ext uri="{BB962C8B-B14F-4D97-AF65-F5344CB8AC3E}">
        <p14:creationId xmlns:p14="http://schemas.microsoft.com/office/powerpoint/2010/main" val="84099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09C89-E8AB-B141-B14D-AE44E4E3C1F2}"/>
              </a:ext>
            </a:extLst>
          </p:cNvPr>
          <p:cNvSpPr>
            <a:spLocks noGrp="1"/>
          </p:cNvSpPr>
          <p:nvPr>
            <p:ph type="title"/>
          </p:nvPr>
        </p:nvSpPr>
        <p:spPr/>
        <p:txBody>
          <a:bodyPr>
            <a:normAutofit fontScale="90000"/>
          </a:bodyPr>
          <a:lstStyle/>
          <a:p>
            <a:r>
              <a:rPr lang="it-IT" sz="3600" dirty="0"/>
              <a:t>Tema 1: </a:t>
            </a:r>
            <a:r>
              <a:rPr lang="it-IT" sz="3600" b="1" dirty="0"/>
              <a:t>Il valore da attribuire all’espressione di volontà della persona </a:t>
            </a:r>
            <a:br>
              <a:rPr lang="it-IT" dirty="0"/>
            </a:br>
            <a:endParaRPr lang="it-IT" dirty="0"/>
          </a:p>
        </p:txBody>
      </p:sp>
      <p:sp>
        <p:nvSpPr>
          <p:cNvPr id="3" name="Segnaposto contenuto 2">
            <a:extLst>
              <a:ext uri="{FF2B5EF4-FFF2-40B4-BE49-F238E27FC236}">
                <a16:creationId xmlns:a16="http://schemas.microsoft.com/office/drawing/2014/main" id="{0DBA5089-D72D-C741-9E06-0EA48655A182}"/>
              </a:ext>
            </a:extLst>
          </p:cNvPr>
          <p:cNvSpPr>
            <a:spLocks noGrp="1"/>
          </p:cNvSpPr>
          <p:nvPr>
            <p:ph idx="1"/>
          </p:nvPr>
        </p:nvSpPr>
        <p:spPr/>
        <p:txBody>
          <a:bodyPr/>
          <a:lstStyle/>
          <a:p>
            <a:pPr marL="0" indent="0">
              <a:buNone/>
            </a:pPr>
            <a:r>
              <a:rPr lang="it-IT" sz="4400" dirty="0"/>
              <a:t>Il requisito considerato irrinunciabile perché la richiesta di aiuto al suicidio sia legittima è che questa sia </a:t>
            </a:r>
            <a:r>
              <a:rPr lang="it-IT" sz="4400" b="1" dirty="0"/>
              <a:t>informata</a:t>
            </a:r>
            <a:r>
              <a:rPr lang="it-IT" sz="4400" dirty="0"/>
              <a:t>, </a:t>
            </a:r>
            <a:r>
              <a:rPr lang="it-IT" sz="4400" b="1" dirty="0"/>
              <a:t>consapevole</a:t>
            </a:r>
            <a:r>
              <a:rPr lang="it-IT" sz="4400" dirty="0"/>
              <a:t> e </a:t>
            </a:r>
            <a:r>
              <a:rPr lang="it-IT" sz="4400" b="1" dirty="0"/>
              <a:t>libera</a:t>
            </a:r>
            <a:r>
              <a:rPr lang="it-IT" sz="4400" dirty="0"/>
              <a:t>. </a:t>
            </a:r>
          </a:p>
          <a:p>
            <a:pPr marL="0" indent="0">
              <a:buNone/>
            </a:pPr>
            <a:endParaRPr lang="it-IT" dirty="0"/>
          </a:p>
        </p:txBody>
      </p:sp>
    </p:spTree>
    <p:extLst>
      <p:ext uri="{BB962C8B-B14F-4D97-AF65-F5344CB8AC3E}">
        <p14:creationId xmlns:p14="http://schemas.microsoft.com/office/powerpoint/2010/main" val="2524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1EED7C-3C4B-4F49-84FF-A477C5E677A5}"/>
              </a:ext>
            </a:extLst>
          </p:cNvPr>
          <p:cNvSpPr>
            <a:spLocks noGrp="1"/>
          </p:cNvSpPr>
          <p:nvPr>
            <p:ph idx="1"/>
          </p:nvPr>
        </p:nvSpPr>
        <p:spPr>
          <a:xfrm>
            <a:off x="1295401" y="2517422"/>
            <a:ext cx="9601196" cy="3358446"/>
          </a:xfrm>
        </p:spPr>
        <p:txBody>
          <a:bodyPr/>
          <a:lstStyle/>
          <a:p>
            <a:pPr marL="0" indent="0" algn="ctr">
              <a:buNone/>
            </a:pPr>
            <a:r>
              <a:rPr lang="it-IT" sz="4400" dirty="0"/>
              <a:t>Infatti, non si deve trattare di una decisione presunta o di una acquiescenza passiva o di una mera accettazione di suggerimenti altrui. </a:t>
            </a:r>
          </a:p>
          <a:p>
            <a:pPr marL="0" indent="0">
              <a:buNone/>
            </a:pPr>
            <a:endParaRPr lang="it-IT" dirty="0"/>
          </a:p>
        </p:txBody>
      </p:sp>
    </p:spTree>
    <p:extLst>
      <p:ext uri="{BB962C8B-B14F-4D97-AF65-F5344CB8AC3E}">
        <p14:creationId xmlns:p14="http://schemas.microsoft.com/office/powerpoint/2010/main" val="171985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C1C2C4-E544-0644-8FD3-97F05C3EB23E}"/>
              </a:ext>
            </a:extLst>
          </p:cNvPr>
          <p:cNvSpPr>
            <a:spLocks noGrp="1"/>
          </p:cNvSpPr>
          <p:nvPr>
            <p:ph type="title"/>
          </p:nvPr>
        </p:nvSpPr>
        <p:spPr/>
        <p:txBody>
          <a:bodyPr>
            <a:normAutofit fontScale="90000"/>
          </a:bodyPr>
          <a:lstStyle/>
          <a:p>
            <a:r>
              <a:rPr lang="it-IT" dirty="0"/>
              <a:t>Il medico, dunque, a fronte della richiesta del paziente dovrà valutare: </a:t>
            </a:r>
          </a:p>
        </p:txBody>
      </p:sp>
      <p:sp>
        <p:nvSpPr>
          <p:cNvPr id="3" name="Segnaposto contenuto 2">
            <a:extLst>
              <a:ext uri="{FF2B5EF4-FFF2-40B4-BE49-F238E27FC236}">
                <a16:creationId xmlns:a16="http://schemas.microsoft.com/office/drawing/2014/main" id="{1F310A7D-A3E5-8840-AAD6-36191DF92B8D}"/>
              </a:ext>
            </a:extLst>
          </p:cNvPr>
          <p:cNvSpPr>
            <a:spLocks noGrp="1"/>
          </p:cNvSpPr>
          <p:nvPr>
            <p:ph idx="1"/>
          </p:nvPr>
        </p:nvSpPr>
        <p:spPr/>
        <p:txBody>
          <a:bodyPr/>
          <a:lstStyle/>
          <a:p>
            <a:r>
              <a:rPr lang="it-IT" dirty="0"/>
              <a:t>Che la richiesta risponda alle condizioni di garanzia previste dalla legge. </a:t>
            </a:r>
          </a:p>
          <a:p>
            <a:r>
              <a:rPr lang="it-IT" dirty="0"/>
              <a:t>Che dalla documentazione, data in genere nella cartella clinica, risulti che il paziente sia stato chiaramente informato sulla natura della sua malattia, sui possibili sviluppi di cure multidisciplinari e anche di prodotti in corso di sperimentazione e mirati su quelle patologie di cui è affetto il paziente e sull’effettiva possibilità di un coinvolgimento in un percorso di efficaci e continue cure palliative. </a:t>
            </a:r>
          </a:p>
          <a:p>
            <a:endParaRPr lang="it-IT" dirty="0"/>
          </a:p>
        </p:txBody>
      </p:sp>
    </p:spTree>
    <p:extLst>
      <p:ext uri="{BB962C8B-B14F-4D97-AF65-F5344CB8AC3E}">
        <p14:creationId xmlns:p14="http://schemas.microsoft.com/office/powerpoint/2010/main" val="321424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34D8B6-2678-E946-BDEE-CD9B6AFAE86C}"/>
              </a:ext>
            </a:extLst>
          </p:cNvPr>
          <p:cNvSpPr>
            <a:spLocks noGrp="1"/>
          </p:cNvSpPr>
          <p:nvPr>
            <p:ph type="title"/>
          </p:nvPr>
        </p:nvSpPr>
        <p:spPr/>
        <p:txBody>
          <a:bodyPr/>
          <a:lstStyle/>
          <a:p>
            <a:r>
              <a:rPr lang="it-IT" dirty="0"/>
              <a:t>Di conseguenza </a:t>
            </a:r>
          </a:p>
        </p:txBody>
      </p:sp>
      <p:sp>
        <p:nvSpPr>
          <p:cNvPr id="3" name="Segnaposto contenuto 2">
            <a:extLst>
              <a:ext uri="{FF2B5EF4-FFF2-40B4-BE49-F238E27FC236}">
                <a16:creationId xmlns:a16="http://schemas.microsoft.com/office/drawing/2014/main" id="{0470BA50-5ABF-FB43-AACF-F389761E6DBF}"/>
              </a:ext>
            </a:extLst>
          </p:cNvPr>
          <p:cNvSpPr>
            <a:spLocks noGrp="1"/>
          </p:cNvSpPr>
          <p:nvPr>
            <p:ph idx="1"/>
          </p:nvPr>
        </p:nvSpPr>
        <p:spPr/>
        <p:txBody>
          <a:bodyPr/>
          <a:lstStyle/>
          <a:p>
            <a:pPr marL="0" indent="0" algn="ctr">
              <a:buNone/>
            </a:pPr>
            <a:r>
              <a:rPr lang="it-IT" dirty="0"/>
              <a:t>la decisione di prestare assistenza medicalizzata al suicidio, pur nel rispetto di condizioni e criteri prestabiliti, non può diventare un automatismo, ma deve sempre essere presa pensando alla persona che la chiede e alla situazione specifica. </a:t>
            </a:r>
          </a:p>
          <a:p>
            <a:pPr marL="0" indent="0">
              <a:buNone/>
            </a:pPr>
            <a:endParaRPr lang="it-IT" dirty="0"/>
          </a:p>
        </p:txBody>
      </p:sp>
    </p:spTree>
    <p:extLst>
      <p:ext uri="{BB962C8B-B14F-4D97-AF65-F5344CB8AC3E}">
        <p14:creationId xmlns:p14="http://schemas.microsoft.com/office/powerpoint/2010/main" val="413904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582825-1F5C-3547-BDF9-876FB0A80C39}"/>
              </a:ext>
            </a:extLst>
          </p:cNvPr>
          <p:cNvSpPr>
            <a:spLocks noGrp="1"/>
          </p:cNvSpPr>
          <p:nvPr>
            <p:ph type="title"/>
          </p:nvPr>
        </p:nvSpPr>
        <p:spPr/>
        <p:txBody>
          <a:bodyPr>
            <a:normAutofit fontScale="90000"/>
          </a:bodyPr>
          <a:lstStyle/>
          <a:p>
            <a:r>
              <a:rPr lang="it-IT" dirty="0"/>
              <a:t>A tal proposito, nel CNB si sono distinti diversi orientamenti</a:t>
            </a:r>
          </a:p>
        </p:txBody>
      </p:sp>
      <p:sp>
        <p:nvSpPr>
          <p:cNvPr id="3" name="Segnaposto contenuto 2">
            <a:extLst>
              <a:ext uri="{FF2B5EF4-FFF2-40B4-BE49-F238E27FC236}">
                <a16:creationId xmlns:a16="http://schemas.microsoft.com/office/drawing/2014/main" id="{BD89349F-8221-AF48-8443-A76B73522B6F}"/>
              </a:ext>
            </a:extLst>
          </p:cNvPr>
          <p:cNvSpPr>
            <a:spLocks noGrp="1"/>
          </p:cNvSpPr>
          <p:nvPr>
            <p:ph idx="1"/>
          </p:nvPr>
        </p:nvSpPr>
        <p:spPr/>
        <p:txBody>
          <a:bodyPr/>
          <a:lstStyle/>
          <a:p>
            <a:pPr marL="0" indent="0">
              <a:buNone/>
            </a:pPr>
            <a:r>
              <a:rPr lang="it-IT" dirty="0"/>
              <a:t>Orientamento 1) </a:t>
            </a:r>
          </a:p>
          <a:p>
            <a:pPr marL="0" indent="0">
              <a:buNone/>
            </a:pPr>
            <a:r>
              <a:rPr lang="it-IT" b="1" dirty="0"/>
              <a:t>l’autodeterminazione della persona è condizione necessaria e sufficiente per legittimare ogni atto medico: </a:t>
            </a:r>
            <a:r>
              <a:rPr lang="it-IT" dirty="0"/>
              <a:t>in questo senso il consenso informato diviene espressione dell’autonomia del soggetto capace che rivendica il controllo sulla propria vita e sulla propria morte. </a:t>
            </a:r>
          </a:p>
          <a:p>
            <a:pPr marL="0" indent="0">
              <a:buNone/>
            </a:pPr>
            <a:r>
              <a:rPr lang="it-IT" dirty="0"/>
              <a:t> - più che di «capacità di intendere e di volere», dunque si richiama la capacità di «autodeterminarsi» e di prendere «decisioni libere e consapevoli»</a:t>
            </a:r>
          </a:p>
          <a:p>
            <a:pPr marL="0" indent="0">
              <a:buNone/>
            </a:pPr>
            <a:endParaRPr lang="it-IT" dirty="0"/>
          </a:p>
        </p:txBody>
      </p:sp>
    </p:spTree>
    <p:extLst>
      <p:ext uri="{BB962C8B-B14F-4D97-AF65-F5344CB8AC3E}">
        <p14:creationId xmlns:p14="http://schemas.microsoft.com/office/powerpoint/2010/main" val="64193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16A0BEB-4419-0648-B2FB-EDEEA9B22FA5}"/>
              </a:ext>
            </a:extLst>
          </p:cNvPr>
          <p:cNvSpPr>
            <a:spLocks noGrp="1"/>
          </p:cNvSpPr>
          <p:nvPr>
            <p:ph idx="1"/>
          </p:nvPr>
        </p:nvSpPr>
        <p:spPr/>
        <p:txBody>
          <a:bodyPr/>
          <a:lstStyle/>
          <a:p>
            <a:r>
              <a:rPr lang="it-IT" dirty="0"/>
              <a:t>Orientamento 2)</a:t>
            </a:r>
          </a:p>
          <a:p>
            <a:pPr marL="0" indent="0">
              <a:buNone/>
            </a:pPr>
            <a:r>
              <a:rPr lang="it-IT" dirty="0"/>
              <a:t>la richiesta di aiuto al suicidio in </a:t>
            </a:r>
            <a:r>
              <a:rPr lang="it-IT" b="1" dirty="0"/>
              <a:t>determinate circostanze</a:t>
            </a:r>
            <a:r>
              <a:rPr lang="it-IT" dirty="0"/>
              <a:t> è espressione di una </a:t>
            </a:r>
            <a:r>
              <a:rPr lang="it-IT" b="1" dirty="0"/>
              <a:t>libertà personale</a:t>
            </a:r>
            <a:r>
              <a:rPr lang="it-IT" dirty="0"/>
              <a:t>, da rispettare anche perché basato su principi etici e costituzionali. </a:t>
            </a:r>
          </a:p>
          <a:p>
            <a:pPr marL="0" indent="0">
              <a:buNone/>
            </a:pPr>
            <a:r>
              <a:rPr lang="it-IT" dirty="0"/>
              <a:t> </a:t>
            </a:r>
          </a:p>
          <a:p>
            <a:pPr marL="0" indent="0">
              <a:buNone/>
            </a:pPr>
            <a:endParaRPr lang="it-IT" dirty="0"/>
          </a:p>
        </p:txBody>
      </p:sp>
    </p:spTree>
    <p:extLst>
      <p:ext uri="{BB962C8B-B14F-4D97-AF65-F5344CB8AC3E}">
        <p14:creationId xmlns:p14="http://schemas.microsoft.com/office/powerpoint/2010/main" val="189520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18FFB3-1B79-024D-BDB6-0DD1A292682C}"/>
              </a:ext>
            </a:extLst>
          </p:cNvPr>
          <p:cNvSpPr>
            <a:spLocks noGrp="1"/>
          </p:cNvSpPr>
          <p:nvPr>
            <p:ph idx="1"/>
          </p:nvPr>
        </p:nvSpPr>
        <p:spPr/>
        <p:txBody>
          <a:bodyPr/>
          <a:lstStyle/>
          <a:p>
            <a:pPr marL="0" indent="0">
              <a:buNone/>
            </a:pPr>
            <a:r>
              <a:rPr lang="it-IT" dirty="0"/>
              <a:t>Orientamento 3) </a:t>
            </a:r>
          </a:p>
          <a:p>
            <a:pPr marL="0" indent="0">
              <a:buNone/>
            </a:pPr>
            <a:r>
              <a:rPr lang="it-IT" dirty="0"/>
              <a:t>Per altre correnti ancora il </a:t>
            </a:r>
            <a:r>
              <a:rPr lang="it-IT" b="1" dirty="0"/>
              <a:t>consenso informato non è affatto sufficiente </a:t>
            </a:r>
            <a:r>
              <a:rPr lang="it-IT" dirty="0"/>
              <a:t>per legittimare un atto che comporti la disposizione della propria vita. Un’eventuale </a:t>
            </a:r>
            <a:r>
              <a:rPr lang="it-IT" b="1" dirty="0"/>
              <a:t>disposizione della propria vita può essere giustificata solo dall’adesione a valori più alti, </a:t>
            </a:r>
            <a:r>
              <a:rPr lang="it-IT" dirty="0"/>
              <a:t>come per esempio avviene nel sacrificio di </a:t>
            </a:r>
            <a:r>
              <a:rPr lang="it-IT" dirty="0" err="1"/>
              <a:t>sè</a:t>
            </a:r>
            <a:r>
              <a:rPr lang="it-IT" dirty="0"/>
              <a:t> per salvare vite altrui. Vi è , quindi, a fondamento della questione un modo diverso di intendere il rapporto tra libertà e vita. </a:t>
            </a:r>
          </a:p>
          <a:p>
            <a:pPr marL="0" indent="0">
              <a:buNone/>
            </a:pPr>
            <a:r>
              <a:rPr lang="it-IT" dirty="0"/>
              <a:t> </a:t>
            </a:r>
          </a:p>
        </p:txBody>
      </p:sp>
    </p:spTree>
    <p:extLst>
      <p:ext uri="{BB962C8B-B14F-4D97-AF65-F5344CB8AC3E}">
        <p14:creationId xmlns:p14="http://schemas.microsoft.com/office/powerpoint/2010/main" val="308495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F830329-D3C4-5343-BAB6-84C5FDA0FCDA}"/>
              </a:ext>
            </a:extLst>
          </p:cNvPr>
          <p:cNvSpPr>
            <a:spLocks noGrp="1"/>
          </p:cNvSpPr>
          <p:nvPr>
            <p:ph idx="1"/>
          </p:nvPr>
        </p:nvSpPr>
        <p:spPr>
          <a:xfrm>
            <a:off x="1293541" y="1260088"/>
            <a:ext cx="9603056" cy="4615780"/>
          </a:xfrm>
        </p:spPr>
        <p:txBody>
          <a:bodyPr>
            <a:normAutofit fontScale="77500" lnSpcReduction="20000"/>
          </a:bodyPr>
          <a:lstStyle/>
          <a:p>
            <a:r>
              <a:rPr lang="it-IT" dirty="0"/>
              <a:t>Orientamento 4)</a:t>
            </a:r>
          </a:p>
          <a:p>
            <a:pPr marL="0" indent="0">
              <a:buNone/>
            </a:pPr>
            <a:r>
              <a:rPr lang="it-IT" b="1" dirty="0"/>
              <a:t>Coloro che considerano illecito il suicidio assistito </a:t>
            </a:r>
            <a:r>
              <a:rPr lang="it-IT" dirty="0"/>
              <a:t>ritengono invece che le </a:t>
            </a:r>
            <a:r>
              <a:rPr lang="it-IT" b="1" dirty="0"/>
              <a:t>condizioni esistenziali di grave malattia e di sofferenza insopportabile rendano i soggetti particolarmente vulnerabili</a:t>
            </a:r>
            <a:r>
              <a:rPr lang="it-IT" dirty="0"/>
              <a:t>. </a:t>
            </a:r>
          </a:p>
          <a:p>
            <a:pPr marL="0" indent="0">
              <a:buNone/>
            </a:pPr>
            <a:endParaRPr lang="it-IT" dirty="0"/>
          </a:p>
          <a:p>
            <a:pPr marL="0" indent="0">
              <a:buNone/>
            </a:pPr>
            <a:r>
              <a:rPr lang="it-IT" dirty="0"/>
              <a:t>Di conseguenza: </a:t>
            </a:r>
          </a:p>
          <a:p>
            <a:r>
              <a:rPr lang="it-IT" dirty="0"/>
              <a:t>In questi casi è difficile presupporre </a:t>
            </a:r>
            <a:r>
              <a:rPr lang="it-IT" b="1" dirty="0"/>
              <a:t>una lucidità di giudizio e la libera capacità di volere del paziente.</a:t>
            </a:r>
            <a:r>
              <a:rPr lang="it-IT" dirty="0"/>
              <a:t> </a:t>
            </a:r>
          </a:p>
          <a:p>
            <a:r>
              <a:rPr lang="it-IT" dirty="0"/>
              <a:t>Si evidenzia il fatto che, chi verte in grave stato di sofferenza è generalmente, </a:t>
            </a:r>
            <a:r>
              <a:rPr lang="it-IT" b="1" dirty="0"/>
              <a:t>una persona fragile, </a:t>
            </a:r>
            <a:r>
              <a:rPr lang="it-IT" dirty="0"/>
              <a:t>angosciata dal timore della sofferenza e dalla mancanza di autonomia, talvolta afflitta da problemi economici e familiari, incerta del suo futuro, bisognosa di essere alleggerita dal peso di decisioni gravose, spesso in stato di confusione o depressione. </a:t>
            </a:r>
          </a:p>
          <a:p>
            <a:pPr marL="0" indent="0">
              <a:buNone/>
            </a:pPr>
            <a:r>
              <a:rPr lang="it-IT" b="1" dirty="0"/>
              <a:t>Dunque, il rischio che «in nome di una pretesa e supposta volontà autonoma e informata del paziente, si aprano spazi di abbandono dei soggetti considerati ‘marginali’, in quanto improduttivi, dipendenti e costosi, che necessitano di un sostegno solidale». </a:t>
            </a:r>
          </a:p>
          <a:p>
            <a:pPr marL="0" indent="0">
              <a:buNone/>
            </a:pPr>
            <a:endParaRPr lang="it-IT" dirty="0"/>
          </a:p>
        </p:txBody>
      </p:sp>
    </p:spTree>
    <p:extLst>
      <p:ext uri="{BB962C8B-B14F-4D97-AF65-F5344CB8AC3E}">
        <p14:creationId xmlns:p14="http://schemas.microsoft.com/office/powerpoint/2010/main" val="10560850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Organico</Template>
  <TotalTime>39</TotalTime>
  <Words>1005</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Arial</vt:lpstr>
      <vt:lpstr>Garamond</vt:lpstr>
      <vt:lpstr>Organico</vt:lpstr>
      <vt:lpstr>Temi in discussione circa l’assistenza al suicidio</vt:lpstr>
      <vt:lpstr>Tema 1: Il valore da attribuire all’espressione di volontà della persona  </vt:lpstr>
      <vt:lpstr>Presentazione standard di PowerPoint</vt:lpstr>
      <vt:lpstr>Il medico, dunque, a fronte della richiesta del paziente dovrà valutare: </vt:lpstr>
      <vt:lpstr>Di conseguenza </vt:lpstr>
      <vt:lpstr>A tal proposito, nel CNB si sono distinti diversi orientamenti</vt:lpstr>
      <vt:lpstr>Presentazione standard di PowerPoint</vt:lpstr>
      <vt:lpstr>Presentazione standard di PowerPoint</vt:lpstr>
      <vt:lpstr>Presentazione standard di PowerPoint</vt:lpstr>
      <vt:lpstr>Tema 2: L’argomento del pendio scivoloso</vt:lpstr>
      <vt:lpstr>Presentazione standard di PowerPoint</vt:lpstr>
      <vt:lpstr>Presentazione standard di PowerPoint</vt:lpstr>
      <vt:lpstr>Presentazione standard di PowerPoint</vt:lpstr>
      <vt:lpstr>Presentazione standard di PowerPoint</vt:lpstr>
      <vt:lpstr>Infine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Temi in discussione circa l’assistenza al suicidio</dc:title>
  <dc:creator>Matilde Botto</dc:creator>
  <cp:lastModifiedBy>Alessandro Volpi</cp:lastModifiedBy>
  <cp:revision>7</cp:revision>
  <dcterms:created xsi:type="dcterms:W3CDTF">2020-02-10T16:04:48Z</dcterms:created>
  <dcterms:modified xsi:type="dcterms:W3CDTF">2020-02-20T09:40:47Z</dcterms:modified>
</cp:coreProperties>
</file>