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7" r:id="rId4"/>
    <p:sldId id="256" r:id="rId5"/>
    <p:sldId id="317" r:id="rId6"/>
    <p:sldId id="318" r:id="rId7"/>
    <p:sldId id="319" r:id="rId8"/>
    <p:sldId id="320" r:id="rId9"/>
    <p:sldId id="321" r:id="rId10"/>
    <p:sldId id="322" r:id="rId11"/>
    <p:sldId id="314" r:id="rId12"/>
    <p:sldId id="323" r:id="rId13"/>
    <p:sldId id="324" r:id="rId14"/>
    <p:sldId id="325" r:id="rId15"/>
    <p:sldId id="266" r:id="rId16"/>
    <p:sldId id="267" r:id="rId17"/>
    <p:sldId id="316" r:id="rId18"/>
  </p:sldIdLst>
  <p:sldSz cx="12192000" cy="6858000"/>
  <p:notesSz cx="6858000" cy="9144000"/>
  <p:custShowLst>
    <p:custShow name="comesiusa" id="0">
      <p:sldLst>
        <p:sld r:id="rId17"/>
        <p:sld r:id="rId18"/>
      </p:sldLst>
    </p:custShow>
  </p:custShow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4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E6485E-3C83-4706-A2B3-E8AC2CFD6B4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21580BA-51E9-4C10-BC08-3007454A4A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89A48A4-7DE6-4144-9429-51DD17DB43C6}"/>
              </a:ext>
            </a:extLst>
          </p:cNvPr>
          <p:cNvSpPr>
            <a:spLocks noGrp="1"/>
          </p:cNvSpPr>
          <p:nvPr>
            <p:ph type="dt" sz="half" idx="10"/>
          </p:nvPr>
        </p:nvSpPr>
        <p:spPr/>
        <p:txBody>
          <a:bodyPr/>
          <a:lstStyle/>
          <a:p>
            <a:fld id="{BA8C298B-6080-4F5F-8D6D-D85ACBD69832}" type="datetimeFigureOut">
              <a:rPr lang="it-IT" smtClean="0"/>
              <a:t>05/06/2020</a:t>
            </a:fld>
            <a:endParaRPr lang="it-IT"/>
          </a:p>
        </p:txBody>
      </p:sp>
      <p:sp>
        <p:nvSpPr>
          <p:cNvPr id="5" name="Segnaposto piè di pagina 4">
            <a:extLst>
              <a:ext uri="{FF2B5EF4-FFF2-40B4-BE49-F238E27FC236}">
                <a16:creationId xmlns:a16="http://schemas.microsoft.com/office/drawing/2014/main" id="{B762408A-1BE9-44A8-AE75-154F1EDFA96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D3733ED-3322-4754-8C60-D563A60FD29F}"/>
              </a:ext>
            </a:extLst>
          </p:cNvPr>
          <p:cNvSpPr>
            <a:spLocks noGrp="1"/>
          </p:cNvSpPr>
          <p:nvPr>
            <p:ph type="sldNum" sz="quarter" idx="12"/>
          </p:nvPr>
        </p:nvSpPr>
        <p:spPr/>
        <p:txBody>
          <a:bodyPr/>
          <a:lstStyle/>
          <a:p>
            <a:fld id="{1B09E9EE-3186-4E82-824D-AD773570F750}" type="slidenum">
              <a:rPr lang="it-IT" smtClean="0"/>
              <a:t>‹N›</a:t>
            </a:fld>
            <a:endParaRPr lang="it-IT"/>
          </a:p>
        </p:txBody>
      </p:sp>
    </p:spTree>
    <p:extLst>
      <p:ext uri="{BB962C8B-B14F-4D97-AF65-F5344CB8AC3E}">
        <p14:creationId xmlns:p14="http://schemas.microsoft.com/office/powerpoint/2010/main" val="808703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0260F6-85D4-4914-83F9-F662D12E615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BC19AAB-63F5-402C-8A71-D0CE34689D0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2282594-228B-4421-829A-D001CD0D6673}"/>
              </a:ext>
            </a:extLst>
          </p:cNvPr>
          <p:cNvSpPr>
            <a:spLocks noGrp="1"/>
          </p:cNvSpPr>
          <p:nvPr>
            <p:ph type="dt" sz="half" idx="10"/>
          </p:nvPr>
        </p:nvSpPr>
        <p:spPr/>
        <p:txBody>
          <a:bodyPr/>
          <a:lstStyle/>
          <a:p>
            <a:fld id="{BA8C298B-6080-4F5F-8D6D-D85ACBD69832}" type="datetimeFigureOut">
              <a:rPr lang="it-IT" smtClean="0"/>
              <a:t>05/06/2020</a:t>
            </a:fld>
            <a:endParaRPr lang="it-IT"/>
          </a:p>
        </p:txBody>
      </p:sp>
      <p:sp>
        <p:nvSpPr>
          <p:cNvPr id="5" name="Segnaposto piè di pagina 4">
            <a:extLst>
              <a:ext uri="{FF2B5EF4-FFF2-40B4-BE49-F238E27FC236}">
                <a16:creationId xmlns:a16="http://schemas.microsoft.com/office/drawing/2014/main" id="{8E304FBD-F87E-4CA7-B444-BDE092B40A7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8FA1494-C024-456C-B28E-DF33CFEA5CC8}"/>
              </a:ext>
            </a:extLst>
          </p:cNvPr>
          <p:cNvSpPr>
            <a:spLocks noGrp="1"/>
          </p:cNvSpPr>
          <p:nvPr>
            <p:ph type="sldNum" sz="quarter" idx="12"/>
          </p:nvPr>
        </p:nvSpPr>
        <p:spPr/>
        <p:txBody>
          <a:bodyPr/>
          <a:lstStyle/>
          <a:p>
            <a:fld id="{1B09E9EE-3186-4E82-824D-AD773570F750}" type="slidenum">
              <a:rPr lang="it-IT" smtClean="0"/>
              <a:t>‹N›</a:t>
            </a:fld>
            <a:endParaRPr lang="it-IT"/>
          </a:p>
        </p:txBody>
      </p:sp>
    </p:spTree>
    <p:extLst>
      <p:ext uri="{BB962C8B-B14F-4D97-AF65-F5344CB8AC3E}">
        <p14:creationId xmlns:p14="http://schemas.microsoft.com/office/powerpoint/2010/main" val="95137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1920128-A331-44D6-8914-7C4FB123EAC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92E7EFD-A06E-454F-AA5E-AFA5646F5CF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38E79AE-BDB7-460B-B732-EB745FFEBF44}"/>
              </a:ext>
            </a:extLst>
          </p:cNvPr>
          <p:cNvSpPr>
            <a:spLocks noGrp="1"/>
          </p:cNvSpPr>
          <p:nvPr>
            <p:ph type="dt" sz="half" idx="10"/>
          </p:nvPr>
        </p:nvSpPr>
        <p:spPr/>
        <p:txBody>
          <a:bodyPr/>
          <a:lstStyle/>
          <a:p>
            <a:fld id="{BA8C298B-6080-4F5F-8D6D-D85ACBD69832}" type="datetimeFigureOut">
              <a:rPr lang="it-IT" smtClean="0"/>
              <a:t>05/06/2020</a:t>
            </a:fld>
            <a:endParaRPr lang="it-IT"/>
          </a:p>
        </p:txBody>
      </p:sp>
      <p:sp>
        <p:nvSpPr>
          <p:cNvPr id="5" name="Segnaposto piè di pagina 4">
            <a:extLst>
              <a:ext uri="{FF2B5EF4-FFF2-40B4-BE49-F238E27FC236}">
                <a16:creationId xmlns:a16="http://schemas.microsoft.com/office/drawing/2014/main" id="{1978E7F0-CE06-4BE0-B2D6-49BC27BF301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3E81D5C-785C-4670-8895-61677405B489}"/>
              </a:ext>
            </a:extLst>
          </p:cNvPr>
          <p:cNvSpPr>
            <a:spLocks noGrp="1"/>
          </p:cNvSpPr>
          <p:nvPr>
            <p:ph type="sldNum" sz="quarter" idx="12"/>
          </p:nvPr>
        </p:nvSpPr>
        <p:spPr/>
        <p:txBody>
          <a:bodyPr/>
          <a:lstStyle/>
          <a:p>
            <a:fld id="{1B09E9EE-3186-4E82-824D-AD773570F750}" type="slidenum">
              <a:rPr lang="it-IT" smtClean="0"/>
              <a:t>‹N›</a:t>
            </a:fld>
            <a:endParaRPr lang="it-IT"/>
          </a:p>
        </p:txBody>
      </p:sp>
    </p:spTree>
    <p:extLst>
      <p:ext uri="{BB962C8B-B14F-4D97-AF65-F5344CB8AC3E}">
        <p14:creationId xmlns:p14="http://schemas.microsoft.com/office/powerpoint/2010/main" val="2659547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17AF5E-47E8-4774-A5DA-03493559013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3E5C5FB-39B7-45EE-A84E-EDA09AACAAC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F0858E7-235C-43F2-973E-FA2DE3E9DB9E}"/>
              </a:ext>
            </a:extLst>
          </p:cNvPr>
          <p:cNvSpPr>
            <a:spLocks noGrp="1"/>
          </p:cNvSpPr>
          <p:nvPr>
            <p:ph type="dt" sz="half" idx="10"/>
          </p:nvPr>
        </p:nvSpPr>
        <p:spPr/>
        <p:txBody>
          <a:bodyPr/>
          <a:lstStyle/>
          <a:p>
            <a:fld id="{BA8C298B-6080-4F5F-8D6D-D85ACBD69832}" type="datetimeFigureOut">
              <a:rPr lang="it-IT" smtClean="0"/>
              <a:t>05/06/2020</a:t>
            </a:fld>
            <a:endParaRPr lang="it-IT"/>
          </a:p>
        </p:txBody>
      </p:sp>
      <p:sp>
        <p:nvSpPr>
          <p:cNvPr id="5" name="Segnaposto piè di pagina 4">
            <a:extLst>
              <a:ext uri="{FF2B5EF4-FFF2-40B4-BE49-F238E27FC236}">
                <a16:creationId xmlns:a16="http://schemas.microsoft.com/office/drawing/2014/main" id="{5820A955-286C-4B19-90D3-928552FC9E8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6471046-730D-48EF-8D2A-3FC6A016D2B2}"/>
              </a:ext>
            </a:extLst>
          </p:cNvPr>
          <p:cNvSpPr>
            <a:spLocks noGrp="1"/>
          </p:cNvSpPr>
          <p:nvPr>
            <p:ph type="sldNum" sz="quarter" idx="12"/>
          </p:nvPr>
        </p:nvSpPr>
        <p:spPr/>
        <p:txBody>
          <a:bodyPr/>
          <a:lstStyle/>
          <a:p>
            <a:fld id="{1B09E9EE-3186-4E82-824D-AD773570F750}" type="slidenum">
              <a:rPr lang="it-IT" smtClean="0"/>
              <a:t>‹N›</a:t>
            </a:fld>
            <a:endParaRPr lang="it-IT"/>
          </a:p>
        </p:txBody>
      </p:sp>
    </p:spTree>
    <p:extLst>
      <p:ext uri="{BB962C8B-B14F-4D97-AF65-F5344CB8AC3E}">
        <p14:creationId xmlns:p14="http://schemas.microsoft.com/office/powerpoint/2010/main" val="152164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B378C6-E9A7-46D3-8588-5C82F440DDB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63D4CF1-998E-44BC-9318-07DD2FE8C7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160B8C6-3E70-4CA0-88E9-8F05E66105F2}"/>
              </a:ext>
            </a:extLst>
          </p:cNvPr>
          <p:cNvSpPr>
            <a:spLocks noGrp="1"/>
          </p:cNvSpPr>
          <p:nvPr>
            <p:ph type="dt" sz="half" idx="10"/>
          </p:nvPr>
        </p:nvSpPr>
        <p:spPr/>
        <p:txBody>
          <a:bodyPr/>
          <a:lstStyle/>
          <a:p>
            <a:fld id="{BA8C298B-6080-4F5F-8D6D-D85ACBD69832}" type="datetimeFigureOut">
              <a:rPr lang="it-IT" smtClean="0"/>
              <a:t>05/06/2020</a:t>
            </a:fld>
            <a:endParaRPr lang="it-IT"/>
          </a:p>
        </p:txBody>
      </p:sp>
      <p:sp>
        <p:nvSpPr>
          <p:cNvPr id="5" name="Segnaposto piè di pagina 4">
            <a:extLst>
              <a:ext uri="{FF2B5EF4-FFF2-40B4-BE49-F238E27FC236}">
                <a16:creationId xmlns:a16="http://schemas.microsoft.com/office/drawing/2014/main" id="{7FF774B2-8009-4EC5-89DE-4E1B00F7B17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C4E98D2-0CA4-49A1-966F-82207E73641D}"/>
              </a:ext>
            </a:extLst>
          </p:cNvPr>
          <p:cNvSpPr>
            <a:spLocks noGrp="1"/>
          </p:cNvSpPr>
          <p:nvPr>
            <p:ph type="sldNum" sz="quarter" idx="12"/>
          </p:nvPr>
        </p:nvSpPr>
        <p:spPr/>
        <p:txBody>
          <a:bodyPr/>
          <a:lstStyle/>
          <a:p>
            <a:fld id="{1B09E9EE-3186-4E82-824D-AD773570F750}" type="slidenum">
              <a:rPr lang="it-IT" smtClean="0"/>
              <a:t>‹N›</a:t>
            </a:fld>
            <a:endParaRPr lang="it-IT"/>
          </a:p>
        </p:txBody>
      </p:sp>
    </p:spTree>
    <p:extLst>
      <p:ext uri="{BB962C8B-B14F-4D97-AF65-F5344CB8AC3E}">
        <p14:creationId xmlns:p14="http://schemas.microsoft.com/office/powerpoint/2010/main" val="391913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AE1DC4-E753-4424-8C43-B2534BAF7A2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117930E-04B2-41C7-8B11-F815BDA221D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2D25E6B-F7F7-481F-B0A8-1E6271A58B9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4565C7A-2113-4A3E-9EEF-531CFB1A0DB2}"/>
              </a:ext>
            </a:extLst>
          </p:cNvPr>
          <p:cNvSpPr>
            <a:spLocks noGrp="1"/>
          </p:cNvSpPr>
          <p:nvPr>
            <p:ph type="dt" sz="half" idx="10"/>
          </p:nvPr>
        </p:nvSpPr>
        <p:spPr/>
        <p:txBody>
          <a:bodyPr/>
          <a:lstStyle/>
          <a:p>
            <a:fld id="{BA8C298B-6080-4F5F-8D6D-D85ACBD69832}" type="datetimeFigureOut">
              <a:rPr lang="it-IT" smtClean="0"/>
              <a:t>05/06/2020</a:t>
            </a:fld>
            <a:endParaRPr lang="it-IT"/>
          </a:p>
        </p:txBody>
      </p:sp>
      <p:sp>
        <p:nvSpPr>
          <p:cNvPr id="6" name="Segnaposto piè di pagina 5">
            <a:extLst>
              <a:ext uri="{FF2B5EF4-FFF2-40B4-BE49-F238E27FC236}">
                <a16:creationId xmlns:a16="http://schemas.microsoft.com/office/drawing/2014/main" id="{4C5FE4A5-B656-45CB-8F10-CB5DC9F6354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27FA1D6-CDB1-4631-8882-0B0F0CAC25BA}"/>
              </a:ext>
            </a:extLst>
          </p:cNvPr>
          <p:cNvSpPr>
            <a:spLocks noGrp="1"/>
          </p:cNvSpPr>
          <p:nvPr>
            <p:ph type="sldNum" sz="quarter" idx="12"/>
          </p:nvPr>
        </p:nvSpPr>
        <p:spPr/>
        <p:txBody>
          <a:bodyPr/>
          <a:lstStyle/>
          <a:p>
            <a:fld id="{1B09E9EE-3186-4E82-824D-AD773570F750}" type="slidenum">
              <a:rPr lang="it-IT" smtClean="0"/>
              <a:t>‹N›</a:t>
            </a:fld>
            <a:endParaRPr lang="it-IT"/>
          </a:p>
        </p:txBody>
      </p:sp>
    </p:spTree>
    <p:extLst>
      <p:ext uri="{BB962C8B-B14F-4D97-AF65-F5344CB8AC3E}">
        <p14:creationId xmlns:p14="http://schemas.microsoft.com/office/powerpoint/2010/main" val="1427104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2999AF-12BF-465A-B61A-B3E77F0DFFE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C814B2B-341C-47CF-8E95-3D19111E88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5E68588-A49F-4667-9C79-476C93A8D3D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696C5AC-7890-4B24-88A6-2B72C648CC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7FFFE24-A8BD-4057-89C2-009374F81D0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41D5220-07BF-4381-8237-11E35ED907DF}"/>
              </a:ext>
            </a:extLst>
          </p:cNvPr>
          <p:cNvSpPr>
            <a:spLocks noGrp="1"/>
          </p:cNvSpPr>
          <p:nvPr>
            <p:ph type="dt" sz="half" idx="10"/>
          </p:nvPr>
        </p:nvSpPr>
        <p:spPr/>
        <p:txBody>
          <a:bodyPr/>
          <a:lstStyle/>
          <a:p>
            <a:fld id="{BA8C298B-6080-4F5F-8D6D-D85ACBD69832}" type="datetimeFigureOut">
              <a:rPr lang="it-IT" smtClean="0"/>
              <a:t>05/06/2020</a:t>
            </a:fld>
            <a:endParaRPr lang="it-IT"/>
          </a:p>
        </p:txBody>
      </p:sp>
      <p:sp>
        <p:nvSpPr>
          <p:cNvPr id="8" name="Segnaposto piè di pagina 7">
            <a:extLst>
              <a:ext uri="{FF2B5EF4-FFF2-40B4-BE49-F238E27FC236}">
                <a16:creationId xmlns:a16="http://schemas.microsoft.com/office/drawing/2014/main" id="{6F3DD1C3-6DBE-4D69-B0D1-B593956114D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B305ADD4-0BCC-482A-88B8-A1CF1B55CC17}"/>
              </a:ext>
            </a:extLst>
          </p:cNvPr>
          <p:cNvSpPr>
            <a:spLocks noGrp="1"/>
          </p:cNvSpPr>
          <p:nvPr>
            <p:ph type="sldNum" sz="quarter" idx="12"/>
          </p:nvPr>
        </p:nvSpPr>
        <p:spPr/>
        <p:txBody>
          <a:bodyPr/>
          <a:lstStyle/>
          <a:p>
            <a:fld id="{1B09E9EE-3186-4E82-824D-AD773570F750}" type="slidenum">
              <a:rPr lang="it-IT" smtClean="0"/>
              <a:t>‹N›</a:t>
            </a:fld>
            <a:endParaRPr lang="it-IT"/>
          </a:p>
        </p:txBody>
      </p:sp>
    </p:spTree>
    <p:extLst>
      <p:ext uri="{BB962C8B-B14F-4D97-AF65-F5344CB8AC3E}">
        <p14:creationId xmlns:p14="http://schemas.microsoft.com/office/powerpoint/2010/main" val="2370613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E5311D-3332-475F-9497-D07BB2A4363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4F23EDE-8CBC-4AA7-8ADB-F8940B1B1E74}"/>
              </a:ext>
            </a:extLst>
          </p:cNvPr>
          <p:cNvSpPr>
            <a:spLocks noGrp="1"/>
          </p:cNvSpPr>
          <p:nvPr>
            <p:ph type="dt" sz="half" idx="10"/>
          </p:nvPr>
        </p:nvSpPr>
        <p:spPr/>
        <p:txBody>
          <a:bodyPr/>
          <a:lstStyle/>
          <a:p>
            <a:fld id="{BA8C298B-6080-4F5F-8D6D-D85ACBD69832}" type="datetimeFigureOut">
              <a:rPr lang="it-IT" smtClean="0"/>
              <a:t>05/06/2020</a:t>
            </a:fld>
            <a:endParaRPr lang="it-IT"/>
          </a:p>
        </p:txBody>
      </p:sp>
      <p:sp>
        <p:nvSpPr>
          <p:cNvPr id="4" name="Segnaposto piè di pagina 3">
            <a:extLst>
              <a:ext uri="{FF2B5EF4-FFF2-40B4-BE49-F238E27FC236}">
                <a16:creationId xmlns:a16="http://schemas.microsoft.com/office/drawing/2014/main" id="{F34B1633-9488-4E17-99B8-D9A2141D52A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D147FB3-4D62-4B52-BE61-57F91DB1D8CD}"/>
              </a:ext>
            </a:extLst>
          </p:cNvPr>
          <p:cNvSpPr>
            <a:spLocks noGrp="1"/>
          </p:cNvSpPr>
          <p:nvPr>
            <p:ph type="sldNum" sz="quarter" idx="12"/>
          </p:nvPr>
        </p:nvSpPr>
        <p:spPr/>
        <p:txBody>
          <a:bodyPr/>
          <a:lstStyle/>
          <a:p>
            <a:fld id="{1B09E9EE-3186-4E82-824D-AD773570F750}" type="slidenum">
              <a:rPr lang="it-IT" smtClean="0"/>
              <a:t>‹N›</a:t>
            </a:fld>
            <a:endParaRPr lang="it-IT"/>
          </a:p>
        </p:txBody>
      </p:sp>
    </p:spTree>
    <p:extLst>
      <p:ext uri="{BB962C8B-B14F-4D97-AF65-F5344CB8AC3E}">
        <p14:creationId xmlns:p14="http://schemas.microsoft.com/office/powerpoint/2010/main" val="171426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CD43340-9200-41EB-9DBB-CDAC080AF1B3}"/>
              </a:ext>
            </a:extLst>
          </p:cNvPr>
          <p:cNvSpPr>
            <a:spLocks noGrp="1"/>
          </p:cNvSpPr>
          <p:nvPr>
            <p:ph type="dt" sz="half" idx="10"/>
          </p:nvPr>
        </p:nvSpPr>
        <p:spPr/>
        <p:txBody>
          <a:bodyPr/>
          <a:lstStyle/>
          <a:p>
            <a:fld id="{BA8C298B-6080-4F5F-8D6D-D85ACBD69832}" type="datetimeFigureOut">
              <a:rPr lang="it-IT" smtClean="0"/>
              <a:t>05/06/2020</a:t>
            </a:fld>
            <a:endParaRPr lang="it-IT"/>
          </a:p>
        </p:txBody>
      </p:sp>
      <p:sp>
        <p:nvSpPr>
          <p:cNvPr id="3" name="Segnaposto piè di pagina 2">
            <a:extLst>
              <a:ext uri="{FF2B5EF4-FFF2-40B4-BE49-F238E27FC236}">
                <a16:creationId xmlns:a16="http://schemas.microsoft.com/office/drawing/2014/main" id="{D3557EE7-E9A1-45E1-A376-B881105FB2F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FC0DFAC-E473-489A-B658-C9113C9F9483}"/>
              </a:ext>
            </a:extLst>
          </p:cNvPr>
          <p:cNvSpPr>
            <a:spLocks noGrp="1"/>
          </p:cNvSpPr>
          <p:nvPr>
            <p:ph type="sldNum" sz="quarter" idx="12"/>
          </p:nvPr>
        </p:nvSpPr>
        <p:spPr/>
        <p:txBody>
          <a:bodyPr/>
          <a:lstStyle/>
          <a:p>
            <a:fld id="{1B09E9EE-3186-4E82-824D-AD773570F750}" type="slidenum">
              <a:rPr lang="it-IT" smtClean="0"/>
              <a:t>‹N›</a:t>
            </a:fld>
            <a:endParaRPr lang="it-IT"/>
          </a:p>
        </p:txBody>
      </p:sp>
    </p:spTree>
    <p:extLst>
      <p:ext uri="{BB962C8B-B14F-4D97-AF65-F5344CB8AC3E}">
        <p14:creationId xmlns:p14="http://schemas.microsoft.com/office/powerpoint/2010/main" val="242336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52C42C-F6D1-4EB6-89E8-F6918083668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A8BEFE2-971B-42AE-B705-08B06E0AC7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CFE805E-6C49-43CE-A830-8919010809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7624CE7-66D2-4309-B0F0-3E1AA924F9E5}"/>
              </a:ext>
            </a:extLst>
          </p:cNvPr>
          <p:cNvSpPr>
            <a:spLocks noGrp="1"/>
          </p:cNvSpPr>
          <p:nvPr>
            <p:ph type="dt" sz="half" idx="10"/>
          </p:nvPr>
        </p:nvSpPr>
        <p:spPr/>
        <p:txBody>
          <a:bodyPr/>
          <a:lstStyle/>
          <a:p>
            <a:fld id="{BA8C298B-6080-4F5F-8D6D-D85ACBD69832}" type="datetimeFigureOut">
              <a:rPr lang="it-IT" smtClean="0"/>
              <a:t>05/06/2020</a:t>
            </a:fld>
            <a:endParaRPr lang="it-IT"/>
          </a:p>
        </p:txBody>
      </p:sp>
      <p:sp>
        <p:nvSpPr>
          <p:cNvPr id="6" name="Segnaposto piè di pagina 5">
            <a:extLst>
              <a:ext uri="{FF2B5EF4-FFF2-40B4-BE49-F238E27FC236}">
                <a16:creationId xmlns:a16="http://schemas.microsoft.com/office/drawing/2014/main" id="{D890CE7F-6F2E-4116-A84B-6C663F2890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3B706DE-864C-49BE-B4C6-D869FF612518}"/>
              </a:ext>
            </a:extLst>
          </p:cNvPr>
          <p:cNvSpPr>
            <a:spLocks noGrp="1"/>
          </p:cNvSpPr>
          <p:nvPr>
            <p:ph type="sldNum" sz="quarter" idx="12"/>
          </p:nvPr>
        </p:nvSpPr>
        <p:spPr/>
        <p:txBody>
          <a:bodyPr/>
          <a:lstStyle/>
          <a:p>
            <a:fld id="{1B09E9EE-3186-4E82-824D-AD773570F750}" type="slidenum">
              <a:rPr lang="it-IT" smtClean="0"/>
              <a:t>‹N›</a:t>
            </a:fld>
            <a:endParaRPr lang="it-IT"/>
          </a:p>
        </p:txBody>
      </p:sp>
    </p:spTree>
    <p:extLst>
      <p:ext uri="{BB962C8B-B14F-4D97-AF65-F5344CB8AC3E}">
        <p14:creationId xmlns:p14="http://schemas.microsoft.com/office/powerpoint/2010/main" val="379524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8F6BD3-3043-4B05-84C3-E6CD1E6E03A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BE8AE31-8BC3-44F2-BBB8-78F9002A54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6549F82-F96C-4940-9D04-83F6CED9CA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045BE5E-76E7-4375-897A-82047C733172}"/>
              </a:ext>
            </a:extLst>
          </p:cNvPr>
          <p:cNvSpPr>
            <a:spLocks noGrp="1"/>
          </p:cNvSpPr>
          <p:nvPr>
            <p:ph type="dt" sz="half" idx="10"/>
          </p:nvPr>
        </p:nvSpPr>
        <p:spPr/>
        <p:txBody>
          <a:bodyPr/>
          <a:lstStyle/>
          <a:p>
            <a:fld id="{BA8C298B-6080-4F5F-8D6D-D85ACBD69832}" type="datetimeFigureOut">
              <a:rPr lang="it-IT" smtClean="0"/>
              <a:t>05/06/2020</a:t>
            </a:fld>
            <a:endParaRPr lang="it-IT"/>
          </a:p>
        </p:txBody>
      </p:sp>
      <p:sp>
        <p:nvSpPr>
          <p:cNvPr id="6" name="Segnaposto piè di pagina 5">
            <a:extLst>
              <a:ext uri="{FF2B5EF4-FFF2-40B4-BE49-F238E27FC236}">
                <a16:creationId xmlns:a16="http://schemas.microsoft.com/office/drawing/2014/main" id="{1EB09D4B-6129-43E7-81F7-D77458ADB56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DC634B1-BED8-45B9-B64F-4EAE31D83AD8}"/>
              </a:ext>
            </a:extLst>
          </p:cNvPr>
          <p:cNvSpPr>
            <a:spLocks noGrp="1"/>
          </p:cNvSpPr>
          <p:nvPr>
            <p:ph type="sldNum" sz="quarter" idx="12"/>
          </p:nvPr>
        </p:nvSpPr>
        <p:spPr/>
        <p:txBody>
          <a:bodyPr/>
          <a:lstStyle/>
          <a:p>
            <a:fld id="{1B09E9EE-3186-4E82-824D-AD773570F750}" type="slidenum">
              <a:rPr lang="it-IT" smtClean="0"/>
              <a:t>‹N›</a:t>
            </a:fld>
            <a:endParaRPr lang="it-IT"/>
          </a:p>
        </p:txBody>
      </p:sp>
    </p:spTree>
    <p:extLst>
      <p:ext uri="{BB962C8B-B14F-4D97-AF65-F5344CB8AC3E}">
        <p14:creationId xmlns:p14="http://schemas.microsoft.com/office/powerpoint/2010/main" val="3655863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D96F5A4-2B3E-4F88-9028-B3122B3D3D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4D24932-5D14-4C77-B1C0-5DD40172EE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FBA6169-3B7B-4C15-A7C3-F74DD5F37A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C298B-6080-4F5F-8D6D-D85ACBD69832}" type="datetimeFigureOut">
              <a:rPr lang="it-IT" smtClean="0"/>
              <a:t>05/06/2020</a:t>
            </a:fld>
            <a:endParaRPr lang="it-IT"/>
          </a:p>
        </p:txBody>
      </p:sp>
      <p:sp>
        <p:nvSpPr>
          <p:cNvPr id="5" name="Segnaposto piè di pagina 4">
            <a:extLst>
              <a:ext uri="{FF2B5EF4-FFF2-40B4-BE49-F238E27FC236}">
                <a16:creationId xmlns:a16="http://schemas.microsoft.com/office/drawing/2014/main" id="{4C283B25-66F1-4EF9-B27A-4B99B2C37D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FDD8DA2-1AA7-4A0F-83D4-C6E76E2D2F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9E9EE-3186-4E82-824D-AD773570F750}" type="slidenum">
              <a:rPr lang="it-IT" smtClean="0"/>
              <a:t>‹N›</a:t>
            </a:fld>
            <a:endParaRPr lang="it-IT"/>
          </a:p>
        </p:txBody>
      </p:sp>
    </p:spTree>
    <p:extLst>
      <p:ext uri="{BB962C8B-B14F-4D97-AF65-F5344CB8AC3E}">
        <p14:creationId xmlns:p14="http://schemas.microsoft.com/office/powerpoint/2010/main" val="173045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hyperlink" Target="https://civitas-schola.it/Documenti/Istat_Indicatori_2019.pdf" TargetMode="External"/><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civitas-schola.it/commenta-un-articolo/" TargetMode="External"/><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civitas-schola.it/2020/04/08/la-questione-demografica/" TargetMode="Externa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jpeg"/><Relationship Id="rId7" Type="http://schemas.openxmlformats.org/officeDocument/2006/relationships/image" Target="../media/image42.png"/><Relationship Id="rId2" Type="http://schemas.openxmlformats.org/officeDocument/2006/relationships/hyperlink" Target="http://www.treccani.it/enciclopedia/piergiorgio-welby/" TargetMode="Externa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41.png"/><Relationship Id="rId4" Type="http://schemas.openxmlformats.org/officeDocument/2006/relationships/hyperlink" Target="https://www.youtube.com/watch?v=HkzgfZBIKq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civitas-schola.it/2020/04/08/la-questione-demografi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15F2D08-5DFF-4CEF-A0FD-894FB8BD4C70}"/>
              </a:ext>
            </a:extLst>
          </p:cNvPr>
          <p:cNvPicPr>
            <a:picLocks noChangeAspect="1"/>
          </p:cNvPicPr>
          <p:nvPr/>
        </p:nvPicPr>
        <p:blipFill rotWithShape="1">
          <a:blip r:embed="rId2"/>
          <a:srcRect b="714"/>
          <a:stretch/>
        </p:blipFill>
        <p:spPr>
          <a:xfrm>
            <a:off x="-603095" y="10"/>
            <a:ext cx="6095980" cy="6857990"/>
          </a:xfrm>
          <a:prstGeom prst="rect">
            <a:avLst/>
          </a:prstGeom>
        </p:spPr>
      </p:pic>
      <p:pic>
        <p:nvPicPr>
          <p:cNvPr id="3" name="Immagine 2">
            <a:extLst>
              <a:ext uri="{FF2B5EF4-FFF2-40B4-BE49-F238E27FC236}">
                <a16:creationId xmlns:a16="http://schemas.microsoft.com/office/drawing/2014/main" id="{14AAB26F-6D2E-4BF8-8135-ABF5662C2060}"/>
              </a:ext>
            </a:extLst>
          </p:cNvPr>
          <p:cNvPicPr>
            <a:picLocks noChangeAspect="1"/>
          </p:cNvPicPr>
          <p:nvPr/>
        </p:nvPicPr>
        <p:blipFill rotWithShape="1">
          <a:blip r:embed="rId3"/>
          <a:srcRect l="8270" r="26173" b="-2"/>
          <a:stretch/>
        </p:blipFill>
        <p:spPr>
          <a:xfrm>
            <a:off x="6096000" y="10"/>
            <a:ext cx="6096000" cy="6857990"/>
          </a:xfrm>
          <a:prstGeom prst="rect">
            <a:avLst/>
          </a:prstGeom>
        </p:spPr>
      </p:pic>
      <p:sp>
        <p:nvSpPr>
          <p:cNvPr id="12" name="CasellaDiTesto 11">
            <a:extLst>
              <a:ext uri="{FF2B5EF4-FFF2-40B4-BE49-F238E27FC236}">
                <a16:creationId xmlns:a16="http://schemas.microsoft.com/office/drawing/2014/main" id="{2CEB3DAB-8295-4427-B16E-A9B628AD41EB}"/>
              </a:ext>
            </a:extLst>
          </p:cNvPr>
          <p:cNvSpPr txBox="1"/>
          <p:nvPr/>
        </p:nvSpPr>
        <p:spPr>
          <a:xfrm>
            <a:off x="9899681" y="6580991"/>
            <a:ext cx="2135521" cy="276999"/>
          </a:xfrm>
          <a:prstGeom prst="rect">
            <a:avLst/>
          </a:prstGeom>
          <a:noFill/>
        </p:spPr>
        <p:txBody>
          <a:bodyPr wrap="none" rtlCol="0">
            <a:spAutoFit/>
          </a:bodyPr>
          <a:lstStyle/>
          <a:p>
            <a:pPr>
              <a:spcAft>
                <a:spcPts val="600"/>
              </a:spcAft>
              <a:tabLst>
                <a:tab pos="4211638" algn="l"/>
              </a:tabLst>
            </a:pPr>
            <a:r>
              <a:rPr lang="it-IT" sz="1200" i="1" dirty="0" err="1">
                <a:solidFill>
                  <a:schemeClr val="bg1"/>
                </a:solidFill>
                <a:latin typeface="Arial" panose="020B0604020202020204" pitchFamily="34" charset="0"/>
                <a:cs typeface="Arial" panose="020B0604020202020204" pitchFamily="34" charset="0"/>
              </a:rPr>
              <a:t>lesson</a:t>
            </a:r>
            <a:r>
              <a:rPr lang="it-IT" sz="1200" i="1" dirty="0">
                <a:solidFill>
                  <a:schemeClr val="bg1"/>
                </a:solidFill>
                <a:latin typeface="Arial" panose="020B0604020202020204" pitchFamily="34" charset="0"/>
                <a:cs typeface="Arial" panose="020B0604020202020204" pitchFamily="34" charset="0"/>
              </a:rPr>
              <a:t> by Civitas aprile 2020</a:t>
            </a:r>
          </a:p>
        </p:txBody>
      </p:sp>
      <p:sp>
        <p:nvSpPr>
          <p:cNvPr id="5" name="CasellaDiTesto 4">
            <a:extLst>
              <a:ext uri="{FF2B5EF4-FFF2-40B4-BE49-F238E27FC236}">
                <a16:creationId xmlns:a16="http://schemas.microsoft.com/office/drawing/2014/main" id="{DDCD8670-227F-40FA-B98A-494725CBA0D0}"/>
              </a:ext>
            </a:extLst>
          </p:cNvPr>
          <p:cNvSpPr txBox="1"/>
          <p:nvPr/>
        </p:nvSpPr>
        <p:spPr>
          <a:xfrm>
            <a:off x="2860819" y="1284051"/>
            <a:ext cx="3235181" cy="1554272"/>
          </a:xfrm>
          <a:prstGeom prst="rect">
            <a:avLst/>
          </a:prstGeom>
          <a:noFill/>
        </p:spPr>
        <p:txBody>
          <a:bodyPr wrap="none" rtlCol="0">
            <a:spAutoFit/>
          </a:bodyPr>
          <a:lstStyle/>
          <a:p>
            <a:pPr>
              <a:lnSpc>
                <a:spcPts val="3800"/>
              </a:lnSpc>
            </a:pPr>
            <a:r>
              <a:rPr lang="it-IT" sz="4000" b="1" dirty="0">
                <a:latin typeface="Arial" panose="020B0604020202020204" pitchFamily="34" charset="0"/>
                <a:cs typeface="Arial" panose="020B0604020202020204" pitchFamily="34" charset="0"/>
              </a:rPr>
              <a:t>la questione</a:t>
            </a:r>
            <a:br>
              <a:rPr lang="it-IT" sz="4000" b="1" dirty="0">
                <a:latin typeface="Arial" panose="020B0604020202020204" pitchFamily="34" charset="0"/>
                <a:cs typeface="Arial" panose="020B0604020202020204" pitchFamily="34" charset="0"/>
              </a:rPr>
            </a:br>
            <a:r>
              <a:rPr lang="it-IT" sz="4000" b="1" dirty="0">
                <a:latin typeface="Arial" panose="020B0604020202020204" pitchFamily="34" charset="0"/>
                <a:cs typeface="Arial" panose="020B0604020202020204" pitchFamily="34" charset="0"/>
              </a:rPr>
              <a:t>demografica</a:t>
            </a:r>
            <a:br>
              <a:rPr lang="it-IT" sz="4000" b="1" dirty="0">
                <a:latin typeface="Arial" panose="020B0604020202020204" pitchFamily="34" charset="0"/>
                <a:cs typeface="Arial" panose="020B0604020202020204" pitchFamily="34" charset="0"/>
              </a:rPr>
            </a:br>
            <a:r>
              <a:rPr lang="it-IT" sz="4000" b="1" dirty="0">
                <a:latin typeface="Arial" panose="020B0604020202020204" pitchFamily="34" charset="0"/>
                <a:cs typeface="Arial" panose="020B0604020202020204" pitchFamily="34" charset="0"/>
              </a:rPr>
              <a:t>in Italia</a:t>
            </a:r>
          </a:p>
        </p:txBody>
      </p:sp>
    </p:spTree>
    <p:extLst>
      <p:ext uri="{BB962C8B-B14F-4D97-AF65-F5344CB8AC3E}">
        <p14:creationId xmlns:p14="http://schemas.microsoft.com/office/powerpoint/2010/main" val="1465438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2479E922-0AD5-496B-88AE-18229721BC7A}"/>
              </a:ext>
            </a:extLst>
          </p:cNvPr>
          <p:cNvSpPr/>
          <p:nvPr/>
        </p:nvSpPr>
        <p:spPr>
          <a:xfrm>
            <a:off x="5202621" y="4665605"/>
            <a:ext cx="6638806" cy="1292433"/>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it-IT" sz="4800" b="1" kern="1200">
                <a:solidFill>
                  <a:schemeClr val="tx1"/>
                </a:solidFill>
                <a:latin typeface="Arial" panose="020B0604020202020204" pitchFamily="34" charset="0"/>
                <a:ea typeface="+mj-ea"/>
                <a:cs typeface="Arial" panose="020B0604020202020204" pitchFamily="34" charset="0"/>
              </a:rPr>
              <a:t>alcune linee di intervento</a:t>
            </a:r>
          </a:p>
        </p:txBody>
      </p:sp>
      <p:pic>
        <p:nvPicPr>
          <p:cNvPr id="4100" name="Picture 4" descr="Disparità di genere nel mondo del lavoro, le donne guadagnano ...">
            <a:extLst>
              <a:ext uri="{FF2B5EF4-FFF2-40B4-BE49-F238E27FC236}">
                <a16:creationId xmlns:a16="http://schemas.microsoft.com/office/drawing/2014/main" id="{3BD2955E-83E9-4985-AA7E-71CBAD1ED5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91" r="8772" b="-3"/>
          <a:stretch/>
        </p:blipFill>
        <p:spPr bwMode="auto">
          <a:xfrm>
            <a:off x="20" y="1"/>
            <a:ext cx="4848284" cy="4359438"/>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CB0B8BAF-BFD0-4934-B222-99664AFECC21}"/>
              </a:ext>
            </a:extLst>
          </p:cNvPr>
          <p:cNvPicPr>
            <a:picLocks noChangeAspect="1"/>
          </p:cNvPicPr>
          <p:nvPr/>
        </p:nvPicPr>
        <p:blipFill rotWithShape="1">
          <a:blip r:embed="rId3"/>
          <a:srcRect r="-1" b="9163"/>
          <a:stretch/>
        </p:blipFill>
        <p:spPr>
          <a:xfrm>
            <a:off x="4972050" y="-1"/>
            <a:ext cx="7216902" cy="4359440"/>
          </a:xfrm>
          <a:prstGeom prst="rect">
            <a:avLst/>
          </a:prstGeom>
        </p:spPr>
      </p:pic>
      <p:pic>
        <p:nvPicPr>
          <p:cNvPr id="4098" name="Picture 2" descr="Bamboccioni - Albanesi.it">
            <a:extLst>
              <a:ext uri="{FF2B5EF4-FFF2-40B4-BE49-F238E27FC236}">
                <a16:creationId xmlns:a16="http://schemas.microsoft.com/office/drawing/2014/main" id="{268122E7-4F4F-4C92-AC2A-65E1A3C6E1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34401"/>
          <a:stretch/>
        </p:blipFill>
        <p:spPr bwMode="auto">
          <a:xfrm>
            <a:off x="20" y="4472610"/>
            <a:ext cx="4848284" cy="238539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9B554668-7509-4DF7-87F6-8DDB79645BD9}"/>
              </a:ext>
            </a:extLst>
          </p:cNvPr>
          <p:cNvSpPr/>
          <p:nvPr/>
        </p:nvSpPr>
        <p:spPr>
          <a:xfrm rot="16200000">
            <a:off x="-1762982" y="1762983"/>
            <a:ext cx="3926075" cy="400110"/>
          </a:xfrm>
          <a:prstGeom prst="rect">
            <a:avLst/>
          </a:prstGeom>
        </p:spPr>
        <p:txBody>
          <a:bodyPr wrap="none">
            <a:spAutoFit/>
          </a:bodyPr>
          <a:lstStyle/>
          <a:p>
            <a:r>
              <a:rPr lang="it-IT" sz="2000" b="1" dirty="0">
                <a:solidFill>
                  <a:schemeClr val="bg1"/>
                </a:solidFill>
                <a:latin typeface="Arial" panose="020B0604020202020204" pitchFamily="34" charset="0"/>
                <a:cs typeface="Arial" panose="020B0604020202020204" pitchFamily="34" charset="0"/>
              </a:rPr>
              <a:t>ridurre le asimmetrie di genere</a:t>
            </a:r>
          </a:p>
        </p:txBody>
      </p:sp>
      <p:sp>
        <p:nvSpPr>
          <p:cNvPr id="8" name="Rettangolo 7">
            <a:extLst>
              <a:ext uri="{FF2B5EF4-FFF2-40B4-BE49-F238E27FC236}">
                <a16:creationId xmlns:a16="http://schemas.microsoft.com/office/drawing/2014/main" id="{6A9F8BF3-417B-4407-AE4F-C87022E797B9}"/>
              </a:ext>
            </a:extLst>
          </p:cNvPr>
          <p:cNvSpPr/>
          <p:nvPr/>
        </p:nvSpPr>
        <p:spPr>
          <a:xfrm>
            <a:off x="1795624" y="5747198"/>
            <a:ext cx="1257075" cy="830997"/>
          </a:xfrm>
          <a:prstGeom prst="rect">
            <a:avLst/>
          </a:prstGeom>
        </p:spPr>
        <p:txBody>
          <a:bodyPr wrap="none">
            <a:spAutoFit/>
          </a:bodyPr>
          <a:lstStyle/>
          <a:p>
            <a:r>
              <a:rPr lang="it-IT" sz="1600" b="1" dirty="0">
                <a:latin typeface="Arial" panose="020B0604020202020204" pitchFamily="34" charset="0"/>
                <a:cs typeface="Arial" panose="020B0604020202020204" pitchFamily="34" charset="0"/>
              </a:rPr>
              <a:t>maggiore</a:t>
            </a:r>
            <a:br>
              <a:rPr lang="it-IT" sz="1600" b="1" dirty="0">
                <a:latin typeface="Arial" panose="020B0604020202020204" pitchFamily="34" charset="0"/>
                <a:cs typeface="Arial" panose="020B0604020202020204" pitchFamily="34" charset="0"/>
              </a:rPr>
            </a:br>
            <a:r>
              <a:rPr lang="it-IT" sz="1600" b="1" dirty="0">
                <a:latin typeface="Arial" panose="020B0604020202020204" pitchFamily="34" charset="0"/>
                <a:cs typeface="Arial" panose="020B0604020202020204" pitchFamily="34" charset="0"/>
              </a:rPr>
              <a:t>autonomia</a:t>
            </a:r>
            <a:br>
              <a:rPr lang="it-IT" sz="1600" b="1" dirty="0">
                <a:latin typeface="Arial" panose="020B0604020202020204" pitchFamily="34" charset="0"/>
                <a:cs typeface="Arial" panose="020B0604020202020204" pitchFamily="34" charset="0"/>
              </a:rPr>
            </a:br>
            <a:r>
              <a:rPr lang="it-IT" sz="1600" b="1" dirty="0">
                <a:latin typeface="Arial" panose="020B0604020202020204" pitchFamily="34" charset="0"/>
                <a:cs typeface="Arial" panose="020B0604020202020204" pitchFamily="34" charset="0"/>
              </a:rPr>
              <a:t>dei giovani</a:t>
            </a:r>
          </a:p>
        </p:txBody>
      </p:sp>
      <p:sp>
        <p:nvSpPr>
          <p:cNvPr id="9" name="Rettangolo 8">
            <a:extLst>
              <a:ext uri="{FF2B5EF4-FFF2-40B4-BE49-F238E27FC236}">
                <a16:creationId xmlns:a16="http://schemas.microsoft.com/office/drawing/2014/main" id="{2C758F29-4E80-40A3-AD11-6103F8609928}"/>
              </a:ext>
            </a:extLst>
          </p:cNvPr>
          <p:cNvSpPr/>
          <p:nvPr/>
        </p:nvSpPr>
        <p:spPr>
          <a:xfrm>
            <a:off x="5929744" y="899962"/>
            <a:ext cx="1651414" cy="830997"/>
          </a:xfrm>
          <a:prstGeom prst="rect">
            <a:avLst/>
          </a:prstGeom>
        </p:spPr>
        <p:txBody>
          <a:bodyPr wrap="none">
            <a:spAutoFit/>
          </a:bodyPr>
          <a:lstStyle/>
          <a:p>
            <a:r>
              <a:rPr lang="it-IT" sz="2400" b="1" dirty="0">
                <a:solidFill>
                  <a:schemeClr val="accent1">
                    <a:lumMod val="50000"/>
                  </a:schemeClr>
                </a:solidFill>
                <a:latin typeface="Arial" panose="020B0604020202020204" pitchFamily="34" charset="0"/>
                <a:cs typeface="Arial" panose="020B0604020202020204" pitchFamily="34" charset="0"/>
              </a:rPr>
              <a:t>più donne</a:t>
            </a:r>
          </a:p>
          <a:p>
            <a:r>
              <a:rPr lang="it-IT" sz="2400" b="1" dirty="0">
                <a:solidFill>
                  <a:schemeClr val="accent1">
                    <a:lumMod val="50000"/>
                  </a:schemeClr>
                </a:solidFill>
                <a:latin typeface="Arial" panose="020B0604020202020204" pitchFamily="34" charset="0"/>
                <a:cs typeface="Arial" panose="020B0604020202020204" pitchFamily="34" charset="0"/>
              </a:rPr>
              <a:t>al lavoro</a:t>
            </a:r>
          </a:p>
        </p:txBody>
      </p:sp>
    </p:spTree>
    <p:extLst>
      <p:ext uri="{BB962C8B-B14F-4D97-AF65-F5344CB8AC3E}">
        <p14:creationId xmlns:p14="http://schemas.microsoft.com/office/powerpoint/2010/main" val="340129047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descr="Immagine che contiene disegnando&#10;&#10;Descrizione generata automaticamente">
            <a:extLst>
              <a:ext uri="{FF2B5EF4-FFF2-40B4-BE49-F238E27FC236}">
                <a16:creationId xmlns:a16="http://schemas.microsoft.com/office/drawing/2014/main" id="{63E321BF-26DA-4FE5-AB4C-7D7304AB843F}"/>
              </a:ext>
            </a:extLst>
          </p:cNvPr>
          <p:cNvPicPr>
            <a:picLocks noChangeAspect="1"/>
          </p:cNvPicPr>
          <p:nvPr/>
        </p:nvPicPr>
        <p:blipFill rotWithShape="1">
          <a:blip r:embed="rId2">
            <a:extLst>
              <a:ext uri="{28A0092B-C50C-407E-A947-70E740481C1C}">
                <a14:useLocalDpi xmlns:a14="http://schemas.microsoft.com/office/drawing/2010/main" val="0"/>
              </a:ext>
            </a:extLst>
          </a:blip>
          <a:srcRect t="621" b="3226"/>
          <a:stretch/>
        </p:blipFill>
        <p:spPr>
          <a:xfrm>
            <a:off x="20" y="10"/>
            <a:ext cx="12191980" cy="4571990"/>
          </a:xfrm>
          <a:prstGeom prst="rect">
            <a:avLst/>
          </a:prstGeom>
        </p:spPr>
      </p:pic>
      <p:sp>
        <p:nvSpPr>
          <p:cNvPr id="10" name="Rectangle 9">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CasellaDiTesto 1">
            <a:extLst>
              <a:ext uri="{FF2B5EF4-FFF2-40B4-BE49-F238E27FC236}">
                <a16:creationId xmlns:a16="http://schemas.microsoft.com/office/drawing/2014/main" id="{20813BE9-245B-4895-B15D-ED1B33993D61}"/>
              </a:ext>
            </a:extLst>
          </p:cNvPr>
          <p:cNvSpPr txBox="1"/>
          <p:nvPr/>
        </p:nvSpPr>
        <p:spPr>
          <a:xfrm>
            <a:off x="2085392" y="5082934"/>
            <a:ext cx="6144308" cy="126458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dirty="0">
                <a:latin typeface="+mj-lt"/>
                <a:ea typeface="+mj-ea"/>
                <a:cs typeface="+mj-cs"/>
              </a:rPr>
              <a:t>QUALCHE GRAFICO</a:t>
            </a:r>
          </a:p>
        </p:txBody>
      </p:sp>
      <p:cxnSp>
        <p:nvCxnSpPr>
          <p:cNvPr id="12" name="Straight Connector 11">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22" name="Immagine 21">
            <a:hlinkClick r:id="rId3"/>
            <a:extLst>
              <a:ext uri="{FF2B5EF4-FFF2-40B4-BE49-F238E27FC236}">
                <a16:creationId xmlns:a16="http://schemas.microsoft.com/office/drawing/2014/main" id="{825BC914-CA50-430A-B885-87A997D78661}"/>
              </a:ext>
            </a:extLst>
          </p:cNvPr>
          <p:cNvPicPr>
            <a:picLocks noChangeAspect="1"/>
          </p:cNvPicPr>
          <p:nvPr/>
        </p:nvPicPr>
        <p:blipFill>
          <a:blip r:embed="rId4">
            <a:duotone>
              <a:prstClr val="black"/>
              <a:schemeClr val="accent5">
                <a:tint val="45000"/>
                <a:satMod val="400000"/>
              </a:schemeClr>
            </a:duotone>
          </a:blip>
          <a:stretch>
            <a:fillRect/>
          </a:stretch>
        </p:blipFill>
        <p:spPr>
          <a:xfrm>
            <a:off x="8845866" y="5185280"/>
            <a:ext cx="780554" cy="803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Rettangolo 23">
            <a:hlinkClick r:id="rId3"/>
            <a:extLst>
              <a:ext uri="{FF2B5EF4-FFF2-40B4-BE49-F238E27FC236}">
                <a16:creationId xmlns:a16="http://schemas.microsoft.com/office/drawing/2014/main" id="{3B38F00E-E4C1-4428-9643-28BA888E6856}"/>
              </a:ext>
            </a:extLst>
          </p:cNvPr>
          <p:cNvSpPr/>
          <p:nvPr/>
        </p:nvSpPr>
        <p:spPr>
          <a:xfrm>
            <a:off x="8531579" y="5991947"/>
            <a:ext cx="1326004" cy="553998"/>
          </a:xfrm>
          <a:prstGeom prst="rect">
            <a:avLst/>
          </a:prstGeom>
        </p:spPr>
        <p:txBody>
          <a:bodyPr wrap="none">
            <a:spAutoFit/>
          </a:bodyPr>
          <a:lstStyle/>
          <a:p>
            <a:pPr algn="ctr">
              <a:lnSpc>
                <a:spcPts val="1800"/>
              </a:lnSpc>
            </a:pPr>
            <a:r>
              <a:rPr lang="it-IT" dirty="0">
                <a:latin typeface="Arial" panose="020B0604020202020204" pitchFamily="34" charset="0"/>
                <a:cs typeface="Arial" panose="020B0604020202020204" pitchFamily="34" charset="0"/>
              </a:rPr>
              <a:t>scarica</a:t>
            </a:r>
            <a:br>
              <a:rPr lang="it-IT" dirty="0">
                <a:latin typeface="Arial" panose="020B0604020202020204" pitchFamily="34" charset="0"/>
                <a:cs typeface="Arial" panose="020B0604020202020204" pitchFamily="34" charset="0"/>
              </a:rPr>
            </a:br>
            <a:r>
              <a:rPr lang="it-IT" dirty="0">
                <a:latin typeface="Arial" panose="020B0604020202020204" pitchFamily="34" charset="0"/>
                <a:cs typeface="Arial" panose="020B0604020202020204" pitchFamily="34" charset="0"/>
              </a:rPr>
              <a:t>documento</a:t>
            </a:r>
          </a:p>
        </p:txBody>
      </p:sp>
    </p:spTree>
    <p:extLst>
      <p:ext uri="{BB962C8B-B14F-4D97-AF65-F5344CB8AC3E}">
        <p14:creationId xmlns:p14="http://schemas.microsoft.com/office/powerpoint/2010/main" val="428317156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a:extLst>
              <a:ext uri="{FF2B5EF4-FFF2-40B4-BE49-F238E27FC236}">
                <a16:creationId xmlns:a16="http://schemas.microsoft.com/office/drawing/2014/main" id="{CDA03D93-BF49-4FB5-9333-BDFB1F1FA741}"/>
              </a:ext>
            </a:extLst>
          </p:cNvPr>
          <p:cNvSpPr/>
          <p:nvPr/>
        </p:nvSpPr>
        <p:spPr>
          <a:xfrm>
            <a:off x="546351" y="433545"/>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it-IT" sz="4800" b="1" dirty="0">
                <a:solidFill>
                  <a:srgbClr val="FFFFFF"/>
                </a:solidFill>
                <a:latin typeface="Arial" panose="020B0604020202020204" pitchFamily="34" charset="0"/>
                <a:ea typeface="+mj-ea"/>
                <a:cs typeface="Arial" panose="020B0604020202020204" pitchFamily="34" charset="0"/>
              </a:rPr>
              <a:t>aspettativa di vita</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 name="Immagine 2">
            <a:extLst>
              <a:ext uri="{FF2B5EF4-FFF2-40B4-BE49-F238E27FC236}">
                <a16:creationId xmlns:a16="http://schemas.microsoft.com/office/drawing/2014/main" id="{263BBDCE-01E0-4479-A987-7F6060BFE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977" y="2426818"/>
            <a:ext cx="4357097" cy="3997637"/>
          </a:xfrm>
          <a:prstGeom prst="rect">
            <a:avLst/>
          </a:prstGeom>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Immagine 4">
            <a:extLst>
              <a:ext uri="{FF2B5EF4-FFF2-40B4-BE49-F238E27FC236}">
                <a16:creationId xmlns:a16="http://schemas.microsoft.com/office/drawing/2014/main" id="{DEDE58DE-B392-4801-8231-953BE3030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2122" y="2426818"/>
            <a:ext cx="4441818" cy="3997637"/>
          </a:xfrm>
          <a:prstGeom prst="rect">
            <a:avLst/>
          </a:prstGeom>
        </p:spPr>
      </p:pic>
      <p:sp>
        <p:nvSpPr>
          <p:cNvPr id="10" name="Rettangolo 9">
            <a:extLst>
              <a:ext uri="{FF2B5EF4-FFF2-40B4-BE49-F238E27FC236}">
                <a16:creationId xmlns:a16="http://schemas.microsoft.com/office/drawing/2014/main" id="{92FF6026-4DAD-4C80-ABDA-ECAA84EC5724}"/>
              </a:ext>
            </a:extLst>
          </p:cNvPr>
          <p:cNvSpPr/>
          <p:nvPr/>
        </p:nvSpPr>
        <p:spPr>
          <a:xfrm>
            <a:off x="4448364" y="3802924"/>
            <a:ext cx="1986967" cy="930447"/>
          </a:xfrm>
          <a:prstGeom prst="rect">
            <a:avLst/>
          </a:prstGeom>
        </p:spPr>
        <p:txBody>
          <a:bodyPr vert="horz" lIns="91440" tIns="45720" rIns="91440" bIns="45720" rtlCol="0" anchor="b">
            <a:normAutofit fontScale="70000" lnSpcReduction="20000"/>
          </a:bodyPr>
          <a:lstStyle/>
          <a:p>
            <a:pPr algn="ctr">
              <a:lnSpc>
                <a:spcPct val="90000"/>
              </a:lnSpc>
              <a:spcBef>
                <a:spcPct val="0"/>
              </a:spcBef>
              <a:spcAft>
                <a:spcPts val="600"/>
              </a:spcAft>
            </a:pPr>
            <a:r>
              <a:rPr lang="it-IT" sz="4800" b="1" dirty="0">
                <a:solidFill>
                  <a:srgbClr val="C00000"/>
                </a:solidFill>
                <a:latin typeface="Arial" panose="020B0604020202020204" pitchFamily="34" charset="0"/>
                <a:ea typeface="+mj-ea"/>
                <a:cs typeface="Arial" panose="020B0604020202020204" pitchFamily="34" charset="0"/>
              </a:rPr>
              <a:t>+4,4</a:t>
            </a:r>
          </a:p>
          <a:p>
            <a:pPr algn="ctr">
              <a:lnSpc>
                <a:spcPct val="90000"/>
              </a:lnSpc>
              <a:spcBef>
                <a:spcPct val="0"/>
              </a:spcBef>
              <a:spcAft>
                <a:spcPts val="600"/>
              </a:spcAft>
            </a:pPr>
            <a:r>
              <a:rPr lang="it-IT" sz="4800" b="1" dirty="0">
                <a:solidFill>
                  <a:srgbClr val="C00000"/>
                </a:solidFill>
                <a:latin typeface="Arial" panose="020B0604020202020204" pitchFamily="34" charset="0"/>
                <a:ea typeface="+mj-ea"/>
                <a:cs typeface="Arial" panose="020B0604020202020204" pitchFamily="34" charset="0"/>
              </a:rPr>
              <a:t>anni</a:t>
            </a:r>
          </a:p>
        </p:txBody>
      </p:sp>
      <p:sp>
        <p:nvSpPr>
          <p:cNvPr id="9" name="Rettangolo 8">
            <a:extLst>
              <a:ext uri="{FF2B5EF4-FFF2-40B4-BE49-F238E27FC236}">
                <a16:creationId xmlns:a16="http://schemas.microsoft.com/office/drawing/2014/main" id="{57D466AB-6781-4050-A25A-29394975E7C7}"/>
              </a:ext>
            </a:extLst>
          </p:cNvPr>
          <p:cNvSpPr/>
          <p:nvPr/>
        </p:nvSpPr>
        <p:spPr>
          <a:xfrm>
            <a:off x="3639127" y="1271834"/>
            <a:ext cx="5024582"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it-IT" sz="4000" b="1" dirty="0">
                <a:solidFill>
                  <a:srgbClr val="FFFFFF"/>
                </a:solidFill>
                <a:latin typeface="Arial" panose="020B0604020202020204" pitchFamily="34" charset="0"/>
                <a:ea typeface="+mj-ea"/>
                <a:cs typeface="Arial" panose="020B0604020202020204" pitchFamily="34" charset="0"/>
              </a:rPr>
              <a:t>2018</a:t>
            </a:r>
          </a:p>
        </p:txBody>
      </p:sp>
    </p:spTree>
    <p:extLst>
      <p:ext uri="{BB962C8B-B14F-4D97-AF65-F5344CB8AC3E}">
        <p14:creationId xmlns:p14="http://schemas.microsoft.com/office/powerpoint/2010/main" val="3130144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DF1467D-542A-4B56-8A3E-E72CEAE8FB9A}"/>
              </a:ext>
            </a:extLst>
          </p:cNvPr>
          <p:cNvSpPr/>
          <p:nvPr/>
        </p:nvSpPr>
        <p:spPr>
          <a:xfrm>
            <a:off x="707011" y="4502330"/>
            <a:ext cx="10765410" cy="120726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it-IT" sz="5400" b="1" dirty="0">
                <a:latin typeface="Arial" panose="020B0604020202020204" pitchFamily="34" charset="0"/>
                <a:ea typeface="+mj-ea"/>
                <a:cs typeface="Arial" panose="020B0604020202020204" pitchFamily="34" charset="0"/>
              </a:rPr>
              <a:t>fenomeni migratori</a:t>
            </a:r>
          </a:p>
        </p:txBody>
      </p:sp>
      <p:pic>
        <p:nvPicPr>
          <p:cNvPr id="4" name="Immagine 3" descr="Immagine che contiene testo, mappa&#10;&#10;Descrizione generata automaticamente">
            <a:extLst>
              <a:ext uri="{FF2B5EF4-FFF2-40B4-BE49-F238E27FC236}">
                <a16:creationId xmlns:a16="http://schemas.microsoft.com/office/drawing/2014/main" id="{7C85FEC5-BD8B-4526-B0FC-9B7964E57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666" y="321733"/>
            <a:ext cx="4182952" cy="3984262"/>
          </a:xfrm>
          <a:prstGeom prst="rect">
            <a:avLst/>
          </a:prstGeom>
        </p:spPr>
      </p:pic>
      <p:cxnSp>
        <p:nvCxnSpPr>
          <p:cNvPr id="11" name="Straight Connector 10">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3414"/>
            <a:ext cx="0" cy="21209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Immagine 5" descr="Immagine che contiene screenshot&#10;&#10;Descrizione generata automaticamente">
            <a:extLst>
              <a:ext uri="{FF2B5EF4-FFF2-40B4-BE49-F238E27FC236}">
                <a16:creationId xmlns:a16="http://schemas.microsoft.com/office/drawing/2014/main" id="{CE05558D-B129-4DF7-97E5-BE8879B9F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872" y="321735"/>
            <a:ext cx="4075968" cy="3984259"/>
          </a:xfrm>
          <a:prstGeom prst="rect">
            <a:avLst/>
          </a:prstGeom>
        </p:spPr>
      </p:pic>
    </p:spTree>
    <p:extLst>
      <p:ext uri="{BB962C8B-B14F-4D97-AF65-F5344CB8AC3E}">
        <p14:creationId xmlns:p14="http://schemas.microsoft.com/office/powerpoint/2010/main" val="417192536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67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1">
            <a:extLst>
              <a:ext uri="{FF2B5EF4-FFF2-40B4-BE49-F238E27FC236}">
                <a16:creationId xmlns:a16="http://schemas.microsoft.com/office/drawing/2014/main" id="{D1427F72-4DB3-4018-AFE2-824C7729B86C}"/>
              </a:ext>
            </a:extLst>
          </p:cNvPr>
          <p:cNvSpPr/>
          <p:nvPr/>
        </p:nvSpPr>
        <p:spPr>
          <a:xfrm>
            <a:off x="640080" y="2074363"/>
            <a:ext cx="2726575"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it-IT" sz="2800" b="1" kern="1200">
                <a:solidFill>
                  <a:srgbClr val="FFFFFF"/>
                </a:solidFill>
                <a:latin typeface="Arial" panose="020B0604020202020204" pitchFamily="34" charset="0"/>
                <a:ea typeface="+mj-ea"/>
                <a:cs typeface="Arial" panose="020B0604020202020204" pitchFamily="34" charset="0"/>
              </a:rPr>
              <a:t>saldi migratori</a:t>
            </a:r>
          </a:p>
        </p:txBody>
      </p:sp>
      <p:pic>
        <p:nvPicPr>
          <p:cNvPr id="4" name="Immagine 3" descr="Immagine che contiene screenshot&#10;&#10;Descrizione generata automaticamente">
            <a:extLst>
              <a:ext uri="{FF2B5EF4-FFF2-40B4-BE49-F238E27FC236}">
                <a16:creationId xmlns:a16="http://schemas.microsoft.com/office/drawing/2014/main" id="{A4ABAC02-731D-4D6D-94ED-DD0605098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350" y="2182091"/>
            <a:ext cx="8353679" cy="4239491"/>
          </a:xfrm>
          <a:prstGeom prst="rect">
            <a:avLst/>
          </a:prstGeom>
        </p:spPr>
      </p:pic>
      <p:sp>
        <p:nvSpPr>
          <p:cNvPr id="5" name="Rettangolo 4">
            <a:extLst>
              <a:ext uri="{FF2B5EF4-FFF2-40B4-BE49-F238E27FC236}">
                <a16:creationId xmlns:a16="http://schemas.microsoft.com/office/drawing/2014/main" id="{375094CE-E7DE-470C-9C3D-D3B77BADB96B}"/>
              </a:ext>
            </a:extLst>
          </p:cNvPr>
          <p:cNvSpPr/>
          <p:nvPr/>
        </p:nvSpPr>
        <p:spPr>
          <a:xfrm>
            <a:off x="2961410" y="436418"/>
            <a:ext cx="8655627" cy="1077218"/>
          </a:xfrm>
          <a:prstGeom prst="rect">
            <a:avLst/>
          </a:prstGeom>
        </p:spPr>
        <p:txBody>
          <a:bodyPr wrap="square">
            <a:spAutoFit/>
          </a:bodyPr>
          <a:lstStyle/>
          <a:p>
            <a:r>
              <a:rPr lang="it-IT" sz="1600" dirty="0">
                <a:latin typeface="Arial" panose="020B0604020202020204" pitchFamily="34" charset="0"/>
                <a:cs typeface="Arial" panose="020B0604020202020204" pitchFamily="34" charset="0"/>
              </a:rPr>
              <a:t>nel 2018 le migrazioni internazionali continuano a rappresentare il principale fattore di crescita della popolazione per tutte le regioni del territorio nazionale indistintamente. Il saldo migratorio con l’estero nel 2018, positivo per </a:t>
            </a:r>
            <a:r>
              <a:rPr lang="it-IT" sz="1600" b="1" dirty="0">
                <a:latin typeface="Arial" panose="020B0604020202020204" pitchFamily="34" charset="0"/>
                <a:cs typeface="Arial" panose="020B0604020202020204" pitchFamily="34" charset="0"/>
              </a:rPr>
              <a:t>190mila unità</a:t>
            </a:r>
            <a:r>
              <a:rPr lang="it-IT" sz="1600" dirty="0">
                <a:latin typeface="Arial" panose="020B0604020202020204" pitchFamily="34" charset="0"/>
                <a:cs typeface="Arial" panose="020B0604020202020204" pitchFamily="34" charset="0"/>
              </a:rPr>
              <a:t>, supera seppur di poco quello dell’anno precedente e risulta, in ogni caso, il più elevato degli ultimi cinque</a:t>
            </a:r>
          </a:p>
        </p:txBody>
      </p:sp>
    </p:spTree>
    <p:extLst>
      <p:ext uri="{BB962C8B-B14F-4D97-AF65-F5344CB8AC3E}">
        <p14:creationId xmlns:p14="http://schemas.microsoft.com/office/powerpoint/2010/main" val="4232151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563AD307-FFB9-4348-8F35-792E459C506E}"/>
              </a:ext>
            </a:extLst>
          </p:cNvPr>
          <p:cNvPicPr>
            <a:picLocks noChangeAspect="1" noChangeArrowheads="1"/>
          </p:cNvPicPr>
          <p:nvPr/>
        </p:nvPicPr>
        <p:blipFill>
          <a:blip r:embed="rId2" cstate="print"/>
          <a:srcRect/>
          <a:stretch>
            <a:fillRect/>
          </a:stretch>
        </p:blipFill>
        <p:spPr bwMode="auto">
          <a:xfrm>
            <a:off x="4363253" y="1849154"/>
            <a:ext cx="3095625" cy="3095625"/>
          </a:xfrm>
          <a:prstGeom prst="ellipse">
            <a:avLst/>
          </a:prstGeom>
          <a:ln>
            <a:noFill/>
          </a:ln>
          <a:effectLst>
            <a:softEdge rad="112500"/>
          </a:effectLst>
        </p:spPr>
      </p:pic>
      <p:sp>
        <p:nvSpPr>
          <p:cNvPr id="3" name="Rettangolo 2">
            <a:extLst>
              <a:ext uri="{FF2B5EF4-FFF2-40B4-BE49-F238E27FC236}">
                <a16:creationId xmlns:a16="http://schemas.microsoft.com/office/drawing/2014/main" id="{89113668-BAA6-4B59-B323-CB12BAED68AD}"/>
              </a:ext>
            </a:extLst>
          </p:cNvPr>
          <p:cNvSpPr/>
          <p:nvPr/>
        </p:nvSpPr>
        <p:spPr>
          <a:xfrm rot="20264612">
            <a:off x="4291065" y="1777146"/>
            <a:ext cx="3240000" cy="3240000"/>
          </a:xfrm>
          <a:prstGeom prst="rect">
            <a:avLst/>
          </a:prstGeom>
          <a:noFill/>
        </p:spPr>
        <p:txBody>
          <a:bodyPr spcFirstLastPara="1" wrap="none">
            <a:prstTxWarp prst="textCircl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fr-BE"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rPr>
              <a:t>grazie</a:t>
            </a:r>
            <a:r>
              <a:rPr lang="fr-B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rPr>
              <a:t> per la </a:t>
            </a:r>
            <a:r>
              <a:rPr lang="fr-BE"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rPr>
              <a:t>vostra</a:t>
            </a:r>
            <a:r>
              <a:rPr lang="fr-BE"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rPr>
              <a:t> </a:t>
            </a:r>
            <a:r>
              <a:rPr lang="fr-BE" sz="5400"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rPr>
              <a:t>attenzione</a:t>
            </a:r>
            <a:endParaRPr lang="it-IT"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ea typeface="ＭＳ Ｐゴシック" pitchFamily="64" charset="-128"/>
            </a:endParaRPr>
          </a:p>
        </p:txBody>
      </p:sp>
      <p:sp>
        <p:nvSpPr>
          <p:cNvPr id="4" name="Rettangolo 3">
            <a:extLst>
              <a:ext uri="{FF2B5EF4-FFF2-40B4-BE49-F238E27FC236}">
                <a16:creationId xmlns:a16="http://schemas.microsoft.com/office/drawing/2014/main" id="{1252EF4E-86BE-4451-B97C-DAEDEAF8B734}"/>
              </a:ext>
            </a:extLst>
          </p:cNvPr>
          <p:cNvSpPr/>
          <p:nvPr/>
        </p:nvSpPr>
        <p:spPr>
          <a:xfrm>
            <a:off x="3556418" y="34774"/>
            <a:ext cx="4639412" cy="1569660"/>
          </a:xfrm>
          <a:prstGeom prst="rect">
            <a:avLst/>
          </a:prstGeom>
          <a:noFill/>
        </p:spPr>
        <p:txBody>
          <a:bodyPr wrap="none" lIns="91440" tIns="45720" rIns="91440" bIns="45720">
            <a:spAutoFit/>
          </a:bodyPr>
          <a:lstStyle/>
          <a:p>
            <a:pPr algn="ctr"/>
            <a:r>
              <a:rPr lang="it-IT"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THE END</a:t>
            </a:r>
          </a:p>
        </p:txBody>
      </p:sp>
      <p:pic>
        <p:nvPicPr>
          <p:cNvPr id="5" name="Immagine 4">
            <a:hlinkClick r:id="rId3"/>
            <a:extLst>
              <a:ext uri="{FF2B5EF4-FFF2-40B4-BE49-F238E27FC236}">
                <a16:creationId xmlns:a16="http://schemas.microsoft.com/office/drawing/2014/main" id="{77BBF763-309D-4D85-B02B-E9A88361DD28}"/>
              </a:ext>
            </a:extLst>
          </p:cNvPr>
          <p:cNvPicPr>
            <a:picLocks noChangeAspect="1"/>
          </p:cNvPicPr>
          <p:nvPr/>
        </p:nvPicPr>
        <p:blipFill>
          <a:blip r:embed="rId4"/>
          <a:stretch>
            <a:fillRect/>
          </a:stretch>
        </p:blipFill>
        <p:spPr>
          <a:xfrm>
            <a:off x="10139327" y="4910036"/>
            <a:ext cx="1018199" cy="1102173"/>
          </a:xfrm>
          <a:prstGeom prst="rect">
            <a:avLst/>
          </a:prstGeom>
        </p:spPr>
      </p:pic>
      <p:sp>
        <p:nvSpPr>
          <p:cNvPr id="6" name="Rettangolo 5">
            <a:extLst>
              <a:ext uri="{FF2B5EF4-FFF2-40B4-BE49-F238E27FC236}">
                <a16:creationId xmlns:a16="http://schemas.microsoft.com/office/drawing/2014/main" id="{2061AD78-9318-4B83-87B2-5E3E94E0F8DF}"/>
              </a:ext>
            </a:extLst>
          </p:cNvPr>
          <p:cNvSpPr/>
          <p:nvPr/>
        </p:nvSpPr>
        <p:spPr>
          <a:xfrm>
            <a:off x="9421848" y="6012209"/>
            <a:ext cx="2777188" cy="502702"/>
          </a:xfrm>
          <a:prstGeom prst="rect">
            <a:avLst/>
          </a:prstGeom>
        </p:spPr>
        <p:txBody>
          <a:bodyPr wrap="square">
            <a:spAutoFit/>
          </a:bodyPr>
          <a:lstStyle/>
          <a:p>
            <a:pPr algn="ctr">
              <a:lnSpc>
                <a:spcPts val="1600"/>
              </a:lnSpc>
            </a:pPr>
            <a:r>
              <a:rPr lang="it-IT" sz="1600" b="1" u="sng" dirty="0">
                <a:latin typeface="Arial" panose="020B0604020202020204" pitchFamily="34" charset="0"/>
                <a:cs typeface="Arial" panose="020B0604020202020204" pitchFamily="34" charset="0"/>
                <a:hlinkClick r:id="rId3"/>
              </a:rPr>
              <a:t>se vuoi commenta</a:t>
            </a:r>
            <a:br>
              <a:rPr lang="it-IT" sz="1600" b="1" u="sng" dirty="0">
                <a:latin typeface="Arial" panose="020B0604020202020204" pitchFamily="34" charset="0"/>
                <a:cs typeface="Arial" panose="020B0604020202020204" pitchFamily="34" charset="0"/>
                <a:hlinkClick r:id="rId3"/>
              </a:rPr>
            </a:br>
            <a:r>
              <a:rPr lang="it-IT" sz="1600" b="1" u="sng" dirty="0">
                <a:latin typeface="Arial" panose="020B0604020202020204" pitchFamily="34" charset="0"/>
                <a:cs typeface="Arial" panose="020B0604020202020204" pitchFamily="34" charset="0"/>
                <a:hlinkClick r:id="rId3"/>
              </a:rPr>
              <a:t>questo schema di lezione</a:t>
            </a:r>
            <a:endParaRPr lang="it-IT" sz="1600" b="1" u="sng" dirty="0">
              <a:latin typeface="Arial" panose="020B0604020202020204" pitchFamily="34" charset="0"/>
              <a:cs typeface="Arial" panose="020B0604020202020204" pitchFamily="34" charset="0"/>
            </a:endParaRPr>
          </a:p>
        </p:txBody>
      </p:sp>
      <p:sp>
        <p:nvSpPr>
          <p:cNvPr id="12" name="Rettangolo 11">
            <a:extLst>
              <a:ext uri="{FF2B5EF4-FFF2-40B4-BE49-F238E27FC236}">
                <a16:creationId xmlns:a16="http://schemas.microsoft.com/office/drawing/2014/main" id="{81284A12-CD0A-444D-810B-8130625D9FE9}"/>
              </a:ext>
            </a:extLst>
          </p:cNvPr>
          <p:cNvSpPr/>
          <p:nvPr/>
        </p:nvSpPr>
        <p:spPr>
          <a:xfrm>
            <a:off x="1620898" y="5739768"/>
            <a:ext cx="2646033" cy="307777"/>
          </a:xfrm>
          <a:prstGeom prst="rect">
            <a:avLst/>
          </a:prstGeom>
        </p:spPr>
        <p:txBody>
          <a:bodyPr wrap="square">
            <a:spAutoFit/>
          </a:bodyPr>
          <a:lstStyle/>
          <a:p>
            <a:r>
              <a:rPr lang="it-IT" sz="1400" b="1" dirty="0">
                <a:solidFill>
                  <a:srgbClr val="000000"/>
                </a:solidFill>
                <a:latin typeface="Arial" panose="020B0604020202020204" pitchFamily="34" charset="0"/>
                <a:cs typeface="Arial" panose="020B0604020202020204" pitchFamily="34" charset="0"/>
              </a:rPr>
              <a:t>riferimenti al portale Civitas</a:t>
            </a:r>
            <a:endParaRPr lang="it-IT" sz="1400" dirty="0">
              <a:latin typeface="Arial" panose="020B0604020202020204" pitchFamily="34" charset="0"/>
              <a:cs typeface="Arial" panose="020B0604020202020204" pitchFamily="34" charset="0"/>
            </a:endParaRPr>
          </a:p>
        </p:txBody>
      </p:sp>
      <p:sp>
        <p:nvSpPr>
          <p:cNvPr id="13" name="Rettangolo 12">
            <a:hlinkClick r:id="rId5"/>
            <a:extLst>
              <a:ext uri="{FF2B5EF4-FFF2-40B4-BE49-F238E27FC236}">
                <a16:creationId xmlns:a16="http://schemas.microsoft.com/office/drawing/2014/main" id="{E9B09A55-F99E-48E9-A321-71339F0A964C}"/>
              </a:ext>
            </a:extLst>
          </p:cNvPr>
          <p:cNvSpPr/>
          <p:nvPr/>
        </p:nvSpPr>
        <p:spPr>
          <a:xfrm>
            <a:off x="1743519" y="6100184"/>
            <a:ext cx="2371281" cy="307777"/>
          </a:xfrm>
          <a:prstGeom prst="rect">
            <a:avLst/>
          </a:prstGeom>
        </p:spPr>
        <p:txBody>
          <a:bodyPr wrap="square">
            <a:spAutoFit/>
          </a:bodyPr>
          <a:lstStyle/>
          <a:p>
            <a:r>
              <a:rPr lang="it-IT" sz="1400" b="1" dirty="0">
                <a:solidFill>
                  <a:srgbClr val="1D449B"/>
                </a:solidFill>
                <a:latin typeface="Arial" panose="020B0604020202020204" pitchFamily="34" charset="0"/>
                <a:cs typeface="Arial" panose="020B0604020202020204" pitchFamily="34" charset="0"/>
              </a:rPr>
              <a:t>la questione demografica</a:t>
            </a:r>
            <a:endParaRPr lang="it-IT" sz="1400" dirty="0">
              <a:solidFill>
                <a:srgbClr val="1D449B"/>
              </a:solidFill>
              <a:latin typeface="Arial" panose="020B0604020202020204" pitchFamily="34" charset="0"/>
              <a:cs typeface="Arial" panose="020B0604020202020204" pitchFamily="34" charset="0"/>
            </a:endParaRPr>
          </a:p>
        </p:txBody>
      </p:sp>
      <p:pic>
        <p:nvPicPr>
          <p:cNvPr id="14" name="Picture 2">
            <a:extLst>
              <a:ext uri="{FF2B5EF4-FFF2-40B4-BE49-F238E27FC236}">
                <a16:creationId xmlns:a16="http://schemas.microsoft.com/office/drawing/2014/main" id="{2D301F3E-6587-43B9-94EE-F1D9394697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368" y="5596944"/>
            <a:ext cx="1003530" cy="100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42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1000"/>
                                  </p:stCondLst>
                                  <p:childTnLst>
                                    <p:animRot by="5400000">
                                      <p:cBhvr>
                                        <p:cTn id="6" dur="3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A06E458-1A68-45BD-B731-7046B713FA5C}"/>
              </a:ext>
            </a:extLst>
          </p:cNvPr>
          <p:cNvSpPr/>
          <p:nvPr/>
        </p:nvSpPr>
        <p:spPr>
          <a:xfrm>
            <a:off x="2793653" y="52739"/>
            <a:ext cx="6604693" cy="584775"/>
          </a:xfrm>
          <a:prstGeom prst="rect">
            <a:avLst/>
          </a:prstGeom>
        </p:spPr>
        <p:txBody>
          <a:bodyPr wrap="none">
            <a:spAutoFit/>
          </a:bodyPr>
          <a:lstStyle/>
          <a:p>
            <a:r>
              <a:rPr lang="it-IT" sz="3200" b="1" dirty="0">
                <a:latin typeface="Arial" panose="020B0604020202020204" pitchFamily="34" charset="0"/>
                <a:cs typeface="Arial" panose="020B0604020202020204" pitchFamily="34" charset="0"/>
              </a:rPr>
              <a:t>come si usa questo PowerPoint?</a:t>
            </a:r>
          </a:p>
        </p:txBody>
      </p:sp>
      <p:sp>
        <p:nvSpPr>
          <p:cNvPr id="3" name="Rettangolo 2">
            <a:extLst>
              <a:ext uri="{FF2B5EF4-FFF2-40B4-BE49-F238E27FC236}">
                <a16:creationId xmlns:a16="http://schemas.microsoft.com/office/drawing/2014/main" id="{E37FE0F3-A2DE-4A55-9644-61610129CA17}"/>
              </a:ext>
            </a:extLst>
          </p:cNvPr>
          <p:cNvSpPr/>
          <p:nvPr/>
        </p:nvSpPr>
        <p:spPr>
          <a:xfrm>
            <a:off x="1535199" y="684903"/>
            <a:ext cx="9406428" cy="1323439"/>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questo PowerPoint è abbastanza semplice da usare nel senso che usa i normali effetti resi disponibili dal prodotto PPT, salvo alcune indicazioni che nel prosieguo possono essere utili. </a:t>
            </a:r>
            <a:br>
              <a:rPr lang="it-IT" sz="1600" dirty="0">
                <a:latin typeface="Arial" panose="020B0604020202020204" pitchFamily="34" charset="0"/>
                <a:cs typeface="Arial" panose="020B0604020202020204" pitchFamily="34" charset="0"/>
              </a:rPr>
            </a:br>
            <a:r>
              <a:rPr lang="it-IT" sz="1600" dirty="0">
                <a:latin typeface="Arial" panose="020B0604020202020204" pitchFamily="34" charset="0"/>
                <a:cs typeface="Arial" panose="020B0604020202020204" pitchFamily="34" charset="0"/>
              </a:rPr>
              <a:t>non è coperto da copyright e può essere usato liberamente sia nel suo formato originale che modificato da chi deve tenere un lezione</a:t>
            </a:r>
          </a:p>
          <a:p>
            <a:pPr>
              <a:lnSpc>
                <a:spcPts val="1600"/>
              </a:lnSpc>
            </a:pPr>
            <a:r>
              <a:rPr lang="it-IT" sz="1600" dirty="0">
                <a:latin typeface="Arial" panose="020B0604020202020204" pitchFamily="34" charset="0"/>
                <a:cs typeface="Arial" panose="020B0604020202020204" pitchFamily="34" charset="0"/>
              </a:rPr>
              <a:t>se volete inviarci eventuali personalizzazioni ve ne saremmo grati e se ritenute importanti </a:t>
            </a:r>
            <a:r>
              <a:rPr lang="it-IT" sz="1600" b="1" dirty="0">
                <a:latin typeface="Arial" panose="020B0604020202020204" pitchFamily="34" charset="0"/>
                <a:cs typeface="Arial" panose="020B0604020202020204" pitchFamily="34" charset="0"/>
              </a:rPr>
              <a:t>potrebbero essere inserite nello schema</a:t>
            </a:r>
          </a:p>
        </p:txBody>
      </p:sp>
      <p:pic>
        <p:nvPicPr>
          <p:cNvPr id="4" name="Immagine 3" descr="Immagine che contiene disegnando&#10;&#10;Descrizione generata automaticamente">
            <a:hlinkClick r:id="rId2"/>
            <a:extLst>
              <a:ext uri="{FF2B5EF4-FFF2-40B4-BE49-F238E27FC236}">
                <a16:creationId xmlns:a16="http://schemas.microsoft.com/office/drawing/2014/main" id="{83BE30C7-0E54-43A1-B8AF-D361AFAAAE53}"/>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1757" y="2328900"/>
            <a:ext cx="307778" cy="246222"/>
          </a:xfrm>
          <a:prstGeom prst="rect">
            <a:avLst/>
          </a:prstGeom>
        </p:spPr>
      </p:pic>
      <p:sp>
        <p:nvSpPr>
          <p:cNvPr id="5" name="Rettangolo 4">
            <a:extLst>
              <a:ext uri="{FF2B5EF4-FFF2-40B4-BE49-F238E27FC236}">
                <a16:creationId xmlns:a16="http://schemas.microsoft.com/office/drawing/2014/main" id="{4278A868-BBB4-4B65-A182-4DA865BC13D8}"/>
              </a:ext>
            </a:extLst>
          </p:cNvPr>
          <p:cNvSpPr/>
          <p:nvPr/>
        </p:nvSpPr>
        <p:spPr>
          <a:xfrm>
            <a:off x="1567873" y="2251956"/>
            <a:ext cx="9373754" cy="913070"/>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questo simbolo (fumetto) di norma contiene un link esterno a un punto della rete che può essere un articolo di Civitas o un riferimento ad un qualunque altro sito; in certi casi può essere una sub presentazione le cui slide sono posizionate al termine dopo la slide Fine; lo stesso ragionamento vale per testi sotto lineati</a:t>
            </a:r>
            <a:endParaRPr lang="it-IT" sz="1600" b="1" dirty="0">
              <a:latin typeface="Arial" panose="020B0604020202020204" pitchFamily="34" charset="0"/>
              <a:cs typeface="Arial" panose="020B0604020202020204" pitchFamily="34" charset="0"/>
            </a:endParaRPr>
          </a:p>
        </p:txBody>
      </p:sp>
      <p:sp>
        <p:nvSpPr>
          <p:cNvPr id="6" name="Ovale 5">
            <a:extLst>
              <a:ext uri="{FF2B5EF4-FFF2-40B4-BE49-F238E27FC236}">
                <a16:creationId xmlns:a16="http://schemas.microsoft.com/office/drawing/2014/main" id="{F6DBBE02-5499-46FF-8273-D090CB1B9E8B}"/>
              </a:ext>
            </a:extLst>
          </p:cNvPr>
          <p:cNvSpPr/>
          <p:nvPr/>
        </p:nvSpPr>
        <p:spPr>
          <a:xfrm>
            <a:off x="775765" y="3263283"/>
            <a:ext cx="419762" cy="4197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latin typeface="Arial" panose="020B0604020202020204" pitchFamily="34" charset="0"/>
                <a:cs typeface="Arial" panose="020B0604020202020204" pitchFamily="34" charset="0"/>
              </a:rPr>
              <a:t>3</a:t>
            </a:r>
          </a:p>
        </p:txBody>
      </p:sp>
      <p:sp>
        <p:nvSpPr>
          <p:cNvPr id="7" name="Rettangolo 6">
            <a:extLst>
              <a:ext uri="{FF2B5EF4-FFF2-40B4-BE49-F238E27FC236}">
                <a16:creationId xmlns:a16="http://schemas.microsoft.com/office/drawing/2014/main" id="{6994B1F4-6290-42EE-A3DE-1A55EFF82B89}"/>
              </a:ext>
            </a:extLst>
          </p:cNvPr>
          <p:cNvSpPr/>
          <p:nvPr/>
        </p:nvSpPr>
        <p:spPr>
          <a:xfrm>
            <a:off x="1567873" y="3221813"/>
            <a:ext cx="9280236" cy="913070"/>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il prodotto presenta alcune animazioni, nel senso che una specifica slide è composta da sezioni diverse che si attivano con un click del mouse; il numero riportato, in basso a destra della slide, indica il numero di sezioni e quindi il numero di click che dovrete usare; se non amate le Animazioni, entrate nel menu Animazioni, Riquadro Animazione, a questo </a:t>
            </a:r>
            <a:r>
              <a:rPr lang="it-IT" sz="1600">
                <a:latin typeface="Arial" panose="020B0604020202020204" pitchFamily="34" charset="0"/>
                <a:cs typeface="Arial" panose="020B0604020202020204" pitchFamily="34" charset="0"/>
              </a:rPr>
              <a:t>punto potete </a:t>
            </a:r>
            <a:r>
              <a:rPr lang="it-IT" sz="1600" dirty="0">
                <a:latin typeface="Arial" panose="020B0604020202020204" pitchFamily="34" charset="0"/>
                <a:cs typeface="Arial" panose="020B0604020202020204" pitchFamily="34" charset="0"/>
              </a:rPr>
              <a:t>eliminarle</a:t>
            </a:r>
            <a:endParaRPr lang="it-IT" sz="1600" b="1" dirty="0">
              <a:latin typeface="Arial" panose="020B0604020202020204" pitchFamily="34" charset="0"/>
              <a:cs typeface="Arial" panose="020B0604020202020204" pitchFamily="34" charset="0"/>
            </a:endParaRPr>
          </a:p>
        </p:txBody>
      </p:sp>
      <p:pic>
        <p:nvPicPr>
          <p:cNvPr id="8" name="Immagine 7">
            <a:hlinkClick r:id="rId4"/>
            <a:extLst>
              <a:ext uri="{FF2B5EF4-FFF2-40B4-BE49-F238E27FC236}">
                <a16:creationId xmlns:a16="http://schemas.microsoft.com/office/drawing/2014/main" id="{FC2B7967-5F9C-4965-AB29-926ADD3C75A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1394" y="4220916"/>
            <a:ext cx="608505" cy="425953"/>
          </a:xfrm>
          <a:prstGeom prst="rect">
            <a:avLst/>
          </a:prstGeom>
        </p:spPr>
      </p:pic>
      <p:sp>
        <p:nvSpPr>
          <p:cNvPr id="9" name="Rettangolo 8">
            <a:extLst>
              <a:ext uri="{FF2B5EF4-FFF2-40B4-BE49-F238E27FC236}">
                <a16:creationId xmlns:a16="http://schemas.microsoft.com/office/drawing/2014/main" id="{334CDA7D-8DAB-4290-A39F-DBB62E19737A}"/>
              </a:ext>
            </a:extLst>
          </p:cNvPr>
          <p:cNvSpPr/>
          <p:nvPr/>
        </p:nvSpPr>
        <p:spPr>
          <a:xfrm>
            <a:off x="1535199" y="4220916"/>
            <a:ext cx="9280236" cy="707886"/>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il simbolo della telecamera contiene in genere un link ad un filmato YouTube, in questa  presentazione ne esiste uno solo, fate attenzione perché le immagini sono un po’ forti e per certi versi crudeli; prima di mostralo ai vostri studenti guardatelo e decidete</a:t>
            </a:r>
            <a:endParaRPr lang="it-IT" sz="1600" b="1" dirty="0">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id="{2BFDED61-5349-460D-B9D2-0AF50FCE476D}"/>
              </a:ext>
            </a:extLst>
          </p:cNvPr>
          <p:cNvSpPr/>
          <p:nvPr/>
        </p:nvSpPr>
        <p:spPr>
          <a:xfrm>
            <a:off x="660815" y="2536272"/>
            <a:ext cx="649662" cy="297517"/>
          </a:xfrm>
          <a:prstGeom prst="rect">
            <a:avLst/>
          </a:prstGeom>
        </p:spPr>
        <p:txBody>
          <a:bodyPr wrap="square">
            <a:spAutoFit/>
          </a:bodyPr>
          <a:lstStyle/>
          <a:p>
            <a:pPr>
              <a:lnSpc>
                <a:spcPts val="1600"/>
              </a:lnSpc>
            </a:pPr>
            <a:r>
              <a:rPr lang="it-IT" sz="1400" u="sng" dirty="0">
                <a:latin typeface="Arial" panose="020B0604020202020204" pitchFamily="34" charset="0"/>
                <a:cs typeface="Arial" panose="020B0604020202020204" pitchFamily="34" charset="0"/>
              </a:rPr>
              <a:t>testo</a:t>
            </a:r>
            <a:endParaRPr lang="it-IT" sz="1400" b="1" u="sng" dirty="0">
              <a:latin typeface="Arial" panose="020B0604020202020204" pitchFamily="34" charset="0"/>
              <a:cs typeface="Arial" panose="020B0604020202020204" pitchFamily="34" charset="0"/>
            </a:endParaRPr>
          </a:p>
        </p:txBody>
      </p:sp>
      <p:pic>
        <p:nvPicPr>
          <p:cNvPr id="13" name="Immagine 12">
            <a:extLst>
              <a:ext uri="{FF2B5EF4-FFF2-40B4-BE49-F238E27FC236}">
                <a16:creationId xmlns:a16="http://schemas.microsoft.com/office/drawing/2014/main" id="{5C1FE214-4DC2-491C-BABD-64685F9EA9C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81394" y="5079999"/>
            <a:ext cx="474082" cy="513181"/>
          </a:xfrm>
          <a:prstGeom prst="rect">
            <a:avLst/>
          </a:prstGeom>
        </p:spPr>
      </p:pic>
      <p:sp>
        <p:nvSpPr>
          <p:cNvPr id="15" name="Rettangolo 14">
            <a:extLst>
              <a:ext uri="{FF2B5EF4-FFF2-40B4-BE49-F238E27FC236}">
                <a16:creationId xmlns:a16="http://schemas.microsoft.com/office/drawing/2014/main" id="{7897A3BF-F591-4A30-8191-63BD6DB1F646}"/>
              </a:ext>
            </a:extLst>
          </p:cNvPr>
          <p:cNvSpPr/>
          <p:nvPr/>
        </p:nvSpPr>
        <p:spPr>
          <a:xfrm>
            <a:off x="1567873" y="5056543"/>
            <a:ext cx="9280236" cy="707886"/>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quando appare questo simbolo (di norma alla fine) con un click venite reindirizzati ad una pagina del sito che permette di esprimere un commento, se avete tempo fatelo, siamo attrezzati ad imparare anche dalle critiche (o almeno ci proviamo)</a:t>
            </a:r>
            <a:endParaRPr lang="it-IT" sz="1600" b="1" dirty="0">
              <a:latin typeface="Arial" panose="020B0604020202020204" pitchFamily="34" charset="0"/>
              <a:cs typeface="Arial" panose="020B0604020202020204" pitchFamily="34" charset="0"/>
            </a:endParaRPr>
          </a:p>
        </p:txBody>
      </p:sp>
      <p:pic>
        <p:nvPicPr>
          <p:cNvPr id="16" name="Immagine 15">
            <a:extLst>
              <a:ext uri="{FF2B5EF4-FFF2-40B4-BE49-F238E27FC236}">
                <a16:creationId xmlns:a16="http://schemas.microsoft.com/office/drawing/2014/main" id="{1A06A852-7D34-4E2D-AC11-2AF6BEEC8A1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1223594" y="5864846"/>
            <a:ext cx="313740" cy="349596"/>
          </a:xfrm>
          <a:prstGeom prst="rect">
            <a:avLst/>
          </a:prstGeom>
        </p:spPr>
      </p:pic>
      <p:sp>
        <p:nvSpPr>
          <p:cNvPr id="17" name="Rettangolo 16">
            <a:extLst>
              <a:ext uri="{FF2B5EF4-FFF2-40B4-BE49-F238E27FC236}">
                <a16:creationId xmlns:a16="http://schemas.microsoft.com/office/drawing/2014/main" id="{5800C26F-37B3-4980-ADD4-4635D496CA92}"/>
              </a:ext>
            </a:extLst>
          </p:cNvPr>
          <p:cNvSpPr/>
          <p:nvPr/>
        </p:nvSpPr>
        <p:spPr>
          <a:xfrm>
            <a:off x="10822873" y="6214438"/>
            <a:ext cx="1262087" cy="561150"/>
          </a:xfrm>
          <a:prstGeom prst="rect">
            <a:avLst/>
          </a:prstGeom>
        </p:spPr>
        <p:txBody>
          <a:bodyPr wrap="square">
            <a:spAutoFit/>
          </a:bodyPr>
          <a:lstStyle/>
          <a:p>
            <a:pPr algn="ctr"/>
            <a:r>
              <a:rPr lang="it-IT" sz="1000" dirty="0">
                <a:latin typeface="Arial" panose="020B0604020202020204" pitchFamily="34" charset="0"/>
                <a:cs typeface="Arial" panose="020B0604020202020204" pitchFamily="34" charset="0"/>
              </a:rPr>
              <a:t>click in un punto qualunque dello schermo per uscire</a:t>
            </a:r>
          </a:p>
        </p:txBody>
      </p:sp>
      <p:cxnSp>
        <p:nvCxnSpPr>
          <p:cNvPr id="18" name="Connettore diritto 17">
            <a:extLst>
              <a:ext uri="{FF2B5EF4-FFF2-40B4-BE49-F238E27FC236}">
                <a16:creationId xmlns:a16="http://schemas.microsoft.com/office/drawing/2014/main" id="{5AF5F3E0-B250-4F78-AE3C-C2980D0D888B}"/>
              </a:ext>
            </a:extLst>
          </p:cNvPr>
          <p:cNvCxnSpPr/>
          <p:nvPr/>
        </p:nvCxnSpPr>
        <p:spPr>
          <a:xfrm>
            <a:off x="507557" y="2169721"/>
            <a:ext cx="106592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1AC97C23-4D43-447A-9D32-CF36D4DDBFCE}"/>
              </a:ext>
            </a:extLst>
          </p:cNvPr>
          <p:cNvCxnSpPr/>
          <p:nvPr/>
        </p:nvCxnSpPr>
        <p:spPr>
          <a:xfrm>
            <a:off x="507557" y="3151967"/>
            <a:ext cx="106592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F1D59F9A-FB4C-4E71-8889-1B3E101C2AB9}"/>
              </a:ext>
            </a:extLst>
          </p:cNvPr>
          <p:cNvCxnSpPr/>
          <p:nvPr/>
        </p:nvCxnSpPr>
        <p:spPr>
          <a:xfrm>
            <a:off x="507557" y="4115779"/>
            <a:ext cx="106592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2D630E86-0173-4346-9513-381E7103DEB7}"/>
              </a:ext>
            </a:extLst>
          </p:cNvPr>
          <p:cNvCxnSpPr/>
          <p:nvPr/>
        </p:nvCxnSpPr>
        <p:spPr>
          <a:xfrm>
            <a:off x="507557" y="4928802"/>
            <a:ext cx="106592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7ABD7820-47AD-4043-B89C-A4E50477E368}"/>
              </a:ext>
            </a:extLst>
          </p:cNvPr>
          <p:cNvCxnSpPr/>
          <p:nvPr/>
        </p:nvCxnSpPr>
        <p:spPr>
          <a:xfrm>
            <a:off x="507557" y="5764429"/>
            <a:ext cx="10659202"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Immagine 23">
            <a:extLst>
              <a:ext uri="{FF2B5EF4-FFF2-40B4-BE49-F238E27FC236}">
                <a16:creationId xmlns:a16="http://schemas.microsoft.com/office/drawing/2014/main" id="{1E3225B6-DA80-46CF-B816-64BFD88CB263}"/>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57045" y="5864846"/>
            <a:ext cx="382489" cy="426202"/>
          </a:xfrm>
          <a:prstGeom prst="rect">
            <a:avLst/>
          </a:prstGeom>
        </p:spPr>
      </p:pic>
      <p:sp>
        <p:nvSpPr>
          <p:cNvPr id="25" name="Rettangolo 24">
            <a:extLst>
              <a:ext uri="{FF2B5EF4-FFF2-40B4-BE49-F238E27FC236}">
                <a16:creationId xmlns:a16="http://schemas.microsoft.com/office/drawing/2014/main" id="{952CE71C-3D1F-4D3B-A481-F595CCA2E099}"/>
              </a:ext>
            </a:extLst>
          </p:cNvPr>
          <p:cNvSpPr/>
          <p:nvPr/>
        </p:nvSpPr>
        <p:spPr>
          <a:xfrm>
            <a:off x="1535199" y="5780078"/>
            <a:ext cx="9280236" cy="502702"/>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sei in una sub-presentazione per uscire e tornare al punto precedente click in un punto qualunque dello schermo</a:t>
            </a:r>
            <a:endParaRPr lang="it-IT" sz="1600" b="1" dirty="0">
              <a:latin typeface="Arial" panose="020B0604020202020204" pitchFamily="34" charset="0"/>
              <a:cs typeface="Arial" panose="020B0604020202020204" pitchFamily="34" charset="0"/>
            </a:endParaRPr>
          </a:p>
        </p:txBody>
      </p:sp>
      <p:pic>
        <p:nvPicPr>
          <p:cNvPr id="14" name="Immagine 13">
            <a:extLst>
              <a:ext uri="{FF2B5EF4-FFF2-40B4-BE49-F238E27FC236}">
                <a16:creationId xmlns:a16="http://schemas.microsoft.com/office/drawing/2014/main" id="{D6A7C4F8-A70A-4CC1-8354-AF0CDAD9FFD6}"/>
              </a:ext>
            </a:extLst>
          </p:cNvPr>
          <p:cNvPicPr>
            <a:picLocks noChangeAspect="1"/>
          </p:cNvPicPr>
          <p:nvPr/>
        </p:nvPicPr>
        <p:blipFill>
          <a:blip r:embed="rId8"/>
          <a:stretch>
            <a:fillRect/>
          </a:stretch>
        </p:blipFill>
        <p:spPr>
          <a:xfrm>
            <a:off x="677906" y="896737"/>
            <a:ext cx="857293" cy="810531"/>
          </a:xfrm>
          <a:prstGeom prst="rect">
            <a:avLst/>
          </a:prstGeom>
        </p:spPr>
      </p:pic>
    </p:spTree>
    <p:extLst>
      <p:ext uri="{BB962C8B-B14F-4D97-AF65-F5344CB8AC3E}">
        <p14:creationId xmlns:p14="http://schemas.microsoft.com/office/powerpoint/2010/main" val="366304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A06E458-1A68-45BD-B731-7046B713FA5C}"/>
              </a:ext>
            </a:extLst>
          </p:cNvPr>
          <p:cNvSpPr/>
          <p:nvPr/>
        </p:nvSpPr>
        <p:spPr>
          <a:xfrm>
            <a:off x="2793653" y="52739"/>
            <a:ext cx="7351693" cy="584775"/>
          </a:xfrm>
          <a:prstGeom prst="rect">
            <a:avLst/>
          </a:prstGeom>
        </p:spPr>
        <p:txBody>
          <a:bodyPr wrap="none">
            <a:spAutoFit/>
          </a:bodyPr>
          <a:lstStyle/>
          <a:p>
            <a:r>
              <a:rPr lang="it-IT" sz="3200" b="1" dirty="0">
                <a:latin typeface="Arial" panose="020B0604020202020204" pitchFamily="34" charset="0"/>
                <a:cs typeface="Arial" panose="020B0604020202020204" pitchFamily="34" charset="0"/>
              </a:rPr>
              <a:t>che cosa sono le sub-presentazioni?</a:t>
            </a:r>
          </a:p>
        </p:txBody>
      </p:sp>
      <p:sp>
        <p:nvSpPr>
          <p:cNvPr id="3" name="Rettangolo 2">
            <a:extLst>
              <a:ext uri="{FF2B5EF4-FFF2-40B4-BE49-F238E27FC236}">
                <a16:creationId xmlns:a16="http://schemas.microsoft.com/office/drawing/2014/main" id="{E37FE0F3-A2DE-4A55-9644-61610129CA17}"/>
              </a:ext>
            </a:extLst>
          </p:cNvPr>
          <p:cNvSpPr/>
          <p:nvPr/>
        </p:nvSpPr>
        <p:spPr>
          <a:xfrm>
            <a:off x="696490" y="785103"/>
            <a:ext cx="9129243" cy="297517"/>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a volte scorrendo le presentazione potete trovare delle frasi </a:t>
            </a:r>
            <a:r>
              <a:rPr lang="it-IT" sz="1600" u="sng" dirty="0">
                <a:latin typeface="Arial" panose="020B0604020202020204" pitchFamily="34" charset="0"/>
                <a:cs typeface="Arial" panose="020B0604020202020204" pitchFamily="34" charset="0"/>
              </a:rPr>
              <a:t>sottolineate</a:t>
            </a:r>
            <a:endParaRPr lang="it-IT" sz="1600" b="1" u="sng" dirty="0">
              <a:latin typeface="Arial" panose="020B0604020202020204" pitchFamily="34" charset="0"/>
              <a:cs typeface="Arial" panose="020B0604020202020204" pitchFamily="34" charset="0"/>
            </a:endParaRPr>
          </a:p>
        </p:txBody>
      </p:sp>
      <p:sp>
        <p:nvSpPr>
          <p:cNvPr id="26" name="Rettangolo 25">
            <a:extLst>
              <a:ext uri="{FF2B5EF4-FFF2-40B4-BE49-F238E27FC236}">
                <a16:creationId xmlns:a16="http://schemas.microsoft.com/office/drawing/2014/main" id="{2CEB8FE3-BF48-42D1-B17C-D2AEB96B9B4C}"/>
              </a:ext>
            </a:extLst>
          </p:cNvPr>
          <p:cNvSpPr/>
          <p:nvPr/>
        </p:nvSpPr>
        <p:spPr>
          <a:xfrm>
            <a:off x="696489" y="1087572"/>
            <a:ext cx="9129243" cy="543739"/>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che cosa significa? </a:t>
            </a:r>
            <a:r>
              <a:rPr lang="it-IT" sz="1600" b="1" dirty="0">
                <a:latin typeface="Arial" panose="020B0604020202020204" pitchFamily="34" charset="0"/>
                <a:cs typeface="Arial" panose="020B0604020202020204" pitchFamily="34" charset="0"/>
              </a:rPr>
              <a:t>non è</a:t>
            </a:r>
            <a:r>
              <a:rPr lang="it-IT" sz="1600" dirty="0">
                <a:latin typeface="Arial" panose="020B0604020202020204" pitchFamily="34" charset="0"/>
                <a:cs typeface="Arial" panose="020B0604020202020204" pitchFamily="34" charset="0"/>
              </a:rPr>
              <a:t> come è logico pensare che si voglia </a:t>
            </a:r>
            <a:r>
              <a:rPr lang="it-IT" sz="1600" b="1" dirty="0">
                <a:latin typeface="Arial" panose="020B0604020202020204" pitchFamily="34" charset="0"/>
                <a:cs typeface="Arial" panose="020B0604020202020204" pitchFamily="34" charset="0"/>
              </a:rPr>
              <a:t>mettere in evidenza </a:t>
            </a:r>
            <a:r>
              <a:rPr lang="it-IT" sz="1600" dirty="0">
                <a:latin typeface="Arial" panose="020B0604020202020204" pitchFamily="34" charset="0"/>
                <a:cs typeface="Arial" panose="020B0604020202020204" pitchFamily="34" charset="0"/>
              </a:rPr>
              <a:t>la frase stessa</a:t>
            </a:r>
          </a:p>
          <a:p>
            <a:r>
              <a:rPr lang="it-IT" sz="1600" dirty="0">
                <a:latin typeface="Arial" panose="020B0604020202020204" pitchFamily="34" charset="0"/>
                <a:cs typeface="Arial" panose="020B0604020202020204" pitchFamily="34" charset="0"/>
              </a:rPr>
              <a:t>sta invece ad indicare che esiste qualche cosa che si attiverà al vostro click sulla frase evidenziata</a:t>
            </a:r>
          </a:p>
        </p:txBody>
      </p:sp>
      <p:sp>
        <p:nvSpPr>
          <p:cNvPr id="27" name="Rettangolo 26">
            <a:extLst>
              <a:ext uri="{FF2B5EF4-FFF2-40B4-BE49-F238E27FC236}">
                <a16:creationId xmlns:a16="http://schemas.microsoft.com/office/drawing/2014/main" id="{8938DA88-6B5A-40F6-AC69-D018648A0D0E}"/>
              </a:ext>
            </a:extLst>
          </p:cNvPr>
          <p:cNvSpPr/>
          <p:nvPr/>
        </p:nvSpPr>
        <p:spPr>
          <a:xfrm>
            <a:off x="696488" y="1736929"/>
            <a:ext cx="9129243" cy="304635"/>
          </a:xfrm>
          <a:prstGeom prst="rect">
            <a:avLst/>
          </a:prstGeom>
        </p:spPr>
        <p:txBody>
          <a:bodyPr wrap="square">
            <a:spAutoFit/>
          </a:bodyPr>
          <a:lstStyle/>
          <a:p>
            <a:pPr>
              <a:lnSpc>
                <a:spcPts val="1600"/>
              </a:lnSpc>
            </a:pPr>
            <a:r>
              <a:rPr lang="it-IT" sz="2000" b="1" dirty="0">
                <a:latin typeface="Arial" panose="020B0604020202020204" pitchFamily="34" charset="0"/>
                <a:cs typeface="Arial" panose="020B0604020202020204" pitchFamily="34" charset="0"/>
              </a:rPr>
              <a:t>che cosa c’è dunque dietro ad una frase sottolineata e al click?</a:t>
            </a:r>
          </a:p>
        </p:txBody>
      </p:sp>
      <p:sp>
        <p:nvSpPr>
          <p:cNvPr id="28" name="Rettangolo 27">
            <a:extLst>
              <a:ext uri="{FF2B5EF4-FFF2-40B4-BE49-F238E27FC236}">
                <a16:creationId xmlns:a16="http://schemas.microsoft.com/office/drawing/2014/main" id="{FBC5AA8B-AAED-4BCC-B75B-92E52857D45C}"/>
              </a:ext>
            </a:extLst>
          </p:cNvPr>
          <p:cNvSpPr/>
          <p:nvPr/>
        </p:nvSpPr>
        <p:spPr>
          <a:xfrm>
            <a:off x="696488" y="1985471"/>
            <a:ext cx="9129243" cy="297517"/>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ci possono essere diverse azioni ma le più frequenti sono</a:t>
            </a:r>
          </a:p>
        </p:txBody>
      </p:sp>
      <p:sp>
        <p:nvSpPr>
          <p:cNvPr id="29" name="Rettangolo 28">
            <a:extLst>
              <a:ext uri="{FF2B5EF4-FFF2-40B4-BE49-F238E27FC236}">
                <a16:creationId xmlns:a16="http://schemas.microsoft.com/office/drawing/2014/main" id="{23E15D1C-2921-45CC-B60C-841C9EB24A23}"/>
              </a:ext>
            </a:extLst>
          </p:cNvPr>
          <p:cNvSpPr/>
          <p:nvPr/>
        </p:nvSpPr>
        <p:spPr>
          <a:xfrm>
            <a:off x="696487" y="2301713"/>
            <a:ext cx="9129243" cy="913070"/>
          </a:xfrm>
          <a:prstGeom prst="rect">
            <a:avLst/>
          </a:prstGeom>
        </p:spPr>
        <p:txBody>
          <a:bodyPr wrap="square">
            <a:spAutoFit/>
          </a:bodyPr>
          <a:lstStyle/>
          <a:p>
            <a:pPr marL="342900" indent="-342900">
              <a:lnSpc>
                <a:spcPts val="1600"/>
              </a:lnSpc>
              <a:buFont typeface="+mj-lt"/>
              <a:buAutoNum type="arabicPeriod"/>
            </a:pPr>
            <a:r>
              <a:rPr lang="it-IT" sz="1600" dirty="0">
                <a:latin typeface="Arial" panose="020B0604020202020204" pitchFamily="34" charset="0"/>
                <a:cs typeface="Arial" panose="020B0604020202020204" pitchFamily="34" charset="0"/>
              </a:rPr>
              <a:t>attivare un sito internet</a:t>
            </a:r>
          </a:p>
          <a:p>
            <a:pPr marL="342900" indent="-342900">
              <a:lnSpc>
                <a:spcPts val="1600"/>
              </a:lnSpc>
              <a:buFont typeface="+mj-lt"/>
              <a:buAutoNum type="arabicPeriod"/>
            </a:pPr>
            <a:r>
              <a:rPr lang="it-IT" sz="1600" dirty="0">
                <a:latin typeface="Arial" panose="020B0604020202020204" pitchFamily="34" charset="0"/>
                <a:cs typeface="Arial" panose="020B0604020202020204" pitchFamily="34" charset="0"/>
              </a:rPr>
              <a:t>vedere un video su YouTube (che è la stessa cosa)</a:t>
            </a:r>
          </a:p>
          <a:p>
            <a:pPr marL="342900" indent="-342900">
              <a:lnSpc>
                <a:spcPts val="1600"/>
              </a:lnSpc>
              <a:buFont typeface="+mj-lt"/>
              <a:buAutoNum type="arabicPeriod"/>
            </a:pPr>
            <a:r>
              <a:rPr lang="it-IT" sz="1600" dirty="0">
                <a:latin typeface="Arial" panose="020B0604020202020204" pitchFamily="34" charset="0"/>
                <a:cs typeface="Arial" panose="020B0604020202020204" pitchFamily="34" charset="0"/>
              </a:rPr>
              <a:t>attivare una presentazione personalizzata (sub-presentazione)</a:t>
            </a:r>
          </a:p>
          <a:p>
            <a:pPr>
              <a:lnSpc>
                <a:spcPts val="1600"/>
              </a:lnSpc>
            </a:pPr>
            <a:endParaRPr lang="it-IT" sz="1600" dirty="0">
              <a:latin typeface="Arial" panose="020B0604020202020204" pitchFamily="34" charset="0"/>
              <a:cs typeface="Arial" panose="020B0604020202020204" pitchFamily="34" charset="0"/>
            </a:endParaRPr>
          </a:p>
        </p:txBody>
      </p:sp>
      <p:sp>
        <p:nvSpPr>
          <p:cNvPr id="30" name="Rettangolo 29">
            <a:extLst>
              <a:ext uri="{FF2B5EF4-FFF2-40B4-BE49-F238E27FC236}">
                <a16:creationId xmlns:a16="http://schemas.microsoft.com/office/drawing/2014/main" id="{26DECAF0-5099-4095-A761-6C815EA52B9E}"/>
              </a:ext>
            </a:extLst>
          </p:cNvPr>
          <p:cNvSpPr/>
          <p:nvPr/>
        </p:nvSpPr>
        <p:spPr>
          <a:xfrm>
            <a:off x="696488" y="3435829"/>
            <a:ext cx="5942852" cy="304635"/>
          </a:xfrm>
          <a:prstGeom prst="rect">
            <a:avLst/>
          </a:prstGeom>
        </p:spPr>
        <p:txBody>
          <a:bodyPr wrap="square">
            <a:spAutoFit/>
          </a:bodyPr>
          <a:lstStyle/>
          <a:p>
            <a:pPr>
              <a:lnSpc>
                <a:spcPts val="1600"/>
              </a:lnSpc>
            </a:pPr>
            <a:r>
              <a:rPr lang="it-IT" sz="2000" b="1" dirty="0">
                <a:latin typeface="Arial" panose="020B0604020202020204" pitchFamily="34" charset="0"/>
                <a:cs typeface="Arial" panose="020B0604020202020204" pitchFamily="34" charset="0"/>
              </a:rPr>
              <a:t>che cosa una presentazione personalizzata?</a:t>
            </a:r>
          </a:p>
        </p:txBody>
      </p:sp>
      <p:sp>
        <p:nvSpPr>
          <p:cNvPr id="31" name="Rettangolo 30">
            <a:extLst>
              <a:ext uri="{FF2B5EF4-FFF2-40B4-BE49-F238E27FC236}">
                <a16:creationId xmlns:a16="http://schemas.microsoft.com/office/drawing/2014/main" id="{47DB186B-5F40-4E20-A8F2-332D10FF7072}"/>
              </a:ext>
            </a:extLst>
          </p:cNvPr>
          <p:cNvSpPr/>
          <p:nvPr/>
        </p:nvSpPr>
        <p:spPr>
          <a:xfrm>
            <a:off x="696488" y="3691089"/>
            <a:ext cx="5942852" cy="297517"/>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è un insieme di slide, ma può essere anche una sola</a:t>
            </a:r>
          </a:p>
        </p:txBody>
      </p:sp>
      <p:sp>
        <p:nvSpPr>
          <p:cNvPr id="32" name="Rettangolo 31">
            <a:extLst>
              <a:ext uri="{FF2B5EF4-FFF2-40B4-BE49-F238E27FC236}">
                <a16:creationId xmlns:a16="http://schemas.microsoft.com/office/drawing/2014/main" id="{6F13FD15-50F4-4532-936A-6F4EE1439457}"/>
              </a:ext>
            </a:extLst>
          </p:cNvPr>
          <p:cNvSpPr/>
          <p:nvPr/>
        </p:nvSpPr>
        <p:spPr>
          <a:xfrm>
            <a:off x="6958139" y="3435829"/>
            <a:ext cx="3666792" cy="304635"/>
          </a:xfrm>
          <a:prstGeom prst="rect">
            <a:avLst/>
          </a:prstGeom>
        </p:spPr>
        <p:txBody>
          <a:bodyPr wrap="square">
            <a:spAutoFit/>
          </a:bodyPr>
          <a:lstStyle/>
          <a:p>
            <a:pPr>
              <a:lnSpc>
                <a:spcPts val="1600"/>
              </a:lnSpc>
            </a:pPr>
            <a:r>
              <a:rPr lang="it-IT" sz="2000" b="1" dirty="0">
                <a:latin typeface="Arial" panose="020B0604020202020204" pitchFamily="34" charset="0"/>
                <a:cs typeface="Arial" panose="020B0604020202020204" pitchFamily="34" charset="0"/>
              </a:rPr>
              <a:t>come si attiva?</a:t>
            </a:r>
          </a:p>
        </p:txBody>
      </p:sp>
      <p:sp>
        <p:nvSpPr>
          <p:cNvPr id="33" name="Rettangolo 32">
            <a:extLst>
              <a:ext uri="{FF2B5EF4-FFF2-40B4-BE49-F238E27FC236}">
                <a16:creationId xmlns:a16="http://schemas.microsoft.com/office/drawing/2014/main" id="{E454D1C2-8315-4FF4-A94D-D00FBB0AA53C}"/>
              </a:ext>
            </a:extLst>
          </p:cNvPr>
          <p:cNvSpPr/>
          <p:nvPr/>
        </p:nvSpPr>
        <p:spPr>
          <a:xfrm>
            <a:off x="6958138" y="3660413"/>
            <a:ext cx="3497828" cy="297517"/>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con un click sulla frase sottolineata</a:t>
            </a:r>
          </a:p>
        </p:txBody>
      </p:sp>
      <p:sp>
        <p:nvSpPr>
          <p:cNvPr id="34" name="Rettangolo 33">
            <a:extLst>
              <a:ext uri="{FF2B5EF4-FFF2-40B4-BE49-F238E27FC236}">
                <a16:creationId xmlns:a16="http://schemas.microsoft.com/office/drawing/2014/main" id="{99FA93B9-B132-480B-9F77-E8B9435B381F}"/>
              </a:ext>
            </a:extLst>
          </p:cNvPr>
          <p:cNvSpPr/>
          <p:nvPr/>
        </p:nvSpPr>
        <p:spPr>
          <a:xfrm>
            <a:off x="6958139" y="4106309"/>
            <a:ext cx="4451984" cy="304635"/>
          </a:xfrm>
          <a:prstGeom prst="rect">
            <a:avLst/>
          </a:prstGeom>
        </p:spPr>
        <p:txBody>
          <a:bodyPr wrap="square">
            <a:spAutoFit/>
          </a:bodyPr>
          <a:lstStyle/>
          <a:p>
            <a:pPr>
              <a:lnSpc>
                <a:spcPts val="1600"/>
              </a:lnSpc>
            </a:pPr>
            <a:r>
              <a:rPr lang="it-IT" sz="2000" b="1" dirty="0">
                <a:latin typeface="Arial" panose="020B0604020202020204" pitchFamily="34" charset="0"/>
                <a:cs typeface="Arial" panose="020B0604020202020204" pitchFamily="34" charset="0"/>
              </a:rPr>
              <a:t>come se ne esce?</a:t>
            </a:r>
          </a:p>
        </p:txBody>
      </p:sp>
      <p:sp>
        <p:nvSpPr>
          <p:cNvPr id="35" name="Rettangolo 34">
            <a:extLst>
              <a:ext uri="{FF2B5EF4-FFF2-40B4-BE49-F238E27FC236}">
                <a16:creationId xmlns:a16="http://schemas.microsoft.com/office/drawing/2014/main" id="{ECFB988A-7885-465D-A263-2E83B862F2AD}"/>
              </a:ext>
            </a:extLst>
          </p:cNvPr>
          <p:cNvSpPr/>
          <p:nvPr/>
        </p:nvSpPr>
        <p:spPr>
          <a:xfrm>
            <a:off x="6958137" y="4328180"/>
            <a:ext cx="4819731" cy="913070"/>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di norma quando la sub presentazione è terminata, all’ultimo click ritorna al punto che l’ha attivata, lo stesso effetto si ottiene con il tasto ESC, anche prima della fine della presentazione</a:t>
            </a:r>
          </a:p>
        </p:txBody>
      </p:sp>
      <p:sp>
        <p:nvSpPr>
          <p:cNvPr id="36" name="Rettangolo 35">
            <a:extLst>
              <a:ext uri="{FF2B5EF4-FFF2-40B4-BE49-F238E27FC236}">
                <a16:creationId xmlns:a16="http://schemas.microsoft.com/office/drawing/2014/main" id="{2271C4A4-8507-4645-8514-AC82A50D16D1}"/>
              </a:ext>
            </a:extLst>
          </p:cNvPr>
          <p:cNvSpPr/>
          <p:nvPr/>
        </p:nvSpPr>
        <p:spPr>
          <a:xfrm>
            <a:off x="669984" y="4288271"/>
            <a:ext cx="5942852" cy="304635"/>
          </a:xfrm>
          <a:prstGeom prst="rect">
            <a:avLst/>
          </a:prstGeom>
        </p:spPr>
        <p:txBody>
          <a:bodyPr wrap="square">
            <a:spAutoFit/>
          </a:bodyPr>
          <a:lstStyle/>
          <a:p>
            <a:pPr>
              <a:lnSpc>
                <a:spcPts val="1600"/>
              </a:lnSpc>
            </a:pPr>
            <a:r>
              <a:rPr lang="it-IT" sz="2000" b="1" dirty="0">
                <a:latin typeface="Arial" panose="020B0604020202020204" pitchFamily="34" charset="0"/>
                <a:cs typeface="Arial" panose="020B0604020202020204" pitchFamily="34" charset="0"/>
              </a:rPr>
              <a:t>a che cosa serve?</a:t>
            </a:r>
          </a:p>
        </p:txBody>
      </p:sp>
      <p:sp>
        <p:nvSpPr>
          <p:cNvPr id="37" name="Rettangolo 36">
            <a:extLst>
              <a:ext uri="{FF2B5EF4-FFF2-40B4-BE49-F238E27FC236}">
                <a16:creationId xmlns:a16="http://schemas.microsoft.com/office/drawing/2014/main" id="{99ECE6AD-BD3B-49E2-AE1F-9A2C40B17D51}"/>
              </a:ext>
            </a:extLst>
          </p:cNvPr>
          <p:cNvSpPr/>
          <p:nvPr/>
        </p:nvSpPr>
        <p:spPr>
          <a:xfrm>
            <a:off x="669984" y="4543531"/>
            <a:ext cx="5942852" cy="502702"/>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può servire spiegare un termine complesso, la cui descrizione è tropo lunga per essere inserita nella slide che si sta guardando</a:t>
            </a:r>
          </a:p>
        </p:txBody>
      </p:sp>
      <p:sp>
        <p:nvSpPr>
          <p:cNvPr id="38" name="Rettangolo 37">
            <a:extLst>
              <a:ext uri="{FF2B5EF4-FFF2-40B4-BE49-F238E27FC236}">
                <a16:creationId xmlns:a16="http://schemas.microsoft.com/office/drawing/2014/main" id="{D0A9FE31-9A9A-46D2-B0B0-87765D94BEE1}"/>
              </a:ext>
            </a:extLst>
          </p:cNvPr>
          <p:cNvSpPr/>
          <p:nvPr/>
        </p:nvSpPr>
        <p:spPr>
          <a:xfrm>
            <a:off x="669984" y="5099957"/>
            <a:ext cx="5942852" cy="913070"/>
          </a:xfrm>
          <a:prstGeom prst="rect">
            <a:avLst/>
          </a:prstGeom>
        </p:spPr>
        <p:txBody>
          <a:bodyPr wrap="square">
            <a:spAutoFit/>
          </a:bodyPr>
          <a:lstStyle/>
          <a:p>
            <a:pPr>
              <a:lnSpc>
                <a:spcPts val="1600"/>
              </a:lnSpc>
            </a:pPr>
            <a:r>
              <a:rPr lang="it-IT" sz="1600" dirty="0">
                <a:latin typeface="Arial" panose="020B0604020202020204" pitchFamily="34" charset="0"/>
                <a:cs typeface="Arial" panose="020B0604020202020204" pitchFamily="34" charset="0"/>
              </a:rPr>
              <a:t>ma può servire, in casi di presentazioni molto complesse, a spezzare la presentazione in sub-presentazioni che possono essere attivate (o anche no) quando la persona che usa il PPT lo decide e in un ordine arbitrario</a:t>
            </a:r>
          </a:p>
        </p:txBody>
      </p:sp>
    </p:spTree>
    <p:extLst>
      <p:ext uri="{BB962C8B-B14F-4D97-AF65-F5344CB8AC3E}">
        <p14:creationId xmlns:p14="http://schemas.microsoft.com/office/powerpoint/2010/main" val="69148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582DFBC-6CB0-450C-8122-603A3357DC88}"/>
              </a:ext>
            </a:extLst>
          </p:cNvPr>
          <p:cNvSpPr/>
          <p:nvPr/>
        </p:nvSpPr>
        <p:spPr>
          <a:xfrm>
            <a:off x="1997125" y="1362874"/>
            <a:ext cx="9557566" cy="2062103"/>
          </a:xfrm>
          <a:prstGeom prst="rect">
            <a:avLst/>
          </a:prstGeom>
        </p:spPr>
        <p:txBody>
          <a:bodyPr wrap="square">
            <a:spAutoFit/>
          </a:bodyPr>
          <a:lstStyle/>
          <a:p>
            <a:r>
              <a:rPr lang="it-IT" sz="1600" b="1" dirty="0">
                <a:solidFill>
                  <a:srgbClr val="000000"/>
                </a:solidFill>
                <a:latin typeface="Arial" panose="020B0604020202020204" pitchFamily="34" charset="0"/>
                <a:cs typeface="Arial" panose="020B0604020202020204" pitchFamily="34" charset="0"/>
              </a:rPr>
              <a:t>Massimo Livi Bacci </a:t>
            </a:r>
            <a:r>
              <a:rPr lang="it-IT" sz="1600" dirty="0">
                <a:solidFill>
                  <a:srgbClr val="000000"/>
                </a:solidFill>
                <a:latin typeface="Arial" panose="020B0604020202020204" pitchFamily="34" charset="0"/>
                <a:cs typeface="Arial" panose="020B0604020202020204" pitchFamily="34" charset="0"/>
              </a:rPr>
              <a:t>è nato a Firenze il 9 Novembre 1936. E‟ “figlio </a:t>
            </a:r>
            <a:r>
              <a:rPr lang="it-IT" sz="1600" dirty="0" err="1">
                <a:solidFill>
                  <a:srgbClr val="000000"/>
                </a:solidFill>
                <a:latin typeface="Arial" panose="020B0604020202020204" pitchFamily="34" charset="0"/>
                <a:cs typeface="Arial" panose="020B0604020202020204" pitchFamily="34" charset="0"/>
              </a:rPr>
              <a:t>d‟arte</a:t>
            </a:r>
            <a:r>
              <a:rPr lang="it-IT" sz="1600" dirty="0">
                <a:solidFill>
                  <a:srgbClr val="000000"/>
                </a:solidFill>
                <a:latin typeface="Arial" panose="020B0604020202020204" pitchFamily="34" charset="0"/>
                <a:cs typeface="Arial" panose="020B0604020202020204" pitchFamily="34" charset="0"/>
              </a:rPr>
              <a:t>”: il padre, Livio Livi, il nonno, Ridolfo Livi e il bisnonno, Carlo Livi sono stati notissimi studiosi nel campo della statistica e delle scienze sociali, dell'antropologia e della psichiatria. Ha trascorso lunghi periodi di studio ed insegnamento negli Stati Uniti, in Messico, in Brasile e in vari paesi europei. Ha avuto una laurea ad honorem </a:t>
            </a:r>
            <a:r>
              <a:rPr lang="it-IT" sz="1600" dirty="0" err="1">
                <a:solidFill>
                  <a:srgbClr val="000000"/>
                </a:solidFill>
                <a:latin typeface="Arial" panose="020B0604020202020204" pitchFamily="34" charset="0"/>
                <a:cs typeface="Arial" panose="020B0604020202020204" pitchFamily="34" charset="0"/>
              </a:rPr>
              <a:t>dall‟Université</a:t>
            </a:r>
            <a:r>
              <a:rPr lang="it-IT" sz="1600" dirty="0">
                <a:solidFill>
                  <a:srgbClr val="000000"/>
                </a:solidFill>
                <a:latin typeface="Arial" panose="020B0604020202020204" pitchFamily="34" charset="0"/>
                <a:cs typeface="Arial" panose="020B0604020202020204" pitchFamily="34" charset="0"/>
              </a:rPr>
              <a:t> de </a:t>
            </a:r>
            <a:r>
              <a:rPr lang="it-IT" sz="1600" dirty="0" err="1">
                <a:solidFill>
                  <a:srgbClr val="000000"/>
                </a:solidFill>
                <a:latin typeface="Arial" panose="020B0604020202020204" pitchFamily="34" charset="0"/>
                <a:cs typeface="Arial" panose="020B0604020202020204" pitchFamily="34" charset="0"/>
              </a:rPr>
              <a:t>Liège</a:t>
            </a:r>
            <a:r>
              <a:rPr lang="it-IT" sz="1600" dirty="0">
                <a:solidFill>
                  <a:srgbClr val="000000"/>
                </a:solidFill>
                <a:latin typeface="Arial" panose="020B0604020202020204" pitchFamily="34" charset="0"/>
                <a:cs typeface="Arial" panose="020B0604020202020204" pitchFamily="34" charset="0"/>
              </a:rPr>
              <a:t> ed una </a:t>
            </a:r>
            <a:r>
              <a:rPr lang="it-IT" sz="1600" dirty="0" err="1">
                <a:solidFill>
                  <a:srgbClr val="000000"/>
                </a:solidFill>
                <a:latin typeface="Arial" panose="020B0604020202020204" pitchFamily="34" charset="0"/>
                <a:cs typeface="Arial" panose="020B0604020202020204" pitchFamily="34" charset="0"/>
              </a:rPr>
              <a:t>dall‟Università</a:t>
            </a:r>
            <a:r>
              <a:rPr lang="it-IT" sz="1600" dirty="0">
                <a:solidFill>
                  <a:srgbClr val="000000"/>
                </a:solidFill>
                <a:latin typeface="Arial" panose="020B0604020202020204" pitchFamily="34" charset="0"/>
                <a:cs typeface="Arial" panose="020B0604020202020204" pitchFamily="34" charset="0"/>
              </a:rPr>
              <a:t> Complutense di Madrid. E‟ Accademico dei Lincei, membro della American </a:t>
            </a:r>
            <a:r>
              <a:rPr lang="it-IT" sz="1600" dirty="0" err="1">
                <a:solidFill>
                  <a:srgbClr val="000000"/>
                </a:solidFill>
                <a:latin typeface="Arial" panose="020B0604020202020204" pitchFamily="34" charset="0"/>
                <a:cs typeface="Arial" panose="020B0604020202020204" pitchFamily="34" charset="0"/>
              </a:rPr>
              <a:t>Philosophical</a:t>
            </a:r>
            <a:r>
              <a:rPr lang="it-IT" sz="1600" dirty="0">
                <a:solidFill>
                  <a:srgbClr val="000000"/>
                </a:solidFill>
                <a:latin typeface="Arial" panose="020B0604020202020204" pitchFamily="34" charset="0"/>
                <a:cs typeface="Arial" panose="020B0604020202020204" pitchFamily="34" charset="0"/>
              </a:rPr>
              <a:t> Society (dal 2004), della Japan Academy (2008), della Real Academia de la Historia (Madrid, 2015). Nel 2001 gli è stato assegnato il Premio Invernizzi per </a:t>
            </a:r>
            <a:r>
              <a:rPr lang="it-IT" sz="1600" dirty="0" err="1">
                <a:solidFill>
                  <a:srgbClr val="000000"/>
                </a:solidFill>
                <a:latin typeface="Arial" panose="020B0604020202020204" pitchFamily="34" charset="0"/>
                <a:cs typeface="Arial" panose="020B0604020202020204" pitchFamily="34" charset="0"/>
              </a:rPr>
              <a:t>l‟Economia</a:t>
            </a:r>
            <a:r>
              <a:rPr lang="it-IT" sz="1600" dirty="0">
                <a:solidFill>
                  <a:srgbClr val="000000"/>
                </a:solidFill>
                <a:latin typeface="Arial" panose="020B0604020202020204" pitchFamily="34" charset="0"/>
                <a:cs typeface="Arial" panose="020B0604020202020204" pitchFamily="34" charset="0"/>
              </a:rPr>
              <a:t>. Dal 2006 al 2013 è stato Senatore della Repubblica. Fondatore del portale Neodemos</a:t>
            </a:r>
            <a:endParaRPr lang="it-IT" sz="1600" dirty="0">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5700442B-6ED8-4D4B-B976-E8015841D736}"/>
              </a:ext>
            </a:extLst>
          </p:cNvPr>
          <p:cNvSpPr/>
          <p:nvPr/>
        </p:nvSpPr>
        <p:spPr>
          <a:xfrm>
            <a:off x="1997125" y="136424"/>
            <a:ext cx="2268005" cy="74616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dirty="0" err="1">
                <a:solidFill>
                  <a:schemeClr val="tx1"/>
                </a:solidFill>
                <a:latin typeface="Arial" panose="020B0604020202020204" pitchFamily="34" charset="0"/>
                <a:ea typeface="+mj-ea"/>
                <a:cs typeface="Arial" panose="020B0604020202020204" pitchFamily="34" charset="0"/>
              </a:rPr>
              <a:t>l’autore</a:t>
            </a:r>
            <a:endParaRPr lang="en-US" sz="4000" b="1" kern="1200" dirty="0">
              <a:solidFill>
                <a:schemeClr val="tx1"/>
              </a:solidFill>
              <a:latin typeface="Arial" panose="020B0604020202020204" pitchFamily="34" charset="0"/>
              <a:ea typeface="+mj-ea"/>
              <a:cs typeface="Arial" panose="020B0604020202020204" pitchFamily="34" charset="0"/>
            </a:endParaRPr>
          </a:p>
        </p:txBody>
      </p:sp>
      <p:pic>
        <p:nvPicPr>
          <p:cNvPr id="5" name="Immagine 4" descr="Immagine che contiene uomo, persona, occhiali, cravatta&#10;&#10;Descrizione generata automaticamente">
            <a:extLst>
              <a:ext uri="{FF2B5EF4-FFF2-40B4-BE49-F238E27FC236}">
                <a16:creationId xmlns:a16="http://schemas.microsoft.com/office/drawing/2014/main" id="{E58CD452-D6B0-4F3C-94E1-92531E02A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068" y="1399616"/>
            <a:ext cx="1558583" cy="15585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magine 5" descr="Immagine che contiene disegnando&#10;&#10;Descrizione generata automaticamente">
            <a:hlinkClick r:id="" action="ppaction://customshow?id=0&amp;return=true"/>
            <a:extLst>
              <a:ext uri="{FF2B5EF4-FFF2-40B4-BE49-F238E27FC236}">
                <a16:creationId xmlns:a16="http://schemas.microsoft.com/office/drawing/2014/main" id="{B10DAF6D-B200-48AC-82BB-A82361EBC108}"/>
              </a:ext>
            </a:extLst>
          </p:cNvPr>
          <p:cNvPicPr>
            <a:picLocks noChangeAspect="1"/>
          </p:cNvPicPr>
          <p:nvPr/>
        </p:nvPicPr>
        <p:blipFill>
          <a:blip r:embed="rId3"/>
          <a:stretch>
            <a:fillRect/>
          </a:stretch>
        </p:blipFill>
        <p:spPr>
          <a:xfrm>
            <a:off x="7106224" y="5276700"/>
            <a:ext cx="1054340" cy="100352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ttangolo 6">
            <a:hlinkClick r:id="" action="ppaction://customshow?id=0&amp;return=true"/>
            <a:extLst>
              <a:ext uri="{FF2B5EF4-FFF2-40B4-BE49-F238E27FC236}">
                <a16:creationId xmlns:a16="http://schemas.microsoft.com/office/drawing/2014/main" id="{4946776E-50D4-4AF4-AB97-8A8E133C38CE}"/>
              </a:ext>
            </a:extLst>
          </p:cNvPr>
          <p:cNvSpPr/>
          <p:nvPr/>
        </p:nvSpPr>
        <p:spPr>
          <a:xfrm>
            <a:off x="8234656" y="5346909"/>
            <a:ext cx="3443568" cy="830997"/>
          </a:xfrm>
          <a:prstGeom prst="rect">
            <a:avLst/>
          </a:prstGeom>
        </p:spPr>
        <p:txBody>
          <a:bodyPr wrap="square">
            <a:spAutoFit/>
          </a:bodyPr>
          <a:lstStyle/>
          <a:p>
            <a:r>
              <a:rPr lang="it-IT" sz="1600" b="1">
                <a:solidFill>
                  <a:srgbClr val="000000"/>
                </a:solidFill>
                <a:latin typeface="Arial" panose="020B0604020202020204" pitchFamily="34" charset="0"/>
                <a:cs typeface="Arial" panose="020B0604020202020204" pitchFamily="34" charset="0"/>
              </a:rPr>
              <a:t>importante, leggi come si usa</a:t>
            </a:r>
            <a:br>
              <a:rPr lang="it-IT" sz="1600" b="1">
                <a:solidFill>
                  <a:srgbClr val="000000"/>
                </a:solidFill>
                <a:latin typeface="Arial" panose="020B0604020202020204" pitchFamily="34" charset="0"/>
                <a:cs typeface="Arial" panose="020B0604020202020204" pitchFamily="34" charset="0"/>
              </a:rPr>
            </a:br>
            <a:r>
              <a:rPr lang="it-IT" sz="1600" b="1">
                <a:solidFill>
                  <a:srgbClr val="000000"/>
                </a:solidFill>
                <a:latin typeface="Arial" panose="020B0604020202020204" pitchFamily="34" charset="0"/>
                <a:cs typeface="Arial" panose="020B0604020202020204" pitchFamily="34" charset="0"/>
              </a:rPr>
              <a:t>questa presentazione e che cosa sono le sub-presentazioni?</a:t>
            </a:r>
          </a:p>
        </p:txBody>
      </p:sp>
      <p:sp>
        <p:nvSpPr>
          <p:cNvPr id="8" name="Rettangolo 7">
            <a:extLst>
              <a:ext uri="{FF2B5EF4-FFF2-40B4-BE49-F238E27FC236}">
                <a16:creationId xmlns:a16="http://schemas.microsoft.com/office/drawing/2014/main" id="{DCEDECBA-1C75-4D56-9DD6-BD0EECA42F39}"/>
              </a:ext>
            </a:extLst>
          </p:cNvPr>
          <p:cNvSpPr/>
          <p:nvPr/>
        </p:nvSpPr>
        <p:spPr>
          <a:xfrm>
            <a:off x="1620898" y="5739768"/>
            <a:ext cx="2646033" cy="307777"/>
          </a:xfrm>
          <a:prstGeom prst="rect">
            <a:avLst/>
          </a:prstGeom>
        </p:spPr>
        <p:txBody>
          <a:bodyPr wrap="square">
            <a:spAutoFit/>
          </a:bodyPr>
          <a:lstStyle/>
          <a:p>
            <a:r>
              <a:rPr lang="it-IT" sz="1400" b="1" dirty="0">
                <a:solidFill>
                  <a:srgbClr val="000000"/>
                </a:solidFill>
                <a:latin typeface="Arial" panose="020B0604020202020204" pitchFamily="34" charset="0"/>
                <a:cs typeface="Arial" panose="020B0604020202020204" pitchFamily="34" charset="0"/>
              </a:rPr>
              <a:t>riferimenti al portale Civitas</a:t>
            </a:r>
            <a:endParaRPr lang="it-IT" sz="1400" dirty="0">
              <a:latin typeface="Arial" panose="020B0604020202020204" pitchFamily="34" charset="0"/>
              <a:cs typeface="Arial" panose="020B0604020202020204" pitchFamily="34" charset="0"/>
            </a:endParaRPr>
          </a:p>
        </p:txBody>
      </p:sp>
      <p:sp>
        <p:nvSpPr>
          <p:cNvPr id="9" name="Rettangolo 8">
            <a:hlinkClick r:id="rId4"/>
            <a:extLst>
              <a:ext uri="{FF2B5EF4-FFF2-40B4-BE49-F238E27FC236}">
                <a16:creationId xmlns:a16="http://schemas.microsoft.com/office/drawing/2014/main" id="{2606E301-46CF-444D-8E92-D2E603E17D83}"/>
              </a:ext>
            </a:extLst>
          </p:cNvPr>
          <p:cNvSpPr/>
          <p:nvPr/>
        </p:nvSpPr>
        <p:spPr>
          <a:xfrm>
            <a:off x="1743519" y="6100184"/>
            <a:ext cx="2371281" cy="307777"/>
          </a:xfrm>
          <a:prstGeom prst="rect">
            <a:avLst/>
          </a:prstGeom>
        </p:spPr>
        <p:txBody>
          <a:bodyPr wrap="square">
            <a:spAutoFit/>
          </a:bodyPr>
          <a:lstStyle/>
          <a:p>
            <a:r>
              <a:rPr lang="it-IT" sz="1400" b="1" dirty="0">
                <a:solidFill>
                  <a:srgbClr val="1D449B"/>
                </a:solidFill>
                <a:latin typeface="Arial" panose="020B0604020202020204" pitchFamily="34" charset="0"/>
                <a:cs typeface="Arial" panose="020B0604020202020204" pitchFamily="34" charset="0"/>
              </a:rPr>
              <a:t>la questione demografica</a:t>
            </a:r>
            <a:endParaRPr lang="it-IT" sz="1400" dirty="0">
              <a:solidFill>
                <a:srgbClr val="1D449B"/>
              </a:solidFill>
              <a:latin typeface="Arial" panose="020B0604020202020204" pitchFamily="34" charset="0"/>
              <a:cs typeface="Arial" panose="020B0604020202020204" pitchFamily="34" charset="0"/>
            </a:endParaRPr>
          </a:p>
        </p:txBody>
      </p:sp>
      <p:pic>
        <p:nvPicPr>
          <p:cNvPr id="10" name="Picture 2">
            <a:extLst>
              <a:ext uri="{FF2B5EF4-FFF2-40B4-BE49-F238E27FC236}">
                <a16:creationId xmlns:a16="http://schemas.microsoft.com/office/drawing/2014/main" id="{D2F3BC37-BC99-4CF8-A20F-06CAF8CD7E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368" y="5596944"/>
            <a:ext cx="1003530" cy="100353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3AA8D2E0-2A24-41F4-9B80-351121478E56}"/>
              </a:ext>
            </a:extLst>
          </p:cNvPr>
          <p:cNvSpPr/>
          <p:nvPr/>
        </p:nvSpPr>
        <p:spPr>
          <a:xfrm>
            <a:off x="1997124" y="716543"/>
            <a:ext cx="9557565" cy="307777"/>
          </a:xfrm>
          <a:prstGeom prst="rect">
            <a:avLst/>
          </a:prstGeom>
        </p:spPr>
        <p:txBody>
          <a:bodyPr wrap="square">
            <a:spAutoFit/>
          </a:bodyPr>
          <a:lstStyle/>
          <a:p>
            <a:r>
              <a:rPr lang="it-IT" sz="1400">
                <a:solidFill>
                  <a:srgbClr val="000000"/>
                </a:solidFill>
                <a:latin typeface="Arial" panose="020B0604020202020204" pitchFamily="34" charset="0"/>
                <a:cs typeface="Arial" panose="020B0604020202020204" pitchFamily="34" charset="0"/>
              </a:rPr>
              <a:t>questa presentazione è tratta liberamente dagli articoli apparsi su Civitas a firma di </a:t>
            </a:r>
            <a:r>
              <a:rPr lang="it-IT" sz="1400">
                <a:latin typeface="Arial" panose="020B0604020202020204" pitchFamily="34" charset="0"/>
                <a:cs typeface="Arial" panose="020B0604020202020204" pitchFamily="34" charset="0"/>
              </a:rPr>
              <a:t>Massimo </a:t>
            </a:r>
            <a:r>
              <a:rPr lang="it-IT" sz="1400" dirty="0">
                <a:latin typeface="Arial" panose="020B0604020202020204" pitchFamily="34" charset="0"/>
                <a:cs typeface="Arial" panose="020B0604020202020204" pitchFamily="34" charset="0"/>
              </a:rPr>
              <a:t>Livi Bacci </a:t>
            </a:r>
          </a:p>
        </p:txBody>
      </p:sp>
    </p:spTree>
    <p:extLst>
      <p:ext uri="{BB962C8B-B14F-4D97-AF65-F5344CB8AC3E}">
        <p14:creationId xmlns:p14="http://schemas.microsoft.com/office/powerpoint/2010/main" val="235794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ED2BF69-BCCA-45B5-B280-C69D3221ABBD}"/>
              </a:ext>
            </a:extLst>
          </p:cNvPr>
          <p:cNvPicPr>
            <a:picLocks noChangeAspect="1"/>
          </p:cNvPicPr>
          <p:nvPr/>
        </p:nvPicPr>
        <p:blipFill rotWithShape="1">
          <a:blip r:embed="rId2">
            <a:extLst>
              <a:ext uri="{28A0092B-C50C-407E-A947-70E740481C1C}">
                <a14:useLocalDpi xmlns:a14="http://schemas.microsoft.com/office/drawing/2010/main" val="0"/>
              </a:ext>
            </a:extLst>
          </a:blip>
          <a:srcRect l="16255" r="39750"/>
          <a:stretch/>
        </p:blipFill>
        <p:spPr>
          <a:xfrm>
            <a:off x="0" y="7452"/>
            <a:ext cx="5504917" cy="6850548"/>
          </a:xfrm>
          <a:prstGeom prst="rect">
            <a:avLst/>
          </a:prstGeom>
        </p:spPr>
      </p:pic>
      <p:pic>
        <p:nvPicPr>
          <p:cNvPr id="15" name="Picture 14">
            <a:extLst>
              <a:ext uri="{FF2B5EF4-FFF2-40B4-BE49-F238E27FC236}">
                <a16:creationId xmlns:a16="http://schemas.microsoft.com/office/drawing/2014/main" id="{86BA5DB7-BF33-463C-AE3A-DD318F534B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ttangolo 2">
            <a:extLst>
              <a:ext uri="{FF2B5EF4-FFF2-40B4-BE49-F238E27FC236}">
                <a16:creationId xmlns:a16="http://schemas.microsoft.com/office/drawing/2014/main" id="{96C215D3-DC7A-4545-893B-7029E34468D3}"/>
              </a:ext>
            </a:extLst>
          </p:cNvPr>
          <p:cNvSpPr/>
          <p:nvPr/>
        </p:nvSpPr>
        <p:spPr>
          <a:xfrm>
            <a:off x="4562763" y="253147"/>
            <a:ext cx="6982690" cy="665531"/>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it-IT" sz="4400" b="1" dirty="0">
                <a:solidFill>
                  <a:srgbClr val="000000"/>
                </a:solidFill>
                <a:latin typeface="Arial" panose="020B0604020202020204" pitchFamily="34" charset="0"/>
                <a:ea typeface="+mj-ea"/>
                <a:cs typeface="Arial" panose="020B0604020202020204" pitchFamily="34" charset="0"/>
              </a:rPr>
              <a:t>la questione demografica</a:t>
            </a:r>
          </a:p>
        </p:txBody>
      </p:sp>
      <p:sp>
        <p:nvSpPr>
          <p:cNvPr id="2" name="Rettangolo 1">
            <a:extLst>
              <a:ext uri="{FF2B5EF4-FFF2-40B4-BE49-F238E27FC236}">
                <a16:creationId xmlns:a16="http://schemas.microsoft.com/office/drawing/2014/main" id="{44EF067F-7866-4E2A-BF2D-E9B5B4187D84}"/>
              </a:ext>
            </a:extLst>
          </p:cNvPr>
          <p:cNvSpPr/>
          <p:nvPr/>
        </p:nvSpPr>
        <p:spPr>
          <a:xfrm>
            <a:off x="5270726" y="1207657"/>
            <a:ext cx="5566767" cy="1228436"/>
          </a:xfrm>
          <a:prstGeom prst="rect">
            <a:avLst/>
          </a:prstGeom>
        </p:spPr>
        <p:txBody>
          <a:bodyPr vert="horz" lIns="91440" tIns="45720" rIns="91440" bIns="45720" rtlCol="0" anchor="ctr">
            <a:noAutofit/>
          </a:bodyPr>
          <a:lstStyle/>
          <a:p>
            <a:pPr>
              <a:lnSpc>
                <a:spcPct val="90000"/>
              </a:lnSpc>
              <a:spcAft>
                <a:spcPts val="600"/>
              </a:spcAft>
            </a:pPr>
            <a:r>
              <a:rPr lang="it-IT" dirty="0">
                <a:solidFill>
                  <a:srgbClr val="000000"/>
                </a:solidFill>
                <a:latin typeface="Arial" panose="020B0604020202020204" pitchFamily="34" charset="0"/>
                <a:cs typeface="Arial" panose="020B0604020202020204" pitchFamily="34" charset="0"/>
              </a:rPr>
              <a:t>esiste una “questione demografica” nel nostro Paese? una “questione”, ovvero una situazione di fatto, di natura strutturale, che rappresenta un peso, un ostacolo, un impedimento al buon funzionamento della società? </a:t>
            </a:r>
            <a:endParaRPr lang="it-IT" sz="2000" b="1" dirty="0">
              <a:solidFill>
                <a:srgbClr val="000000"/>
              </a:solidFill>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D06568BE-3CAB-49D6-ADA1-D353AF2F605D}"/>
              </a:ext>
            </a:extLst>
          </p:cNvPr>
          <p:cNvSpPr/>
          <p:nvPr/>
        </p:nvSpPr>
        <p:spPr>
          <a:xfrm>
            <a:off x="5150987" y="5643296"/>
            <a:ext cx="6040436" cy="523220"/>
          </a:xfrm>
          <a:prstGeom prst="rect">
            <a:avLst/>
          </a:prstGeom>
        </p:spPr>
        <p:txBody>
          <a:bodyPr wrap="none">
            <a:spAutoFit/>
          </a:bodyPr>
          <a:lstStyle/>
          <a:p>
            <a:pPr>
              <a:spcAft>
                <a:spcPts val="600"/>
              </a:spcAft>
            </a:pPr>
            <a:r>
              <a:rPr lang="it-IT" sz="2800" b="1" dirty="0">
                <a:solidFill>
                  <a:schemeClr val="accent2">
                    <a:lumMod val="75000"/>
                  </a:schemeClr>
                </a:solidFill>
                <a:latin typeface="Arial" panose="020B0604020202020204" pitchFamily="34" charset="0"/>
                <a:cs typeface="Arial" panose="020B0604020202020204" pitchFamily="34" charset="0"/>
              </a:rPr>
              <a:t>sì la questione demografica esiste</a:t>
            </a:r>
          </a:p>
        </p:txBody>
      </p:sp>
      <p:sp>
        <p:nvSpPr>
          <p:cNvPr id="7" name="Rettangolo 6">
            <a:extLst>
              <a:ext uri="{FF2B5EF4-FFF2-40B4-BE49-F238E27FC236}">
                <a16:creationId xmlns:a16="http://schemas.microsoft.com/office/drawing/2014/main" id="{70EE418F-8E71-4BCB-A0EF-21843515880F}"/>
              </a:ext>
            </a:extLst>
          </p:cNvPr>
          <p:cNvSpPr/>
          <p:nvPr/>
        </p:nvSpPr>
        <p:spPr>
          <a:xfrm>
            <a:off x="5270725" y="2496471"/>
            <a:ext cx="5566767" cy="1564976"/>
          </a:xfrm>
          <a:prstGeom prst="rect">
            <a:avLst/>
          </a:prstGeom>
        </p:spPr>
        <p:txBody>
          <a:bodyPr vert="horz" lIns="91440" tIns="45720" rIns="91440" bIns="45720" rtlCol="0" anchor="ctr">
            <a:noAutofit/>
          </a:bodyPr>
          <a:lstStyle/>
          <a:p>
            <a:pPr>
              <a:lnSpc>
                <a:spcPct val="90000"/>
              </a:lnSpc>
              <a:spcAft>
                <a:spcPts val="600"/>
              </a:spcAft>
            </a:pPr>
            <a:r>
              <a:rPr lang="it-IT" dirty="0">
                <a:solidFill>
                  <a:srgbClr val="000000"/>
                </a:solidFill>
                <a:latin typeface="Arial" panose="020B0604020202020204" pitchFamily="34" charset="0"/>
                <a:cs typeface="Arial" panose="020B0604020202020204" pitchFamily="34" charset="0"/>
              </a:rPr>
              <a:t>una situazione che vorremmo cambiare, ma non sappiamo come fare, o non troviamo le risorse per farlo? una questione della portata della “questione meridionale”, quel divario che un secolo e mezzo di sviluppo e di governo unitario non hanno scalfito? </a:t>
            </a:r>
            <a:endParaRPr lang="it-IT" sz="2000" b="1" dirty="0">
              <a:solidFill>
                <a:srgbClr val="000000"/>
              </a:solidFill>
              <a:latin typeface="Arial" panose="020B0604020202020204" pitchFamily="34" charset="0"/>
              <a:cs typeface="Arial" panose="020B0604020202020204" pitchFamily="34" charset="0"/>
            </a:endParaRPr>
          </a:p>
        </p:txBody>
      </p:sp>
      <p:sp>
        <p:nvSpPr>
          <p:cNvPr id="8" name="Rettangolo 7">
            <a:extLst>
              <a:ext uri="{FF2B5EF4-FFF2-40B4-BE49-F238E27FC236}">
                <a16:creationId xmlns:a16="http://schemas.microsoft.com/office/drawing/2014/main" id="{CEC7DF43-53BD-4BFC-8CA5-EF6FF8C6B400}"/>
              </a:ext>
            </a:extLst>
          </p:cNvPr>
          <p:cNvSpPr/>
          <p:nvPr/>
        </p:nvSpPr>
        <p:spPr>
          <a:xfrm>
            <a:off x="5270725" y="4057022"/>
            <a:ext cx="5566767" cy="941005"/>
          </a:xfrm>
          <a:prstGeom prst="rect">
            <a:avLst/>
          </a:prstGeom>
        </p:spPr>
        <p:txBody>
          <a:bodyPr vert="horz" lIns="91440" tIns="45720" rIns="91440" bIns="45720" rtlCol="0" anchor="ctr">
            <a:noAutofit/>
          </a:bodyPr>
          <a:lstStyle/>
          <a:p>
            <a:pPr>
              <a:lnSpc>
                <a:spcPct val="90000"/>
              </a:lnSpc>
              <a:spcAft>
                <a:spcPts val="600"/>
              </a:spcAft>
            </a:pPr>
            <a:r>
              <a:rPr lang="it-IT" dirty="0">
                <a:solidFill>
                  <a:srgbClr val="000000"/>
                </a:solidFill>
                <a:latin typeface="Arial" panose="020B0604020202020204" pitchFamily="34" charset="0"/>
                <a:cs typeface="Arial" panose="020B0604020202020204" pitchFamily="34" charset="0"/>
              </a:rPr>
              <a:t>una questione come quella della fragilità idro-geologica del nostro territorio, e delle scarse difese messe in campo per contrastarla</a:t>
            </a:r>
            <a:endParaRPr lang="it-IT" sz="2000" b="1" dirty="0">
              <a:solidFill>
                <a:srgbClr val="000000"/>
              </a:solidFill>
              <a:latin typeface="Arial" panose="020B0604020202020204" pitchFamily="34" charset="0"/>
              <a:cs typeface="Arial" panose="020B0604020202020204" pitchFamily="34" charset="0"/>
            </a:endParaRPr>
          </a:p>
        </p:txBody>
      </p:sp>
      <p:sp>
        <p:nvSpPr>
          <p:cNvPr id="10" name="Ovale 9">
            <a:extLst>
              <a:ext uri="{FF2B5EF4-FFF2-40B4-BE49-F238E27FC236}">
                <a16:creationId xmlns:a16="http://schemas.microsoft.com/office/drawing/2014/main" id="{C7BD2EA5-13F4-4801-A942-416D5775763F}"/>
              </a:ext>
            </a:extLst>
          </p:cNvPr>
          <p:cNvSpPr/>
          <p:nvPr/>
        </p:nvSpPr>
        <p:spPr>
          <a:xfrm>
            <a:off x="11611897" y="6360606"/>
            <a:ext cx="419762" cy="4197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latin typeface="Arial" panose="020B0604020202020204" pitchFamily="34" charset="0"/>
                <a:cs typeface="Arial" panose="020B0604020202020204" pitchFamily="34" charset="0"/>
              </a:rPr>
              <a:t>2</a:t>
            </a:r>
          </a:p>
        </p:txBody>
      </p:sp>
      <p:sp>
        <p:nvSpPr>
          <p:cNvPr id="11" name="Rettangolo 10">
            <a:extLst>
              <a:ext uri="{FF2B5EF4-FFF2-40B4-BE49-F238E27FC236}">
                <a16:creationId xmlns:a16="http://schemas.microsoft.com/office/drawing/2014/main" id="{D7F0A0C1-01AC-4F95-BF6D-122F62639E6F}"/>
              </a:ext>
            </a:extLst>
          </p:cNvPr>
          <p:cNvSpPr/>
          <p:nvPr/>
        </p:nvSpPr>
        <p:spPr>
          <a:xfrm>
            <a:off x="5480544" y="5116020"/>
            <a:ext cx="5566767" cy="523220"/>
          </a:xfrm>
          <a:prstGeom prst="rect">
            <a:avLst/>
          </a:prstGeom>
        </p:spPr>
        <p:txBody>
          <a:bodyPr vert="horz" lIns="91440" tIns="45720" rIns="91440" bIns="45720" rtlCol="0" anchor="ctr">
            <a:noAutofit/>
          </a:bodyPr>
          <a:lstStyle/>
          <a:p>
            <a:pPr algn="ctr">
              <a:lnSpc>
                <a:spcPct val="90000"/>
              </a:lnSpc>
              <a:spcAft>
                <a:spcPts val="600"/>
              </a:spcAft>
            </a:pPr>
            <a:r>
              <a:rPr lang="it-IT" sz="2000" b="1" dirty="0">
                <a:solidFill>
                  <a:srgbClr val="000000"/>
                </a:solidFill>
                <a:latin typeface="Arial" panose="020B0604020202020204" pitchFamily="34" charset="0"/>
                <a:cs typeface="Arial" panose="020B0604020202020204" pitchFamily="34" charset="0"/>
              </a:rPr>
              <a:t>la risposta, chiara e netta è: </a:t>
            </a:r>
          </a:p>
        </p:txBody>
      </p:sp>
    </p:spTree>
    <p:extLst>
      <p:ext uri="{BB962C8B-B14F-4D97-AF65-F5344CB8AC3E}">
        <p14:creationId xmlns:p14="http://schemas.microsoft.com/office/powerpoint/2010/main" val="170791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30" name="Freeform: Shape 29">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ttangolo 10">
            <a:extLst>
              <a:ext uri="{FF2B5EF4-FFF2-40B4-BE49-F238E27FC236}">
                <a16:creationId xmlns:a16="http://schemas.microsoft.com/office/drawing/2014/main" id="{E23DA65C-301A-4E25-B3B4-D3DE337DD76D}"/>
              </a:ext>
            </a:extLst>
          </p:cNvPr>
          <p:cNvSpPr/>
          <p:nvPr/>
        </p:nvSpPr>
        <p:spPr>
          <a:xfrm>
            <a:off x="3643422" y="3505302"/>
            <a:ext cx="5782716" cy="1129746"/>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it-IT" sz="3600" b="1" kern="1200">
                <a:solidFill>
                  <a:srgbClr val="080808"/>
                </a:solidFill>
                <a:latin typeface="Arial" panose="020B0604020202020204" pitchFamily="34" charset="0"/>
                <a:ea typeface="+mj-ea"/>
                <a:cs typeface="Arial" panose="020B0604020202020204" pitchFamily="34" charset="0"/>
              </a:rPr>
              <a:t>gli argomenti trattati</a:t>
            </a:r>
          </a:p>
        </p:txBody>
      </p:sp>
      <p:sp>
        <p:nvSpPr>
          <p:cNvPr id="32" name="Freeform: Shape 31">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4" name="Freeform: Shape 33">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Rectangle 35">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ttangolo con angoli arrotondati 3">
            <a:extLst>
              <a:ext uri="{FF2B5EF4-FFF2-40B4-BE49-F238E27FC236}">
                <a16:creationId xmlns:a16="http://schemas.microsoft.com/office/drawing/2014/main" id="{4E203F7B-8EB7-43D2-AC8F-807DB7519781}"/>
              </a:ext>
            </a:extLst>
          </p:cNvPr>
          <p:cNvSpPr/>
          <p:nvPr/>
        </p:nvSpPr>
        <p:spPr>
          <a:xfrm>
            <a:off x="1941870" y="2170545"/>
            <a:ext cx="1784556" cy="1403928"/>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sz="1600" b="1" dirty="0">
                <a:solidFill>
                  <a:schemeClr val="tx1"/>
                </a:solidFill>
                <a:latin typeface="Arial" panose="020B0604020202020204" pitchFamily="34" charset="0"/>
                <a:cs typeface="Arial" panose="020B0604020202020204" pitchFamily="34" charset="0"/>
              </a:rPr>
              <a:t>caratteristiche della demografia italiana</a:t>
            </a:r>
            <a:endParaRPr lang="it-IT" sz="1600" b="1">
              <a:solidFill>
                <a:schemeClr val="tx1"/>
              </a:solidFill>
              <a:latin typeface="Arial" panose="020B0604020202020204" pitchFamily="34" charset="0"/>
              <a:cs typeface="Arial" panose="020B0604020202020204" pitchFamily="34" charset="0"/>
            </a:endParaRPr>
          </a:p>
        </p:txBody>
      </p:sp>
      <p:sp>
        <p:nvSpPr>
          <p:cNvPr id="5" name="Rettangolo con angoli arrotondati 4">
            <a:extLst>
              <a:ext uri="{FF2B5EF4-FFF2-40B4-BE49-F238E27FC236}">
                <a16:creationId xmlns:a16="http://schemas.microsoft.com/office/drawing/2014/main" id="{99975C58-23A5-4EC7-A6A0-9C8E98606A64}"/>
              </a:ext>
            </a:extLst>
          </p:cNvPr>
          <p:cNvSpPr/>
          <p:nvPr/>
        </p:nvSpPr>
        <p:spPr>
          <a:xfrm>
            <a:off x="4298634" y="2170545"/>
            <a:ext cx="1602360" cy="1403928"/>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sz="1600" b="1" dirty="0">
                <a:solidFill>
                  <a:schemeClr val="tx1"/>
                </a:solidFill>
                <a:latin typeface="Arial" panose="020B0604020202020204" pitchFamily="34" charset="0"/>
                <a:cs typeface="Arial" panose="020B0604020202020204" pitchFamily="34" charset="0"/>
              </a:rPr>
              <a:t>quali  implicazioni per l’Italia</a:t>
            </a:r>
            <a:endParaRPr lang="it-IT" sz="1600" b="1">
              <a:solidFill>
                <a:schemeClr val="tx1"/>
              </a:solidFill>
              <a:latin typeface="Arial" panose="020B0604020202020204" pitchFamily="34" charset="0"/>
              <a:cs typeface="Arial" panose="020B0604020202020204" pitchFamily="34" charset="0"/>
            </a:endParaRPr>
          </a:p>
        </p:txBody>
      </p:sp>
      <p:sp>
        <p:nvSpPr>
          <p:cNvPr id="6" name="Rettangolo con angoli arrotondati 5">
            <a:extLst>
              <a:ext uri="{FF2B5EF4-FFF2-40B4-BE49-F238E27FC236}">
                <a16:creationId xmlns:a16="http://schemas.microsoft.com/office/drawing/2014/main" id="{F518A79F-F72C-4754-B94D-420E942ED951}"/>
              </a:ext>
            </a:extLst>
          </p:cNvPr>
          <p:cNvSpPr/>
          <p:nvPr/>
        </p:nvSpPr>
        <p:spPr>
          <a:xfrm>
            <a:off x="6473202" y="2170545"/>
            <a:ext cx="1602360" cy="1403928"/>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sz="1600" b="1" dirty="0">
                <a:solidFill>
                  <a:schemeClr val="tx1"/>
                </a:solidFill>
                <a:latin typeface="Arial" panose="020B0604020202020204" pitchFamily="34" charset="0"/>
                <a:cs typeface="Arial" panose="020B0604020202020204" pitchFamily="34" charset="0"/>
              </a:rPr>
              <a:t>le politiche possibili</a:t>
            </a:r>
            <a:br>
              <a:rPr lang="it-IT" sz="1600" b="1" dirty="0">
                <a:solidFill>
                  <a:schemeClr val="tx1"/>
                </a:solidFill>
                <a:latin typeface="Arial" panose="020B0604020202020204" pitchFamily="34" charset="0"/>
                <a:cs typeface="Arial" panose="020B0604020202020204" pitchFamily="34" charset="0"/>
              </a:rPr>
            </a:br>
            <a:r>
              <a:rPr lang="it-IT" sz="1600" b="1" dirty="0">
                <a:solidFill>
                  <a:schemeClr val="tx1"/>
                </a:solidFill>
                <a:latin typeface="Arial" panose="020B0604020202020204" pitchFamily="34" charset="0"/>
                <a:cs typeface="Arial" panose="020B0604020202020204" pitchFamily="34" charset="0"/>
              </a:rPr>
              <a:t>e i costi</a:t>
            </a:r>
            <a:endParaRPr lang="it-IT" sz="1600" b="1">
              <a:solidFill>
                <a:schemeClr val="tx1"/>
              </a:solidFill>
              <a:latin typeface="Arial" panose="020B0604020202020204" pitchFamily="34" charset="0"/>
              <a:cs typeface="Arial" panose="020B0604020202020204" pitchFamily="34" charset="0"/>
            </a:endParaRPr>
          </a:p>
        </p:txBody>
      </p:sp>
      <p:sp>
        <p:nvSpPr>
          <p:cNvPr id="7" name="Rettangolo con angoli arrotondati 6">
            <a:extLst>
              <a:ext uri="{FF2B5EF4-FFF2-40B4-BE49-F238E27FC236}">
                <a16:creationId xmlns:a16="http://schemas.microsoft.com/office/drawing/2014/main" id="{2DB8DC26-8B2E-4558-BA27-18B3C30D0EC3}"/>
              </a:ext>
            </a:extLst>
          </p:cNvPr>
          <p:cNvSpPr/>
          <p:nvPr/>
        </p:nvSpPr>
        <p:spPr>
          <a:xfrm>
            <a:off x="8647770" y="2170545"/>
            <a:ext cx="1602360" cy="1403928"/>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sz="1600" b="1" dirty="0">
                <a:solidFill>
                  <a:schemeClr val="tx1"/>
                </a:solidFill>
                <a:latin typeface="Arial" panose="020B0604020202020204" pitchFamily="34" charset="0"/>
                <a:cs typeface="Arial" panose="020B0604020202020204" pitchFamily="34" charset="0"/>
              </a:rPr>
              <a:t>le condizioni necessarie per attuare le politiche</a:t>
            </a:r>
            <a:endParaRPr lang="it-IT" sz="1600" b="1">
              <a:solidFill>
                <a:schemeClr val="tx1"/>
              </a:solidFill>
              <a:latin typeface="Arial" panose="020B0604020202020204" pitchFamily="34" charset="0"/>
              <a:cs typeface="Arial" panose="020B0604020202020204" pitchFamily="34" charset="0"/>
            </a:endParaRPr>
          </a:p>
        </p:txBody>
      </p:sp>
      <p:pic>
        <p:nvPicPr>
          <p:cNvPr id="13" name="Immagine 12">
            <a:extLst>
              <a:ext uri="{FF2B5EF4-FFF2-40B4-BE49-F238E27FC236}">
                <a16:creationId xmlns:a16="http://schemas.microsoft.com/office/drawing/2014/main" id="{A6013C97-EA75-4ABE-ACAE-8C16E83DE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960" y="5500028"/>
            <a:ext cx="1313051" cy="131305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1577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0452F55-ED4F-4E7B-8EC0-AB6B9BFF2FBF}"/>
              </a:ext>
            </a:extLst>
          </p:cNvPr>
          <p:cNvPicPr>
            <a:picLocks noChangeAspect="1"/>
          </p:cNvPicPr>
          <p:nvPr/>
        </p:nvPicPr>
        <p:blipFill>
          <a:blip r:embed="rId2"/>
          <a:stretch>
            <a:fillRect/>
          </a:stretch>
        </p:blipFill>
        <p:spPr>
          <a:xfrm>
            <a:off x="1198936" y="1225964"/>
            <a:ext cx="2654905" cy="2477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magine 4">
            <a:extLst>
              <a:ext uri="{FF2B5EF4-FFF2-40B4-BE49-F238E27FC236}">
                <a16:creationId xmlns:a16="http://schemas.microsoft.com/office/drawing/2014/main" id="{09DFC570-EBB1-4FD6-AF3F-A420CCE658A5}"/>
              </a:ext>
            </a:extLst>
          </p:cNvPr>
          <p:cNvPicPr>
            <a:picLocks noChangeAspect="1"/>
          </p:cNvPicPr>
          <p:nvPr/>
        </p:nvPicPr>
        <p:blipFill>
          <a:blip r:embed="rId3"/>
          <a:stretch>
            <a:fillRect/>
          </a:stretch>
        </p:blipFill>
        <p:spPr>
          <a:xfrm>
            <a:off x="5711905" y="1225964"/>
            <a:ext cx="1194072" cy="2477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tangolo 5">
            <a:extLst>
              <a:ext uri="{FF2B5EF4-FFF2-40B4-BE49-F238E27FC236}">
                <a16:creationId xmlns:a16="http://schemas.microsoft.com/office/drawing/2014/main" id="{86470513-B063-4263-BC12-56F32FF80E1A}"/>
              </a:ext>
            </a:extLst>
          </p:cNvPr>
          <p:cNvSpPr/>
          <p:nvPr/>
        </p:nvSpPr>
        <p:spPr>
          <a:xfrm>
            <a:off x="1089458" y="317662"/>
            <a:ext cx="6096000" cy="707886"/>
          </a:xfrm>
          <a:prstGeom prst="rect">
            <a:avLst/>
          </a:prstGeom>
        </p:spPr>
        <p:txBody>
          <a:bodyPr>
            <a:spAutoFit/>
          </a:bodyPr>
          <a:lstStyle/>
          <a:p>
            <a:r>
              <a:rPr lang="it-IT" sz="2000" b="1" dirty="0">
                <a:latin typeface="Arial" panose="020B0604020202020204" pitchFamily="34" charset="0"/>
                <a:cs typeface="Arial" panose="020B0604020202020204" pitchFamily="34" charset="0"/>
              </a:rPr>
              <a:t>negli anni '60 nasceva 1 milione di bambini ogni anno,  oggi le nascite sono meno della metà</a:t>
            </a:r>
          </a:p>
        </p:txBody>
      </p:sp>
      <p:sp>
        <p:nvSpPr>
          <p:cNvPr id="7" name="Rettangolo 6">
            <a:extLst>
              <a:ext uri="{FF2B5EF4-FFF2-40B4-BE49-F238E27FC236}">
                <a16:creationId xmlns:a16="http://schemas.microsoft.com/office/drawing/2014/main" id="{88A96352-0A47-41FE-8A04-13BD442818DB}"/>
              </a:ext>
            </a:extLst>
          </p:cNvPr>
          <p:cNvSpPr/>
          <p:nvPr/>
        </p:nvSpPr>
        <p:spPr>
          <a:xfrm>
            <a:off x="1198936" y="3768378"/>
            <a:ext cx="2764383" cy="307777"/>
          </a:xfrm>
          <a:prstGeom prst="rect">
            <a:avLst/>
          </a:prstGeom>
        </p:spPr>
        <p:txBody>
          <a:bodyPr wrap="square">
            <a:spAutoFit/>
          </a:bodyPr>
          <a:lstStyle/>
          <a:p>
            <a:pPr algn="ctr"/>
            <a:r>
              <a:rPr lang="it-IT" sz="1400" b="1" dirty="0">
                <a:latin typeface="Arial" panose="020B0604020202020204" pitchFamily="34" charset="0"/>
                <a:cs typeface="Arial" panose="020B0604020202020204" pitchFamily="34" charset="0"/>
              </a:rPr>
              <a:t>più di 2 figli per coppia</a:t>
            </a:r>
          </a:p>
        </p:txBody>
      </p:sp>
      <p:sp>
        <p:nvSpPr>
          <p:cNvPr id="8" name="Rettangolo 7">
            <a:extLst>
              <a:ext uri="{FF2B5EF4-FFF2-40B4-BE49-F238E27FC236}">
                <a16:creationId xmlns:a16="http://schemas.microsoft.com/office/drawing/2014/main" id="{DB835110-857C-452E-BF57-41D3B0DF7F69}"/>
              </a:ext>
            </a:extLst>
          </p:cNvPr>
          <p:cNvSpPr/>
          <p:nvPr/>
        </p:nvSpPr>
        <p:spPr>
          <a:xfrm>
            <a:off x="5406329" y="3765452"/>
            <a:ext cx="1805223" cy="307777"/>
          </a:xfrm>
          <a:prstGeom prst="rect">
            <a:avLst/>
          </a:prstGeom>
        </p:spPr>
        <p:txBody>
          <a:bodyPr wrap="square">
            <a:spAutoFit/>
          </a:bodyPr>
          <a:lstStyle/>
          <a:p>
            <a:pPr algn="ctr"/>
            <a:r>
              <a:rPr lang="it-IT" sz="1400" b="1" dirty="0">
                <a:latin typeface="Arial" panose="020B0604020202020204" pitchFamily="34" charset="0"/>
                <a:cs typeface="Arial" panose="020B0604020202020204" pitchFamily="34" charset="0"/>
              </a:rPr>
              <a:t>1,2 figli per coppia</a:t>
            </a:r>
          </a:p>
        </p:txBody>
      </p:sp>
      <p:pic>
        <p:nvPicPr>
          <p:cNvPr id="9" name="Immagine 8">
            <a:extLst>
              <a:ext uri="{FF2B5EF4-FFF2-40B4-BE49-F238E27FC236}">
                <a16:creationId xmlns:a16="http://schemas.microsoft.com/office/drawing/2014/main" id="{608B9D03-8695-48A4-A4FA-0BC4DFA1682C}"/>
              </a:ext>
            </a:extLst>
          </p:cNvPr>
          <p:cNvPicPr>
            <a:picLocks noChangeAspect="1"/>
          </p:cNvPicPr>
          <p:nvPr/>
        </p:nvPicPr>
        <p:blipFill>
          <a:blip r:embed="rId4"/>
          <a:stretch>
            <a:fillRect/>
          </a:stretch>
        </p:blipFill>
        <p:spPr>
          <a:xfrm>
            <a:off x="1177530" y="4308088"/>
            <a:ext cx="1044923" cy="1263628"/>
          </a:xfrm>
          <a:prstGeom prst="rect">
            <a:avLst/>
          </a:prstGeom>
        </p:spPr>
      </p:pic>
      <p:pic>
        <p:nvPicPr>
          <p:cNvPr id="11" name="Immagine 10" descr="Immagine che contiene disegnando&#10;&#10;Descrizione generata automaticamente">
            <a:extLst>
              <a:ext uri="{FF2B5EF4-FFF2-40B4-BE49-F238E27FC236}">
                <a16:creationId xmlns:a16="http://schemas.microsoft.com/office/drawing/2014/main" id="{7E39AC57-867F-40A2-91BB-7EA33A7C3F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1076" y="4433041"/>
            <a:ext cx="1109490" cy="1109490"/>
          </a:xfrm>
          <a:prstGeom prst="rect">
            <a:avLst/>
          </a:prstGeom>
        </p:spPr>
      </p:pic>
      <p:pic>
        <p:nvPicPr>
          <p:cNvPr id="12" name="Immagine 11">
            <a:extLst>
              <a:ext uri="{FF2B5EF4-FFF2-40B4-BE49-F238E27FC236}">
                <a16:creationId xmlns:a16="http://schemas.microsoft.com/office/drawing/2014/main" id="{60BE3E48-B229-4DA5-8D56-A8D29D0D41FC}"/>
              </a:ext>
            </a:extLst>
          </p:cNvPr>
          <p:cNvPicPr>
            <a:picLocks noChangeAspect="1"/>
          </p:cNvPicPr>
          <p:nvPr/>
        </p:nvPicPr>
        <p:blipFill>
          <a:blip r:embed="rId6"/>
          <a:stretch>
            <a:fillRect/>
          </a:stretch>
        </p:blipFill>
        <p:spPr>
          <a:xfrm>
            <a:off x="4137458" y="4683611"/>
            <a:ext cx="1346625" cy="771368"/>
          </a:xfrm>
          <a:prstGeom prst="rect">
            <a:avLst/>
          </a:prstGeom>
        </p:spPr>
      </p:pic>
      <p:grpSp>
        <p:nvGrpSpPr>
          <p:cNvPr id="15" name="Gruppo 14">
            <a:extLst>
              <a:ext uri="{FF2B5EF4-FFF2-40B4-BE49-F238E27FC236}">
                <a16:creationId xmlns:a16="http://schemas.microsoft.com/office/drawing/2014/main" id="{0525F76C-B0C7-460F-BFB4-79C6A7AB5234}"/>
              </a:ext>
            </a:extLst>
          </p:cNvPr>
          <p:cNvGrpSpPr/>
          <p:nvPr/>
        </p:nvGrpSpPr>
        <p:grpSpPr>
          <a:xfrm>
            <a:off x="6131336" y="4931145"/>
            <a:ext cx="925719" cy="533565"/>
            <a:chOff x="8394902" y="5685062"/>
            <a:chExt cx="1314894" cy="753192"/>
          </a:xfrm>
        </p:grpSpPr>
        <p:pic>
          <p:nvPicPr>
            <p:cNvPr id="14" name="Immagine 13">
              <a:extLst>
                <a:ext uri="{FF2B5EF4-FFF2-40B4-BE49-F238E27FC236}">
                  <a16:creationId xmlns:a16="http://schemas.microsoft.com/office/drawing/2014/main" id="{CF052D78-243E-448F-ACFC-C6FF5C02AEDD}"/>
                </a:ext>
              </a:extLst>
            </p:cNvPr>
            <p:cNvPicPr>
              <a:picLocks noChangeAspect="1"/>
            </p:cNvPicPr>
            <p:nvPr/>
          </p:nvPicPr>
          <p:blipFill>
            <a:blip r:embed="rId6"/>
            <a:stretch>
              <a:fillRect/>
            </a:stretch>
          </p:blipFill>
          <p:spPr>
            <a:xfrm>
              <a:off x="8394902" y="5685062"/>
              <a:ext cx="1314894" cy="753192"/>
            </a:xfrm>
            <a:prstGeom prst="rect">
              <a:avLst/>
            </a:prstGeom>
          </p:spPr>
        </p:pic>
        <p:pic>
          <p:nvPicPr>
            <p:cNvPr id="13" name="Immagine 12">
              <a:extLst>
                <a:ext uri="{FF2B5EF4-FFF2-40B4-BE49-F238E27FC236}">
                  <a16:creationId xmlns:a16="http://schemas.microsoft.com/office/drawing/2014/main" id="{8F6C8900-1599-4CD3-9559-C721164A918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8944444" y="6035409"/>
              <a:ext cx="215810" cy="402845"/>
            </a:xfrm>
            <a:prstGeom prst="rect">
              <a:avLst/>
            </a:prstGeom>
          </p:spPr>
        </p:pic>
      </p:grpSp>
      <p:cxnSp>
        <p:nvCxnSpPr>
          <p:cNvPr id="17" name="Connettore diritto 16">
            <a:extLst>
              <a:ext uri="{FF2B5EF4-FFF2-40B4-BE49-F238E27FC236}">
                <a16:creationId xmlns:a16="http://schemas.microsoft.com/office/drawing/2014/main" id="{AB454280-AD73-47FE-A8A7-495937919E93}"/>
              </a:ext>
            </a:extLst>
          </p:cNvPr>
          <p:cNvCxnSpPr>
            <a:cxnSpLocks/>
          </p:cNvCxnSpPr>
          <p:nvPr/>
        </p:nvCxnSpPr>
        <p:spPr>
          <a:xfrm>
            <a:off x="1068052" y="5464710"/>
            <a:ext cx="6279311" cy="29181"/>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ttangolo 17">
            <a:extLst>
              <a:ext uri="{FF2B5EF4-FFF2-40B4-BE49-F238E27FC236}">
                <a16:creationId xmlns:a16="http://schemas.microsoft.com/office/drawing/2014/main" id="{C6FB2A4C-D67D-4BEE-B0A7-80B272CB8BE0}"/>
              </a:ext>
            </a:extLst>
          </p:cNvPr>
          <p:cNvSpPr/>
          <p:nvPr/>
        </p:nvSpPr>
        <p:spPr>
          <a:xfrm>
            <a:off x="7637281" y="361015"/>
            <a:ext cx="3911992" cy="954107"/>
          </a:xfrm>
          <a:prstGeom prst="rect">
            <a:avLst/>
          </a:prstGeom>
        </p:spPr>
        <p:txBody>
          <a:bodyPr wrap="square">
            <a:spAutoFit/>
          </a:bodyPr>
          <a:lstStyle/>
          <a:p>
            <a:pPr algn="ctr"/>
            <a:r>
              <a:rPr lang="it-IT" sz="2800" b="1" dirty="0">
                <a:latin typeface="Arial" panose="020B0604020202020204" pitchFamily="34" charset="0"/>
                <a:cs typeface="Arial" panose="020B0604020202020204" pitchFamily="34" charset="0"/>
              </a:rPr>
              <a:t>donne tra i</a:t>
            </a:r>
          </a:p>
          <a:p>
            <a:pPr algn="ctr"/>
            <a:r>
              <a:rPr lang="it-IT" sz="2800" b="1" dirty="0">
                <a:latin typeface="Arial" panose="020B0604020202020204" pitchFamily="34" charset="0"/>
                <a:cs typeface="Arial" panose="020B0604020202020204" pitchFamily="34" charset="0"/>
              </a:rPr>
              <a:t>20 e i 45 anni</a:t>
            </a:r>
          </a:p>
        </p:txBody>
      </p:sp>
      <p:sp>
        <p:nvSpPr>
          <p:cNvPr id="2" name="Rettangolo 1">
            <a:extLst>
              <a:ext uri="{FF2B5EF4-FFF2-40B4-BE49-F238E27FC236}">
                <a16:creationId xmlns:a16="http://schemas.microsoft.com/office/drawing/2014/main" id="{D3D136CE-1F5D-4DA4-82B6-925BC6965A15}"/>
              </a:ext>
            </a:extLst>
          </p:cNvPr>
          <p:cNvSpPr/>
          <p:nvPr/>
        </p:nvSpPr>
        <p:spPr>
          <a:xfrm>
            <a:off x="1440079" y="2702716"/>
            <a:ext cx="2299027" cy="923330"/>
          </a:xfrm>
          <a:prstGeom prst="rect">
            <a:avLst/>
          </a:prstGeom>
          <a:noFill/>
        </p:spPr>
        <p:txBody>
          <a:bodyPr wrap="none" lIns="91440" tIns="45720" rIns="91440" bIns="45720">
            <a:spAutoFit/>
          </a:bodyPr>
          <a:lstStyle/>
          <a:p>
            <a:pPr algn="ctr"/>
            <a:r>
              <a:rPr lang="it-IT" sz="5400" b="1" cap="none" spc="0" dirty="0">
                <a:ln w="22225">
                  <a:solidFill>
                    <a:schemeClr val="accent2"/>
                  </a:solidFill>
                  <a:prstDash val="solid"/>
                </a:ln>
                <a:solidFill>
                  <a:schemeClr val="accent2">
                    <a:lumMod val="40000"/>
                    <a:lumOff val="60000"/>
                  </a:schemeClr>
                </a:solidFill>
                <a:effectLst/>
              </a:rPr>
              <a:t>anni 60</a:t>
            </a:r>
          </a:p>
        </p:txBody>
      </p:sp>
      <p:sp>
        <p:nvSpPr>
          <p:cNvPr id="19" name="Rettangolo 18">
            <a:extLst>
              <a:ext uri="{FF2B5EF4-FFF2-40B4-BE49-F238E27FC236}">
                <a16:creationId xmlns:a16="http://schemas.microsoft.com/office/drawing/2014/main" id="{6A9807D4-6F37-4E42-864D-B51BF4838A38}"/>
              </a:ext>
            </a:extLst>
          </p:cNvPr>
          <p:cNvSpPr/>
          <p:nvPr/>
        </p:nvSpPr>
        <p:spPr>
          <a:xfrm>
            <a:off x="5614198" y="2592231"/>
            <a:ext cx="1389483" cy="923330"/>
          </a:xfrm>
          <a:prstGeom prst="rect">
            <a:avLst/>
          </a:prstGeom>
          <a:noFill/>
        </p:spPr>
        <p:txBody>
          <a:bodyPr wrap="none" lIns="91440" tIns="45720" rIns="91440" bIns="45720">
            <a:spAutoFit/>
          </a:bodyPr>
          <a:lstStyle/>
          <a:p>
            <a:pPr algn="ctr"/>
            <a:r>
              <a:rPr lang="it-IT" sz="5400" b="1" cap="none" spc="0" dirty="0">
                <a:ln w="22225">
                  <a:solidFill>
                    <a:schemeClr val="accent2"/>
                  </a:solidFill>
                  <a:prstDash val="solid"/>
                </a:ln>
                <a:solidFill>
                  <a:schemeClr val="accent2">
                    <a:lumMod val="40000"/>
                    <a:lumOff val="60000"/>
                  </a:schemeClr>
                </a:solidFill>
                <a:effectLst/>
              </a:rPr>
              <a:t>oggi</a:t>
            </a:r>
          </a:p>
        </p:txBody>
      </p:sp>
      <p:sp>
        <p:nvSpPr>
          <p:cNvPr id="20" name="Rettangolo 19">
            <a:extLst>
              <a:ext uri="{FF2B5EF4-FFF2-40B4-BE49-F238E27FC236}">
                <a16:creationId xmlns:a16="http://schemas.microsoft.com/office/drawing/2014/main" id="{F6579E65-2735-4F8B-8194-2C655BEA3C2A}"/>
              </a:ext>
            </a:extLst>
          </p:cNvPr>
          <p:cNvSpPr/>
          <p:nvPr/>
        </p:nvSpPr>
        <p:spPr>
          <a:xfrm>
            <a:off x="1278652" y="5464710"/>
            <a:ext cx="758165" cy="400110"/>
          </a:xfrm>
          <a:prstGeom prst="rect">
            <a:avLst/>
          </a:prstGeom>
        </p:spPr>
        <p:txBody>
          <a:bodyPr wrap="square">
            <a:spAutoFit/>
          </a:bodyPr>
          <a:lstStyle/>
          <a:p>
            <a:pPr algn="ctr"/>
            <a:r>
              <a:rPr lang="it-IT" sz="2000" b="1" dirty="0">
                <a:solidFill>
                  <a:schemeClr val="accent2">
                    <a:lumMod val="75000"/>
                  </a:schemeClr>
                </a:solidFill>
                <a:latin typeface="Arial" panose="020B0604020202020204" pitchFamily="34" charset="0"/>
                <a:cs typeface="Arial" panose="020B0604020202020204" pitchFamily="34" charset="0"/>
              </a:rPr>
              <a:t>32%</a:t>
            </a:r>
          </a:p>
        </p:txBody>
      </p:sp>
      <p:sp>
        <p:nvSpPr>
          <p:cNvPr id="21" name="Rettangolo 20">
            <a:extLst>
              <a:ext uri="{FF2B5EF4-FFF2-40B4-BE49-F238E27FC236}">
                <a16:creationId xmlns:a16="http://schemas.microsoft.com/office/drawing/2014/main" id="{AA3A6630-5496-4C86-B5BF-62D6B46FB523}"/>
              </a:ext>
            </a:extLst>
          </p:cNvPr>
          <p:cNvSpPr/>
          <p:nvPr/>
        </p:nvSpPr>
        <p:spPr>
          <a:xfrm>
            <a:off x="2806765" y="5464710"/>
            <a:ext cx="758165" cy="400110"/>
          </a:xfrm>
          <a:prstGeom prst="rect">
            <a:avLst/>
          </a:prstGeom>
        </p:spPr>
        <p:txBody>
          <a:bodyPr wrap="square">
            <a:spAutoFit/>
          </a:bodyPr>
          <a:lstStyle/>
          <a:p>
            <a:pPr algn="ctr"/>
            <a:r>
              <a:rPr lang="it-IT" sz="2000" b="1" dirty="0">
                <a:solidFill>
                  <a:schemeClr val="accent2">
                    <a:lumMod val="75000"/>
                  </a:schemeClr>
                </a:solidFill>
                <a:latin typeface="Arial" panose="020B0604020202020204" pitchFamily="34" charset="0"/>
                <a:cs typeface="Arial" panose="020B0604020202020204" pitchFamily="34" charset="0"/>
              </a:rPr>
              <a:t>33%</a:t>
            </a:r>
          </a:p>
        </p:txBody>
      </p:sp>
      <p:sp>
        <p:nvSpPr>
          <p:cNvPr id="22" name="Rettangolo 21">
            <a:extLst>
              <a:ext uri="{FF2B5EF4-FFF2-40B4-BE49-F238E27FC236}">
                <a16:creationId xmlns:a16="http://schemas.microsoft.com/office/drawing/2014/main" id="{01DB30CD-BEAE-4258-AE3C-8641444B929E}"/>
              </a:ext>
            </a:extLst>
          </p:cNvPr>
          <p:cNvSpPr/>
          <p:nvPr/>
        </p:nvSpPr>
        <p:spPr>
          <a:xfrm>
            <a:off x="4431687" y="5464710"/>
            <a:ext cx="758165" cy="400110"/>
          </a:xfrm>
          <a:prstGeom prst="rect">
            <a:avLst/>
          </a:prstGeom>
        </p:spPr>
        <p:txBody>
          <a:bodyPr wrap="square">
            <a:spAutoFit/>
          </a:bodyPr>
          <a:lstStyle/>
          <a:p>
            <a:pPr algn="ctr"/>
            <a:r>
              <a:rPr lang="it-IT" sz="2000" b="1" dirty="0">
                <a:solidFill>
                  <a:schemeClr val="accent2">
                    <a:lumMod val="75000"/>
                  </a:schemeClr>
                </a:solidFill>
                <a:latin typeface="Arial" panose="020B0604020202020204" pitchFamily="34" charset="0"/>
                <a:cs typeface="Arial" panose="020B0604020202020204" pitchFamily="34" charset="0"/>
              </a:rPr>
              <a:t>28%</a:t>
            </a:r>
          </a:p>
        </p:txBody>
      </p:sp>
      <p:sp>
        <p:nvSpPr>
          <p:cNvPr id="23" name="Rettangolo 22">
            <a:extLst>
              <a:ext uri="{FF2B5EF4-FFF2-40B4-BE49-F238E27FC236}">
                <a16:creationId xmlns:a16="http://schemas.microsoft.com/office/drawing/2014/main" id="{8BE7B2BF-8B4D-48C6-91DB-FC4DB779D202}"/>
              </a:ext>
            </a:extLst>
          </p:cNvPr>
          <p:cNvSpPr/>
          <p:nvPr/>
        </p:nvSpPr>
        <p:spPr>
          <a:xfrm>
            <a:off x="6201173" y="5464710"/>
            <a:ext cx="758165" cy="400110"/>
          </a:xfrm>
          <a:prstGeom prst="rect">
            <a:avLst/>
          </a:prstGeom>
        </p:spPr>
        <p:txBody>
          <a:bodyPr wrap="square">
            <a:spAutoFit/>
          </a:bodyPr>
          <a:lstStyle/>
          <a:p>
            <a:pPr algn="ctr"/>
            <a:r>
              <a:rPr lang="it-IT" sz="2000" b="1" dirty="0">
                <a:solidFill>
                  <a:schemeClr val="accent2">
                    <a:lumMod val="75000"/>
                  </a:schemeClr>
                </a:solidFill>
                <a:latin typeface="Arial" panose="020B0604020202020204" pitchFamily="34" charset="0"/>
                <a:cs typeface="Arial" panose="020B0604020202020204" pitchFamily="34" charset="0"/>
              </a:rPr>
              <a:t>7%</a:t>
            </a:r>
          </a:p>
        </p:txBody>
      </p:sp>
      <p:sp>
        <p:nvSpPr>
          <p:cNvPr id="24" name="Rettangolo 23">
            <a:extLst>
              <a:ext uri="{FF2B5EF4-FFF2-40B4-BE49-F238E27FC236}">
                <a16:creationId xmlns:a16="http://schemas.microsoft.com/office/drawing/2014/main" id="{5501680D-511A-44E3-9FAF-036EDD59BEF8}"/>
              </a:ext>
            </a:extLst>
          </p:cNvPr>
          <p:cNvSpPr/>
          <p:nvPr/>
        </p:nvSpPr>
        <p:spPr>
          <a:xfrm>
            <a:off x="939865" y="5783363"/>
            <a:ext cx="6395185" cy="369332"/>
          </a:xfrm>
          <a:prstGeom prst="rect">
            <a:avLst/>
          </a:prstGeom>
        </p:spPr>
        <p:txBody>
          <a:bodyPr wrap="square">
            <a:spAutoFit/>
          </a:bodyPr>
          <a:lstStyle/>
          <a:p>
            <a:pPr algn="ctr"/>
            <a:r>
              <a:rPr lang="it-IT" dirty="0">
                <a:latin typeface="Arial" panose="020B0604020202020204" pitchFamily="34" charset="0"/>
                <a:cs typeface="Arial" panose="020B0604020202020204" pitchFamily="34" charset="0"/>
              </a:rPr>
              <a:t>ISTAT 2018 - famiglie per numero di figli</a:t>
            </a:r>
          </a:p>
        </p:txBody>
      </p:sp>
      <p:pic>
        <p:nvPicPr>
          <p:cNvPr id="4" name="Immagine 3">
            <a:extLst>
              <a:ext uri="{FF2B5EF4-FFF2-40B4-BE49-F238E27FC236}">
                <a16:creationId xmlns:a16="http://schemas.microsoft.com/office/drawing/2014/main" id="{1E3A1AF6-85F7-4371-ACAC-E3A01C04BF24}"/>
              </a:ext>
            </a:extLst>
          </p:cNvPr>
          <p:cNvPicPr>
            <a:picLocks noChangeAspect="1"/>
          </p:cNvPicPr>
          <p:nvPr/>
        </p:nvPicPr>
        <p:blipFill>
          <a:blip r:embed="rId8"/>
          <a:stretch>
            <a:fillRect/>
          </a:stretch>
        </p:blipFill>
        <p:spPr>
          <a:xfrm>
            <a:off x="7892458" y="1892073"/>
            <a:ext cx="3100606" cy="1329816"/>
          </a:xfrm>
          <a:prstGeom prst="rect">
            <a:avLst/>
          </a:prstGeom>
        </p:spPr>
      </p:pic>
      <p:pic>
        <p:nvPicPr>
          <p:cNvPr id="25" name="Immagine 24">
            <a:extLst>
              <a:ext uri="{FF2B5EF4-FFF2-40B4-BE49-F238E27FC236}">
                <a16:creationId xmlns:a16="http://schemas.microsoft.com/office/drawing/2014/main" id="{D11AB854-CCDE-47D3-9CF8-B6CF40E22D2E}"/>
              </a:ext>
            </a:extLst>
          </p:cNvPr>
          <p:cNvPicPr>
            <a:picLocks noChangeAspect="1"/>
          </p:cNvPicPr>
          <p:nvPr/>
        </p:nvPicPr>
        <p:blipFill rotWithShape="1">
          <a:blip r:embed="rId8"/>
          <a:srcRect r="38173"/>
          <a:stretch/>
        </p:blipFill>
        <p:spPr>
          <a:xfrm>
            <a:off x="7864580" y="3868111"/>
            <a:ext cx="1917016" cy="1329816"/>
          </a:xfrm>
          <a:prstGeom prst="rect">
            <a:avLst/>
          </a:prstGeom>
        </p:spPr>
      </p:pic>
      <p:sp>
        <p:nvSpPr>
          <p:cNvPr id="26" name="Rettangolo 25">
            <a:extLst>
              <a:ext uri="{FF2B5EF4-FFF2-40B4-BE49-F238E27FC236}">
                <a16:creationId xmlns:a16="http://schemas.microsoft.com/office/drawing/2014/main" id="{B9DCBBBD-E7BB-4D6C-8831-0B7D6B0C7171}"/>
              </a:ext>
            </a:extLst>
          </p:cNvPr>
          <p:cNvSpPr/>
          <p:nvPr/>
        </p:nvSpPr>
        <p:spPr>
          <a:xfrm>
            <a:off x="8827379" y="2437467"/>
            <a:ext cx="1435008" cy="830997"/>
          </a:xfrm>
          <a:prstGeom prst="rect">
            <a:avLst/>
          </a:prstGeom>
          <a:noFill/>
        </p:spPr>
        <p:txBody>
          <a:bodyPr wrap="none" lIns="91440" tIns="45720" rIns="91440" bIns="45720">
            <a:spAutoFit/>
          </a:bodyPr>
          <a:lstStyle/>
          <a:p>
            <a:pPr algn="ctr"/>
            <a:r>
              <a:rPr lang="it-IT" sz="4800" b="1" cap="none" spc="0" dirty="0">
                <a:ln w="22225">
                  <a:solidFill>
                    <a:schemeClr val="accent2"/>
                  </a:solidFill>
                  <a:prstDash val="solid"/>
                </a:ln>
                <a:solidFill>
                  <a:schemeClr val="accent2">
                    <a:lumMod val="40000"/>
                    <a:lumOff val="60000"/>
                  </a:schemeClr>
                </a:solidFill>
                <a:effectLst/>
              </a:rPr>
              <a:t>2000</a:t>
            </a:r>
          </a:p>
        </p:txBody>
      </p:sp>
      <p:sp>
        <p:nvSpPr>
          <p:cNvPr id="10" name="Rettangolo 9">
            <a:extLst>
              <a:ext uri="{FF2B5EF4-FFF2-40B4-BE49-F238E27FC236}">
                <a16:creationId xmlns:a16="http://schemas.microsoft.com/office/drawing/2014/main" id="{E7C9F157-1E4F-4C62-8B16-A5315598D356}"/>
              </a:ext>
            </a:extLst>
          </p:cNvPr>
          <p:cNvSpPr/>
          <p:nvPr/>
        </p:nvSpPr>
        <p:spPr>
          <a:xfrm>
            <a:off x="8625280" y="3201716"/>
            <a:ext cx="1441420" cy="369332"/>
          </a:xfrm>
          <a:prstGeom prst="rect">
            <a:avLst/>
          </a:prstGeom>
        </p:spPr>
        <p:txBody>
          <a:bodyPr wrap="none">
            <a:spAutoFit/>
          </a:bodyPr>
          <a:lstStyle/>
          <a:p>
            <a:r>
              <a:rPr lang="it-IT" b="1" dirty="0">
                <a:latin typeface="Arial" panose="020B0604020202020204" pitchFamily="34" charset="0"/>
                <a:cs typeface="Arial" panose="020B0604020202020204" pitchFamily="34" charset="0"/>
              </a:rPr>
              <a:t>10,5 milioni</a:t>
            </a:r>
            <a:endParaRPr lang="it-IT" b="1" dirty="0"/>
          </a:p>
        </p:txBody>
      </p:sp>
      <p:sp>
        <p:nvSpPr>
          <p:cNvPr id="27" name="Rettangolo 26">
            <a:extLst>
              <a:ext uri="{FF2B5EF4-FFF2-40B4-BE49-F238E27FC236}">
                <a16:creationId xmlns:a16="http://schemas.microsoft.com/office/drawing/2014/main" id="{38D1AA37-94D2-475C-B909-8DDE2816B1E5}"/>
              </a:ext>
            </a:extLst>
          </p:cNvPr>
          <p:cNvSpPr/>
          <p:nvPr/>
        </p:nvSpPr>
        <p:spPr>
          <a:xfrm>
            <a:off x="8175740" y="5186828"/>
            <a:ext cx="1313180" cy="369332"/>
          </a:xfrm>
          <a:prstGeom prst="rect">
            <a:avLst/>
          </a:prstGeom>
        </p:spPr>
        <p:txBody>
          <a:bodyPr wrap="none">
            <a:spAutoFit/>
          </a:bodyPr>
          <a:lstStyle/>
          <a:p>
            <a:r>
              <a:rPr lang="it-IT" b="1" dirty="0">
                <a:latin typeface="Arial" panose="020B0604020202020204" pitchFamily="34" charset="0"/>
                <a:cs typeface="Arial" panose="020B0604020202020204" pitchFamily="34" charset="0"/>
              </a:rPr>
              <a:t>7,6 milioni</a:t>
            </a:r>
            <a:endParaRPr lang="it-IT" b="1" dirty="0"/>
          </a:p>
        </p:txBody>
      </p:sp>
      <p:sp>
        <p:nvSpPr>
          <p:cNvPr id="28" name="Rettangolo 27">
            <a:extLst>
              <a:ext uri="{FF2B5EF4-FFF2-40B4-BE49-F238E27FC236}">
                <a16:creationId xmlns:a16="http://schemas.microsoft.com/office/drawing/2014/main" id="{637CA715-AACD-457E-BD3F-E320C682F2AA}"/>
              </a:ext>
            </a:extLst>
          </p:cNvPr>
          <p:cNvSpPr/>
          <p:nvPr/>
        </p:nvSpPr>
        <p:spPr>
          <a:xfrm>
            <a:off x="7959375" y="4185813"/>
            <a:ext cx="1254189" cy="830997"/>
          </a:xfrm>
          <a:prstGeom prst="rect">
            <a:avLst/>
          </a:prstGeom>
          <a:noFill/>
        </p:spPr>
        <p:txBody>
          <a:bodyPr wrap="none" lIns="91440" tIns="45720" rIns="91440" bIns="45720">
            <a:spAutoFit/>
          </a:bodyPr>
          <a:lstStyle/>
          <a:p>
            <a:pPr algn="ctr"/>
            <a:r>
              <a:rPr lang="it-IT" sz="4800" b="1" cap="none" spc="0" dirty="0">
                <a:ln w="22225">
                  <a:solidFill>
                    <a:schemeClr val="accent2"/>
                  </a:solidFill>
                  <a:prstDash val="solid"/>
                </a:ln>
                <a:solidFill>
                  <a:schemeClr val="accent2">
                    <a:lumMod val="40000"/>
                    <a:lumOff val="60000"/>
                  </a:schemeClr>
                </a:solidFill>
                <a:effectLst/>
              </a:rPr>
              <a:t>oggi</a:t>
            </a:r>
          </a:p>
        </p:txBody>
      </p:sp>
      <p:pic>
        <p:nvPicPr>
          <p:cNvPr id="31" name="Immagine 30">
            <a:extLst>
              <a:ext uri="{FF2B5EF4-FFF2-40B4-BE49-F238E27FC236}">
                <a16:creationId xmlns:a16="http://schemas.microsoft.com/office/drawing/2014/main" id="{B5679875-980D-4FA3-BE46-566B9D089FC6}"/>
              </a:ext>
            </a:extLst>
          </p:cNvPr>
          <p:cNvPicPr>
            <a:picLocks noChangeAspect="1"/>
          </p:cNvPicPr>
          <p:nvPr/>
        </p:nvPicPr>
        <p:blipFill rotWithShape="1">
          <a:blip r:embed="rId8"/>
          <a:srcRect r="47911"/>
          <a:stretch/>
        </p:blipFill>
        <p:spPr>
          <a:xfrm>
            <a:off x="9983201" y="3882054"/>
            <a:ext cx="1615098" cy="1329816"/>
          </a:xfrm>
          <a:prstGeom prst="rect">
            <a:avLst/>
          </a:prstGeom>
        </p:spPr>
      </p:pic>
      <p:sp>
        <p:nvSpPr>
          <p:cNvPr id="32" name="Rettangolo 31">
            <a:extLst>
              <a:ext uri="{FF2B5EF4-FFF2-40B4-BE49-F238E27FC236}">
                <a16:creationId xmlns:a16="http://schemas.microsoft.com/office/drawing/2014/main" id="{3B7985E8-2EB1-49F4-A1BC-40EE5CC02DEC}"/>
              </a:ext>
            </a:extLst>
          </p:cNvPr>
          <p:cNvSpPr/>
          <p:nvPr/>
        </p:nvSpPr>
        <p:spPr>
          <a:xfrm>
            <a:off x="10132722" y="5202384"/>
            <a:ext cx="1313180" cy="369332"/>
          </a:xfrm>
          <a:prstGeom prst="rect">
            <a:avLst/>
          </a:prstGeom>
        </p:spPr>
        <p:txBody>
          <a:bodyPr wrap="none">
            <a:spAutoFit/>
          </a:bodyPr>
          <a:lstStyle/>
          <a:p>
            <a:r>
              <a:rPr lang="it-IT" b="1" dirty="0">
                <a:latin typeface="Arial" panose="020B0604020202020204" pitchFamily="34" charset="0"/>
                <a:cs typeface="Arial" panose="020B0604020202020204" pitchFamily="34" charset="0"/>
              </a:rPr>
              <a:t>6,2 milioni</a:t>
            </a:r>
            <a:endParaRPr lang="it-IT" b="1" dirty="0"/>
          </a:p>
        </p:txBody>
      </p:sp>
      <p:sp>
        <p:nvSpPr>
          <p:cNvPr id="33" name="Rettangolo 32">
            <a:extLst>
              <a:ext uri="{FF2B5EF4-FFF2-40B4-BE49-F238E27FC236}">
                <a16:creationId xmlns:a16="http://schemas.microsoft.com/office/drawing/2014/main" id="{44201F54-33CC-41B1-98AF-FE2C05CC4677}"/>
              </a:ext>
            </a:extLst>
          </p:cNvPr>
          <p:cNvSpPr/>
          <p:nvPr/>
        </p:nvSpPr>
        <p:spPr>
          <a:xfrm>
            <a:off x="10192019" y="4457769"/>
            <a:ext cx="1435008" cy="830997"/>
          </a:xfrm>
          <a:prstGeom prst="rect">
            <a:avLst/>
          </a:prstGeom>
          <a:noFill/>
        </p:spPr>
        <p:txBody>
          <a:bodyPr wrap="none" lIns="91440" tIns="45720" rIns="91440" bIns="45720">
            <a:spAutoFit/>
          </a:bodyPr>
          <a:lstStyle/>
          <a:p>
            <a:pPr algn="ctr"/>
            <a:r>
              <a:rPr lang="it-IT" sz="4800" b="1" cap="none" spc="0" dirty="0">
                <a:ln w="22225">
                  <a:solidFill>
                    <a:schemeClr val="accent2"/>
                  </a:solidFill>
                  <a:prstDash val="solid"/>
                </a:ln>
                <a:solidFill>
                  <a:schemeClr val="accent2">
                    <a:lumMod val="40000"/>
                    <a:lumOff val="60000"/>
                  </a:schemeClr>
                </a:solidFill>
                <a:effectLst/>
              </a:rPr>
              <a:t>2040</a:t>
            </a:r>
          </a:p>
        </p:txBody>
      </p:sp>
      <p:sp>
        <p:nvSpPr>
          <p:cNvPr id="34" name="Ovale 33">
            <a:extLst>
              <a:ext uri="{FF2B5EF4-FFF2-40B4-BE49-F238E27FC236}">
                <a16:creationId xmlns:a16="http://schemas.microsoft.com/office/drawing/2014/main" id="{83029EC5-004D-4075-B548-ED8DC2AF966A}"/>
              </a:ext>
            </a:extLst>
          </p:cNvPr>
          <p:cNvSpPr/>
          <p:nvPr/>
        </p:nvSpPr>
        <p:spPr>
          <a:xfrm>
            <a:off x="11611897" y="6360606"/>
            <a:ext cx="419762" cy="4197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latin typeface="Arial" panose="020B0604020202020204" pitchFamily="34" charset="0"/>
                <a:cs typeface="Arial" panose="020B0604020202020204" pitchFamily="34" charset="0"/>
              </a:rPr>
              <a:t>2</a:t>
            </a:r>
          </a:p>
        </p:txBody>
      </p:sp>
      <p:cxnSp>
        <p:nvCxnSpPr>
          <p:cNvPr id="36" name="Connettore diritto 35">
            <a:extLst>
              <a:ext uri="{FF2B5EF4-FFF2-40B4-BE49-F238E27FC236}">
                <a16:creationId xmlns:a16="http://schemas.microsoft.com/office/drawing/2014/main" id="{93D927F5-FDB3-4F1E-81F6-B4439C5F3225}"/>
              </a:ext>
            </a:extLst>
          </p:cNvPr>
          <p:cNvCxnSpPr/>
          <p:nvPr/>
        </p:nvCxnSpPr>
        <p:spPr>
          <a:xfrm>
            <a:off x="7765986" y="1505527"/>
            <a:ext cx="3557796"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Connettore diritto 36">
            <a:extLst>
              <a:ext uri="{FF2B5EF4-FFF2-40B4-BE49-F238E27FC236}">
                <a16:creationId xmlns:a16="http://schemas.microsoft.com/office/drawing/2014/main" id="{30F30F2D-2CC0-4315-B4C1-128F328BF3F7}"/>
              </a:ext>
            </a:extLst>
          </p:cNvPr>
          <p:cNvCxnSpPr>
            <a:cxnSpLocks/>
          </p:cNvCxnSpPr>
          <p:nvPr/>
        </p:nvCxnSpPr>
        <p:spPr>
          <a:xfrm>
            <a:off x="7823026" y="1505527"/>
            <a:ext cx="1009304" cy="0"/>
          </a:xfrm>
          <a:prstGeom prst="line">
            <a:avLst/>
          </a:prstGeom>
          <a:ln w="1016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9" name="Immagine 38">
            <a:extLst>
              <a:ext uri="{FF2B5EF4-FFF2-40B4-BE49-F238E27FC236}">
                <a16:creationId xmlns:a16="http://schemas.microsoft.com/office/drawing/2014/main" id="{6FE05C0E-87F5-416F-91E7-99FAC765D8D6}"/>
              </a:ext>
            </a:extLst>
          </p:cNvPr>
          <p:cNvPicPr>
            <a:picLocks noChangeAspect="1"/>
          </p:cNvPicPr>
          <p:nvPr/>
        </p:nvPicPr>
        <p:blipFill>
          <a:blip r:embed="rId9"/>
          <a:stretch>
            <a:fillRect/>
          </a:stretch>
        </p:blipFill>
        <p:spPr>
          <a:xfrm>
            <a:off x="10968898" y="410100"/>
            <a:ext cx="501206" cy="777064"/>
          </a:xfrm>
          <a:prstGeom prst="rect">
            <a:avLst/>
          </a:prstGeom>
        </p:spPr>
      </p:pic>
    </p:spTree>
    <p:extLst>
      <p:ext uri="{BB962C8B-B14F-4D97-AF65-F5344CB8AC3E}">
        <p14:creationId xmlns:p14="http://schemas.microsoft.com/office/powerpoint/2010/main" val="390810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10"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0" presetClass="entr" presetSubtype="0"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500"/>
                                        <p:tgtEl>
                                          <p:spTgt spid="36"/>
                                        </p:tgtEl>
                                      </p:cBhvr>
                                    </p:animEffect>
                                  </p:childTnLst>
                                </p:cTn>
                              </p:par>
                              <p:par>
                                <p:cTn id="70" presetID="10" presetClass="entr" presetSubtype="0"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par>
                                <p:cTn id="73" presetID="10" presetClass="entr" presetSubtype="0" fill="hold"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P spid="23" grpId="0"/>
      <p:bldP spid="24" grpId="0"/>
      <p:bldP spid="26" grpId="0"/>
      <p:bldP spid="10" grpId="0"/>
      <p:bldP spid="27" grpId="0"/>
      <p:bldP spid="28"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magine 1" descr="Immagine che contiene esterni, edificio, via, città&#10;&#10;Descrizione generata automaticamente">
            <a:extLst>
              <a:ext uri="{FF2B5EF4-FFF2-40B4-BE49-F238E27FC236}">
                <a16:creationId xmlns:a16="http://schemas.microsoft.com/office/drawing/2014/main" id="{41FF5B0E-6687-4B57-98FE-AA0B2814F4D5}"/>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4" name="Rettangolo 3">
            <a:extLst>
              <a:ext uri="{FF2B5EF4-FFF2-40B4-BE49-F238E27FC236}">
                <a16:creationId xmlns:a16="http://schemas.microsoft.com/office/drawing/2014/main" id="{93C3D77E-4554-4441-A546-41B12D02D427}"/>
              </a:ext>
            </a:extLst>
          </p:cNvPr>
          <p:cNvSpPr/>
          <p:nvPr/>
        </p:nvSpPr>
        <p:spPr>
          <a:xfrm>
            <a:off x="796636" y="0"/>
            <a:ext cx="9144000" cy="924791"/>
          </a:xfrm>
          <a:prstGeom prst="rect">
            <a:avLst/>
          </a:prstGeom>
        </p:spPr>
        <p:txBody>
          <a:bodyPr vert="horz" lIns="91440" tIns="45720" rIns="91440" bIns="45720" rtlCol="0" anchor="b">
            <a:normAutofit fontScale="92500"/>
          </a:bodyPr>
          <a:lstStyle/>
          <a:p>
            <a:pPr algn="ctr">
              <a:lnSpc>
                <a:spcPct val="90000"/>
              </a:lnSpc>
              <a:spcBef>
                <a:spcPct val="0"/>
              </a:spcBef>
              <a:spcAft>
                <a:spcPts val="600"/>
              </a:spcAft>
            </a:pPr>
            <a:r>
              <a:rPr lang="it-IT" sz="5400" b="1" dirty="0">
                <a:solidFill>
                  <a:srgbClr val="FFFFFF"/>
                </a:solidFill>
                <a:latin typeface="Arial" panose="020B0604020202020204" pitchFamily="34" charset="0"/>
                <a:ea typeface="+mj-ea"/>
                <a:cs typeface="Arial" panose="020B0604020202020204" pitchFamily="34" charset="0"/>
              </a:rPr>
              <a:t>ma quanti saremo nel 2040?</a:t>
            </a:r>
          </a:p>
        </p:txBody>
      </p:sp>
      <p:sp>
        <p:nvSpPr>
          <p:cNvPr id="5" name="Rettangolo 4">
            <a:extLst>
              <a:ext uri="{FF2B5EF4-FFF2-40B4-BE49-F238E27FC236}">
                <a16:creationId xmlns:a16="http://schemas.microsoft.com/office/drawing/2014/main" id="{EA77DBFD-08A0-4FCA-A2E5-C80E97715DD7}"/>
              </a:ext>
            </a:extLst>
          </p:cNvPr>
          <p:cNvSpPr/>
          <p:nvPr/>
        </p:nvSpPr>
        <p:spPr>
          <a:xfrm>
            <a:off x="720436" y="2205385"/>
            <a:ext cx="5108864" cy="923330"/>
          </a:xfrm>
          <a:prstGeom prst="rect">
            <a:avLst/>
          </a:prstGeom>
        </p:spPr>
        <p:txBody>
          <a:bodyPr wrap="square">
            <a:spAutoFit/>
          </a:bodyPr>
          <a:lstStyle/>
          <a:p>
            <a:r>
              <a:rPr lang="it-IT" dirty="0">
                <a:latin typeface="Arial" panose="020B0604020202020204" pitchFamily="34" charset="0"/>
                <a:cs typeface="Arial" panose="020B0604020202020204" pitchFamily="34" charset="0"/>
              </a:rPr>
              <a:t>un certo aumento della riproduttività</a:t>
            </a:r>
          </a:p>
          <a:p>
            <a:r>
              <a:rPr lang="it-IT" dirty="0">
                <a:latin typeface="Arial" panose="020B0604020202020204" pitchFamily="34" charset="0"/>
                <a:cs typeface="Arial" panose="020B0604020202020204" pitchFamily="34" charset="0"/>
              </a:rPr>
              <a:t>un sensibile aumento della longevità</a:t>
            </a:r>
          </a:p>
          <a:p>
            <a:r>
              <a:rPr lang="it-IT" dirty="0">
                <a:latin typeface="Arial" panose="020B0604020202020204" pitchFamily="34" charset="0"/>
                <a:cs typeface="Arial" panose="020B0604020202020204" pitchFamily="34" charset="0"/>
              </a:rPr>
              <a:t>un </a:t>
            </a:r>
            <a:r>
              <a:rPr lang="it-IT" dirty="0" err="1">
                <a:latin typeface="Arial" panose="020B0604020202020204" pitchFamily="34" charset="0"/>
                <a:cs typeface="Arial" panose="020B0604020202020204" pitchFamily="34" charset="0"/>
              </a:rPr>
              <a:t>cospiquo</a:t>
            </a:r>
            <a:r>
              <a:rPr lang="it-IT" dirty="0">
                <a:latin typeface="Arial" panose="020B0604020202020204" pitchFamily="34" charset="0"/>
                <a:cs typeface="Arial" panose="020B0604020202020204" pitchFamily="34" charset="0"/>
              </a:rPr>
              <a:t> saldo migratorio con l’estero</a:t>
            </a:r>
          </a:p>
        </p:txBody>
      </p:sp>
      <p:sp>
        <p:nvSpPr>
          <p:cNvPr id="7" name="Rettangolo 6">
            <a:extLst>
              <a:ext uri="{FF2B5EF4-FFF2-40B4-BE49-F238E27FC236}">
                <a16:creationId xmlns:a16="http://schemas.microsoft.com/office/drawing/2014/main" id="{33486335-A840-4ACC-925B-9F7B5CCD6E3B}"/>
              </a:ext>
            </a:extLst>
          </p:cNvPr>
          <p:cNvSpPr/>
          <p:nvPr/>
        </p:nvSpPr>
        <p:spPr>
          <a:xfrm>
            <a:off x="720436" y="3128715"/>
            <a:ext cx="6096000" cy="461665"/>
          </a:xfrm>
          <a:prstGeom prst="rect">
            <a:avLst/>
          </a:prstGeom>
        </p:spPr>
        <p:txBody>
          <a:bodyPr>
            <a:spAutoFit/>
          </a:bodyPr>
          <a:lstStyle/>
          <a:p>
            <a:r>
              <a:rPr lang="it-IT" sz="2400" b="1" dirty="0">
                <a:solidFill>
                  <a:srgbClr val="FFFF00"/>
                </a:solidFill>
                <a:latin typeface="Arial" panose="020B0604020202020204" pitchFamily="34" charset="0"/>
                <a:cs typeface="Arial" panose="020B0604020202020204" pitchFamily="34" charset="0"/>
              </a:rPr>
              <a:t>- 1,1 milioni (da 60,4 a 59,3)</a:t>
            </a:r>
          </a:p>
        </p:txBody>
      </p:sp>
      <p:sp>
        <p:nvSpPr>
          <p:cNvPr id="8" name="Rettangolo 7">
            <a:extLst>
              <a:ext uri="{FF2B5EF4-FFF2-40B4-BE49-F238E27FC236}">
                <a16:creationId xmlns:a16="http://schemas.microsoft.com/office/drawing/2014/main" id="{2366A9AF-5D6C-4FB4-9F06-B41BA6A8D90E}"/>
              </a:ext>
            </a:extLst>
          </p:cNvPr>
          <p:cNvSpPr/>
          <p:nvPr/>
        </p:nvSpPr>
        <p:spPr>
          <a:xfrm>
            <a:off x="720436" y="1712088"/>
            <a:ext cx="5108864" cy="461665"/>
          </a:xfrm>
          <a:prstGeom prst="rect">
            <a:avLst/>
          </a:prstGeom>
        </p:spPr>
        <p:txBody>
          <a:bodyPr wrap="square">
            <a:spAutoFit/>
          </a:bodyPr>
          <a:lstStyle/>
          <a:p>
            <a:r>
              <a:rPr lang="it-IT" sz="2400" b="1" dirty="0">
                <a:latin typeface="Arial" panose="020B0604020202020204" pitchFamily="34" charset="0"/>
                <a:cs typeface="Arial" panose="020B0604020202020204" pitchFamily="34" charset="0"/>
              </a:rPr>
              <a:t>una visione ottimistica</a:t>
            </a:r>
          </a:p>
        </p:txBody>
      </p:sp>
      <p:sp>
        <p:nvSpPr>
          <p:cNvPr id="12" name="Rettangolo 11">
            <a:extLst>
              <a:ext uri="{FF2B5EF4-FFF2-40B4-BE49-F238E27FC236}">
                <a16:creationId xmlns:a16="http://schemas.microsoft.com/office/drawing/2014/main" id="{27CFF54A-EEA9-4235-B389-DC7AA99A40B1}"/>
              </a:ext>
            </a:extLst>
          </p:cNvPr>
          <p:cNvSpPr/>
          <p:nvPr/>
        </p:nvSpPr>
        <p:spPr>
          <a:xfrm>
            <a:off x="1717963" y="3532546"/>
            <a:ext cx="1898074" cy="707886"/>
          </a:xfrm>
          <a:prstGeom prst="rect">
            <a:avLst/>
          </a:prstGeom>
        </p:spPr>
        <p:txBody>
          <a:bodyPr wrap="square">
            <a:spAutoFit/>
          </a:bodyPr>
          <a:lstStyle/>
          <a:p>
            <a:r>
              <a:rPr lang="it-IT" sz="4000" b="1" dirty="0">
                <a:latin typeface="Arial" panose="020B0604020202020204" pitchFamily="34" charset="0"/>
                <a:cs typeface="Arial" panose="020B0604020202020204" pitchFamily="34" charset="0"/>
              </a:rPr>
              <a:t>ma …</a:t>
            </a:r>
          </a:p>
        </p:txBody>
      </p:sp>
      <p:sp>
        <p:nvSpPr>
          <p:cNvPr id="13" name="Rettangolo 12">
            <a:extLst>
              <a:ext uri="{FF2B5EF4-FFF2-40B4-BE49-F238E27FC236}">
                <a16:creationId xmlns:a16="http://schemas.microsoft.com/office/drawing/2014/main" id="{8A9EB563-9EDB-4B0D-8ED6-B7E6BE518589}"/>
              </a:ext>
            </a:extLst>
          </p:cNvPr>
          <p:cNvSpPr/>
          <p:nvPr/>
        </p:nvSpPr>
        <p:spPr>
          <a:xfrm>
            <a:off x="720436" y="4272994"/>
            <a:ext cx="3986646" cy="1200329"/>
          </a:xfrm>
          <a:prstGeom prst="rect">
            <a:avLst/>
          </a:prstGeom>
        </p:spPr>
        <p:txBody>
          <a:bodyPr wrap="square">
            <a:spAutoFit/>
          </a:bodyPr>
          <a:lstStyle/>
          <a:p>
            <a:pPr>
              <a:tabLst>
                <a:tab pos="2868613" algn="r"/>
              </a:tabLst>
            </a:pPr>
            <a:r>
              <a:rPr lang="it-IT" sz="2400" b="1" dirty="0">
                <a:latin typeface="Arial" panose="020B0604020202020204" pitchFamily="34" charset="0"/>
                <a:cs typeface="Arial" panose="020B0604020202020204" pitchFamily="34" charset="0"/>
              </a:rPr>
              <a:t>sotto i 20 anni	</a:t>
            </a:r>
            <a:r>
              <a:rPr lang="it-IT" sz="2400" b="1" dirty="0">
                <a:solidFill>
                  <a:srgbClr val="FF0000"/>
                </a:solidFill>
                <a:latin typeface="Arial" panose="020B0604020202020204" pitchFamily="34" charset="0"/>
                <a:cs typeface="Arial" panose="020B0604020202020204" pitchFamily="34" charset="0"/>
              </a:rPr>
              <a:t>-1,6</a:t>
            </a:r>
          </a:p>
          <a:p>
            <a:pPr>
              <a:tabLst>
                <a:tab pos="2868613" algn="r"/>
              </a:tabLst>
            </a:pPr>
            <a:r>
              <a:rPr lang="it-IT" sz="2400" b="1" dirty="0">
                <a:latin typeface="Arial" panose="020B0604020202020204" pitchFamily="34" charset="0"/>
                <a:cs typeface="Arial" panose="020B0604020202020204" pitchFamily="34" charset="0"/>
              </a:rPr>
              <a:t>tra i 20 e i 70	</a:t>
            </a:r>
            <a:r>
              <a:rPr lang="it-IT" sz="2400" b="1" dirty="0">
                <a:solidFill>
                  <a:srgbClr val="FF0000"/>
                </a:solidFill>
                <a:latin typeface="Arial" panose="020B0604020202020204" pitchFamily="34" charset="0"/>
                <a:cs typeface="Arial" panose="020B0604020202020204" pitchFamily="34" charset="0"/>
              </a:rPr>
              <a:t>-4,0</a:t>
            </a:r>
          </a:p>
          <a:p>
            <a:pPr>
              <a:tabLst>
                <a:tab pos="2868613" algn="r"/>
              </a:tabLst>
            </a:pPr>
            <a:r>
              <a:rPr lang="it-IT" sz="2400" b="1" dirty="0">
                <a:latin typeface="Arial" panose="020B0604020202020204" pitchFamily="34" charset="0"/>
                <a:cs typeface="Arial" panose="020B0604020202020204" pitchFamily="34" charset="0"/>
              </a:rPr>
              <a:t>sopra i 70	+4,7</a:t>
            </a:r>
          </a:p>
        </p:txBody>
      </p:sp>
      <p:pic>
        <p:nvPicPr>
          <p:cNvPr id="6" name="Immagine 5">
            <a:extLst>
              <a:ext uri="{FF2B5EF4-FFF2-40B4-BE49-F238E27FC236}">
                <a16:creationId xmlns:a16="http://schemas.microsoft.com/office/drawing/2014/main" id="{55D45A9E-FF9E-4B89-8E52-950C97EB994B}"/>
              </a:ext>
            </a:extLst>
          </p:cNvPr>
          <p:cNvPicPr>
            <a:picLocks noChangeAspect="1"/>
          </p:cNvPicPr>
          <p:nvPr/>
        </p:nvPicPr>
        <p:blipFill>
          <a:blip r:embed="rId3"/>
          <a:stretch>
            <a:fillRect/>
          </a:stretch>
        </p:blipFill>
        <p:spPr>
          <a:xfrm>
            <a:off x="6241475" y="1394722"/>
            <a:ext cx="1821869" cy="1794541"/>
          </a:xfrm>
          <a:prstGeom prst="ellipse">
            <a:avLst/>
          </a:prstGeom>
          <a:ln>
            <a:noFill/>
          </a:ln>
          <a:effectLst>
            <a:softEdge rad="112500"/>
          </a:effectLst>
        </p:spPr>
      </p:pic>
      <p:sp>
        <p:nvSpPr>
          <p:cNvPr id="14" name="Rettangolo 13">
            <a:extLst>
              <a:ext uri="{FF2B5EF4-FFF2-40B4-BE49-F238E27FC236}">
                <a16:creationId xmlns:a16="http://schemas.microsoft.com/office/drawing/2014/main" id="{469B55FA-D8ED-48C9-B199-B1B1AD69AD10}"/>
              </a:ext>
            </a:extLst>
          </p:cNvPr>
          <p:cNvSpPr/>
          <p:nvPr/>
        </p:nvSpPr>
        <p:spPr>
          <a:xfrm>
            <a:off x="8063344" y="1394721"/>
            <a:ext cx="3754584" cy="1938992"/>
          </a:xfrm>
          <a:prstGeom prst="rect">
            <a:avLst/>
          </a:prstGeom>
        </p:spPr>
        <p:txBody>
          <a:bodyPr wrap="square">
            <a:spAutoFit/>
          </a:bodyPr>
          <a:lstStyle/>
          <a:p>
            <a:r>
              <a:rPr lang="it-IT" sz="2400" b="1" dirty="0">
                <a:latin typeface="Arial" panose="020B0604020202020204" pitchFamily="34" charset="0"/>
                <a:cs typeface="Arial" panose="020B0604020202020204" pitchFamily="34" charset="0"/>
              </a:rPr>
              <a:t>ma se l’obbiettivo di “migrazione zero” auspicato (a parole) da molte forze politiche si realizzasse</a:t>
            </a:r>
          </a:p>
        </p:txBody>
      </p:sp>
      <p:sp>
        <p:nvSpPr>
          <p:cNvPr id="15" name="Rettangolo 14">
            <a:extLst>
              <a:ext uri="{FF2B5EF4-FFF2-40B4-BE49-F238E27FC236}">
                <a16:creationId xmlns:a16="http://schemas.microsoft.com/office/drawing/2014/main" id="{1565F009-08F8-4C37-B2B6-30131154D1F7}"/>
              </a:ext>
            </a:extLst>
          </p:cNvPr>
          <p:cNvSpPr/>
          <p:nvPr/>
        </p:nvSpPr>
        <p:spPr>
          <a:xfrm>
            <a:off x="7363693" y="3391785"/>
            <a:ext cx="4360717" cy="584775"/>
          </a:xfrm>
          <a:prstGeom prst="rect">
            <a:avLst/>
          </a:prstGeom>
        </p:spPr>
        <p:txBody>
          <a:bodyPr wrap="square">
            <a:spAutoFit/>
          </a:bodyPr>
          <a:lstStyle/>
          <a:p>
            <a:pPr algn="ctr"/>
            <a:r>
              <a:rPr lang="it-IT" sz="3200" b="1" dirty="0">
                <a:solidFill>
                  <a:srgbClr val="FFFF00"/>
                </a:solidFill>
                <a:latin typeface="Arial" panose="020B0604020202020204" pitchFamily="34" charset="0"/>
                <a:cs typeface="Arial" panose="020B0604020202020204" pitchFamily="34" charset="0"/>
              </a:rPr>
              <a:t>meno 6 milioni</a:t>
            </a:r>
          </a:p>
        </p:txBody>
      </p:sp>
      <p:sp>
        <p:nvSpPr>
          <p:cNvPr id="16" name="Ovale 15">
            <a:extLst>
              <a:ext uri="{FF2B5EF4-FFF2-40B4-BE49-F238E27FC236}">
                <a16:creationId xmlns:a16="http://schemas.microsoft.com/office/drawing/2014/main" id="{378263AA-DBC2-4511-AFCF-9547710A33D7}"/>
              </a:ext>
            </a:extLst>
          </p:cNvPr>
          <p:cNvSpPr/>
          <p:nvPr/>
        </p:nvSpPr>
        <p:spPr>
          <a:xfrm>
            <a:off x="11611897" y="6360606"/>
            <a:ext cx="419762" cy="41976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latin typeface="Arial" panose="020B0604020202020204" pitchFamily="34" charset="0"/>
                <a:cs typeface="Arial" panose="020B0604020202020204" pitchFamily="34" charset="0"/>
              </a:rPr>
              <a:t>3</a:t>
            </a:r>
          </a:p>
        </p:txBody>
      </p:sp>
      <p:sp>
        <p:nvSpPr>
          <p:cNvPr id="17" name="Rettangolo 16">
            <a:extLst>
              <a:ext uri="{FF2B5EF4-FFF2-40B4-BE49-F238E27FC236}">
                <a16:creationId xmlns:a16="http://schemas.microsoft.com/office/drawing/2014/main" id="{4C6B8339-720C-4143-990E-0BFB1275EE93}"/>
              </a:ext>
            </a:extLst>
          </p:cNvPr>
          <p:cNvSpPr/>
          <p:nvPr/>
        </p:nvSpPr>
        <p:spPr>
          <a:xfrm>
            <a:off x="7971559" y="3927710"/>
            <a:ext cx="3986646" cy="830997"/>
          </a:xfrm>
          <a:prstGeom prst="rect">
            <a:avLst/>
          </a:prstGeom>
        </p:spPr>
        <p:txBody>
          <a:bodyPr wrap="square">
            <a:spAutoFit/>
          </a:bodyPr>
          <a:lstStyle/>
          <a:p>
            <a:pPr>
              <a:tabLst>
                <a:tab pos="2868613" algn="r"/>
              </a:tabLst>
            </a:pPr>
            <a:r>
              <a:rPr lang="it-IT" sz="2400" b="1" dirty="0">
                <a:latin typeface="Arial" panose="020B0604020202020204" pitchFamily="34" charset="0"/>
                <a:cs typeface="Arial" panose="020B0604020202020204" pitchFamily="34" charset="0"/>
              </a:rPr>
              <a:t>sotto  i 70	</a:t>
            </a:r>
            <a:r>
              <a:rPr lang="it-IT" sz="2400" b="1" dirty="0">
                <a:solidFill>
                  <a:srgbClr val="FF0000"/>
                </a:solidFill>
                <a:latin typeface="Arial" panose="020B0604020202020204" pitchFamily="34" charset="0"/>
                <a:cs typeface="Arial" panose="020B0604020202020204" pitchFamily="34" charset="0"/>
              </a:rPr>
              <a:t>-11,0</a:t>
            </a:r>
          </a:p>
          <a:p>
            <a:pPr>
              <a:tabLst>
                <a:tab pos="2868613" algn="r"/>
              </a:tabLst>
            </a:pPr>
            <a:r>
              <a:rPr lang="it-IT" sz="2400" b="1" dirty="0">
                <a:latin typeface="Arial" panose="020B0604020202020204" pitchFamily="34" charset="0"/>
                <a:cs typeface="Arial" panose="020B0604020202020204" pitchFamily="34" charset="0"/>
              </a:rPr>
              <a:t>sopra i 70	+5,0</a:t>
            </a:r>
          </a:p>
        </p:txBody>
      </p:sp>
      <p:pic>
        <p:nvPicPr>
          <p:cNvPr id="19" name="Immagine 18" descr="Immagine che contiene screenshot&#10;&#10;Descrizione generata automaticamente">
            <a:extLst>
              <a:ext uri="{FF2B5EF4-FFF2-40B4-BE49-F238E27FC236}">
                <a16:creationId xmlns:a16="http://schemas.microsoft.com/office/drawing/2014/main" id="{5FE12EDF-EF21-4218-B5E1-FB634AE0C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4706" y="4617641"/>
            <a:ext cx="3522588" cy="18840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146196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0"/>
      <p:bldP spid="13" grpId="0"/>
      <p:bldP spid="14"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ezzogiorno a rischio desertificazione, un dramma per tutta l ...">
            <a:extLst>
              <a:ext uri="{FF2B5EF4-FFF2-40B4-BE49-F238E27FC236}">
                <a16:creationId xmlns:a16="http://schemas.microsoft.com/office/drawing/2014/main" id="{66343126-FC29-4122-96C7-5232223A39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83" r="13818" b="7608"/>
          <a:stretch/>
        </p:blipFill>
        <p:spPr bwMode="auto">
          <a:xfrm>
            <a:off x="3533879" y="-72726"/>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ttangolo 2">
            <a:extLst>
              <a:ext uri="{FF2B5EF4-FFF2-40B4-BE49-F238E27FC236}">
                <a16:creationId xmlns:a16="http://schemas.microsoft.com/office/drawing/2014/main" id="{823A652E-55B6-4CCA-BD25-165387212879}"/>
              </a:ext>
            </a:extLst>
          </p:cNvPr>
          <p:cNvSpPr/>
          <p:nvPr/>
        </p:nvSpPr>
        <p:spPr>
          <a:xfrm>
            <a:off x="477980" y="2678361"/>
            <a:ext cx="4665519" cy="1648136"/>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it-IT" sz="4800" b="1">
                <a:latin typeface="Arial" panose="020B0604020202020204" pitchFamily="34" charset="0"/>
                <a:ea typeface="+mj-ea"/>
                <a:cs typeface="Arial" panose="020B0604020202020204" pitchFamily="34" charset="0"/>
              </a:rPr>
              <a:t>desertificazione del mezzogiorno</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ttangolo 9">
            <a:extLst>
              <a:ext uri="{FF2B5EF4-FFF2-40B4-BE49-F238E27FC236}">
                <a16:creationId xmlns:a16="http://schemas.microsoft.com/office/drawing/2014/main" id="{BFF001C9-BAB0-435F-AD81-F48D5C5C97D4}"/>
              </a:ext>
            </a:extLst>
          </p:cNvPr>
          <p:cNvSpPr/>
          <p:nvPr/>
        </p:nvSpPr>
        <p:spPr>
          <a:xfrm>
            <a:off x="477980" y="4663106"/>
            <a:ext cx="5108864" cy="830997"/>
          </a:xfrm>
          <a:prstGeom prst="rect">
            <a:avLst/>
          </a:prstGeom>
        </p:spPr>
        <p:txBody>
          <a:bodyPr wrap="square">
            <a:spAutoFit/>
          </a:bodyPr>
          <a:lstStyle/>
          <a:p>
            <a:r>
              <a:rPr lang="it-IT" sz="2400" b="1" dirty="0">
                <a:latin typeface="Arial" panose="020B0604020202020204" pitchFamily="34" charset="0"/>
                <a:cs typeface="Arial" panose="020B0604020202020204" pitchFamily="34" charset="0"/>
              </a:rPr>
              <a:t>molti giovani partono, poche nascite, pochi immigrati</a:t>
            </a:r>
          </a:p>
        </p:txBody>
      </p:sp>
      <p:pic>
        <p:nvPicPr>
          <p:cNvPr id="2" name="Immagine 1">
            <a:extLst>
              <a:ext uri="{FF2B5EF4-FFF2-40B4-BE49-F238E27FC236}">
                <a16:creationId xmlns:a16="http://schemas.microsoft.com/office/drawing/2014/main" id="{4ECEB48D-C1C0-4289-BAD3-2DC417C6C6C4}"/>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384467" y="992411"/>
            <a:ext cx="4665519" cy="1166380"/>
          </a:xfrm>
          <a:prstGeom prst="rect">
            <a:avLst/>
          </a:prstGeom>
        </p:spPr>
      </p:pic>
    </p:spTree>
    <p:extLst>
      <p:ext uri="{BB962C8B-B14F-4D97-AF65-F5344CB8AC3E}">
        <p14:creationId xmlns:p14="http://schemas.microsoft.com/office/powerpoint/2010/main" val="271390990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8974DAC7-F5AA-4A84-89D9-651EA81E4413}"/>
              </a:ext>
            </a:extLst>
          </p:cNvPr>
          <p:cNvSpPr/>
          <p:nvPr/>
        </p:nvSpPr>
        <p:spPr>
          <a:xfrm>
            <a:off x="6440933" y="212437"/>
            <a:ext cx="4645250" cy="1563994"/>
          </a:xfrm>
          <a:prstGeom prst="rect">
            <a:avLst/>
          </a:prstGeom>
        </p:spPr>
        <p:txBody>
          <a:bodyPr vert="horz" lIns="91440" tIns="45720" rIns="91440" bIns="45720" rtlCol="0" anchor="b">
            <a:normAutofit fontScale="85000" lnSpcReduction="10000"/>
          </a:bodyPr>
          <a:lstStyle/>
          <a:p>
            <a:pPr>
              <a:lnSpc>
                <a:spcPct val="90000"/>
              </a:lnSpc>
              <a:spcBef>
                <a:spcPct val="0"/>
              </a:spcBef>
              <a:spcAft>
                <a:spcPts val="600"/>
              </a:spcAft>
            </a:pPr>
            <a:r>
              <a:rPr lang="it-IT" sz="6000" b="1" dirty="0">
                <a:latin typeface="Arial" panose="020B0604020202020204" pitchFamily="34" charset="0"/>
                <a:ea typeface="+mj-ea"/>
                <a:cs typeface="Arial" panose="020B0604020202020204" pitchFamily="34" charset="0"/>
              </a:rPr>
              <a:t>la domanda di immigrazione</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Immigrazione in Campania e a Salerno: gli ultimi dati e le ...">
            <a:extLst>
              <a:ext uri="{FF2B5EF4-FFF2-40B4-BE49-F238E27FC236}">
                <a16:creationId xmlns:a16="http://schemas.microsoft.com/office/drawing/2014/main" id="{4EBA1AF2-F91D-42A0-BF0E-DF27E9CA17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4221"/>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E719E7DB-0DC7-4FBA-837C-75423A591FE0}"/>
              </a:ext>
            </a:extLst>
          </p:cNvPr>
          <p:cNvSpPr/>
          <p:nvPr/>
        </p:nvSpPr>
        <p:spPr>
          <a:xfrm>
            <a:off x="6440933" y="2043699"/>
            <a:ext cx="4645251" cy="1754326"/>
          </a:xfrm>
          <a:prstGeom prst="rect">
            <a:avLst/>
          </a:prstGeom>
        </p:spPr>
        <p:txBody>
          <a:bodyPr wrap="square">
            <a:spAutoFit/>
          </a:bodyPr>
          <a:lstStyle/>
          <a:p>
            <a:r>
              <a:rPr lang="it-IT" dirty="0">
                <a:latin typeface="Arial" panose="020B0604020202020204" pitchFamily="34" charset="0"/>
                <a:cs typeface="Arial" panose="020B0604020202020204" pitchFamily="34" charset="0"/>
              </a:rPr>
              <a:t>in assenza di immigrazione il forte depauperamento della popolazione in età attiva continuerebbe per molti anni, </a:t>
            </a:r>
          </a:p>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ci sarà </a:t>
            </a:r>
            <a:r>
              <a:rPr lang="it-IT" b="1" dirty="0">
                <a:solidFill>
                  <a:srgbClr val="FFFF00"/>
                </a:solidFill>
                <a:latin typeface="Arial" panose="020B0604020202020204" pitchFamily="34" charset="0"/>
                <a:cs typeface="Arial" panose="020B0604020202020204" pitchFamily="34" charset="0"/>
              </a:rPr>
              <a:t>un'alta domanda</a:t>
            </a:r>
            <a:r>
              <a:rPr lang="it-IT" dirty="0">
                <a:solidFill>
                  <a:srgbClr val="FFFF00"/>
                </a:solidFill>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di immigrazione nei prossimi decenni</a:t>
            </a:r>
          </a:p>
        </p:txBody>
      </p:sp>
      <p:sp>
        <p:nvSpPr>
          <p:cNvPr id="4" name="Rettangolo 3">
            <a:extLst>
              <a:ext uri="{FF2B5EF4-FFF2-40B4-BE49-F238E27FC236}">
                <a16:creationId xmlns:a16="http://schemas.microsoft.com/office/drawing/2014/main" id="{A4768321-F082-467D-8406-8C8F40A95F48}"/>
              </a:ext>
            </a:extLst>
          </p:cNvPr>
          <p:cNvSpPr/>
          <p:nvPr/>
        </p:nvSpPr>
        <p:spPr>
          <a:xfrm>
            <a:off x="6373999" y="3991495"/>
            <a:ext cx="4524910" cy="646331"/>
          </a:xfrm>
          <a:prstGeom prst="rect">
            <a:avLst/>
          </a:prstGeom>
        </p:spPr>
        <p:txBody>
          <a:bodyPr wrap="square">
            <a:spAutoFit/>
          </a:bodyPr>
          <a:lstStyle/>
          <a:p>
            <a:r>
              <a:rPr lang="it-IT" dirty="0">
                <a:latin typeface="Arial" panose="020B0604020202020204" pitchFamily="34" charset="0"/>
                <a:cs typeface="Arial" panose="020B0604020202020204" pitchFamily="34" charset="0"/>
              </a:rPr>
              <a:t>dovranno essere privilegiati flussi migratori </a:t>
            </a:r>
            <a:r>
              <a:rPr lang="it-IT" dirty="0">
                <a:solidFill>
                  <a:srgbClr val="FFFF00"/>
                </a:solidFill>
                <a:latin typeface="Arial" panose="020B0604020202020204" pitchFamily="34" charset="0"/>
                <a:cs typeface="Arial" panose="020B0604020202020204" pitchFamily="34" charset="0"/>
              </a:rPr>
              <a:t>“</a:t>
            </a:r>
            <a:r>
              <a:rPr lang="it-IT" b="1" dirty="0">
                <a:solidFill>
                  <a:srgbClr val="FFFF00"/>
                </a:solidFill>
                <a:latin typeface="Arial" panose="020B0604020202020204" pitchFamily="34" charset="0"/>
                <a:cs typeface="Arial" panose="020B0604020202020204" pitchFamily="34" charset="0"/>
              </a:rPr>
              <a:t>utili</a:t>
            </a:r>
            <a:r>
              <a:rPr lang="it-IT" dirty="0">
                <a:solidFill>
                  <a:srgbClr val="FFFF00"/>
                </a:solidFill>
                <a:latin typeface="Arial" panose="020B0604020202020204" pitchFamily="34" charset="0"/>
                <a:cs typeface="Arial" panose="020B0604020202020204" pitchFamily="34" charset="0"/>
              </a:rPr>
              <a:t>”</a:t>
            </a:r>
          </a:p>
        </p:txBody>
      </p:sp>
      <p:sp>
        <p:nvSpPr>
          <p:cNvPr id="5" name="Rettangolo 4">
            <a:extLst>
              <a:ext uri="{FF2B5EF4-FFF2-40B4-BE49-F238E27FC236}">
                <a16:creationId xmlns:a16="http://schemas.microsoft.com/office/drawing/2014/main" id="{11EA2276-905F-475C-80FA-B1CFA3C86405}"/>
              </a:ext>
            </a:extLst>
          </p:cNvPr>
          <p:cNvSpPr/>
          <p:nvPr/>
        </p:nvSpPr>
        <p:spPr>
          <a:xfrm>
            <a:off x="6440933" y="4758404"/>
            <a:ext cx="4903601" cy="646331"/>
          </a:xfrm>
          <a:prstGeom prst="rect">
            <a:avLst/>
          </a:prstGeom>
        </p:spPr>
        <p:txBody>
          <a:bodyPr wrap="square">
            <a:spAutoFit/>
          </a:bodyPr>
          <a:lstStyle/>
          <a:p>
            <a:r>
              <a:rPr lang="it-IT" dirty="0">
                <a:latin typeface="Arial" panose="020B0604020202020204" pitchFamily="34" charset="0"/>
                <a:cs typeface="Arial" panose="020B0604020202020204" pitchFamily="34" charset="0"/>
              </a:rPr>
              <a:t>governare l’immigrazione, investire in politiche di </a:t>
            </a:r>
            <a:r>
              <a:rPr lang="it-IT" b="1" dirty="0">
                <a:solidFill>
                  <a:srgbClr val="FFFF00"/>
                </a:solidFill>
                <a:latin typeface="Arial" panose="020B0604020202020204" pitchFamily="34" charset="0"/>
                <a:cs typeface="Arial" panose="020B0604020202020204" pitchFamily="34" charset="0"/>
              </a:rPr>
              <a:t>integrazione</a:t>
            </a:r>
            <a:r>
              <a:rPr lang="it-IT" dirty="0">
                <a:latin typeface="Arial" panose="020B0604020202020204" pitchFamily="34" charset="0"/>
                <a:cs typeface="Arial" panose="020B0604020202020204" pitchFamily="34" charset="0"/>
              </a:rPr>
              <a:t>, favorire il radicamento</a:t>
            </a:r>
          </a:p>
        </p:txBody>
      </p:sp>
    </p:spTree>
    <p:extLst>
      <p:ext uri="{BB962C8B-B14F-4D97-AF65-F5344CB8AC3E}">
        <p14:creationId xmlns:p14="http://schemas.microsoft.com/office/powerpoint/2010/main" val="402941676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stat 2017, crisi della natalità: 100mila neonati in meno ...">
            <a:extLst>
              <a:ext uri="{FF2B5EF4-FFF2-40B4-BE49-F238E27FC236}">
                <a16:creationId xmlns:a16="http://schemas.microsoft.com/office/drawing/2014/main" id="{822B301B-1578-4647-A159-13A60D30AB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297" r="2" b="10615"/>
          <a:stretch/>
        </p:blipFill>
        <p:spPr bwMode="auto">
          <a:xfrm>
            <a:off x="-1" y="-3"/>
            <a:ext cx="4064316" cy="2281286"/>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4E0B7D2D-8DD6-4136-8F02-B4918C7D8A9D}"/>
              </a:ext>
            </a:extLst>
          </p:cNvPr>
          <p:cNvPicPr>
            <a:picLocks noChangeAspect="1"/>
          </p:cNvPicPr>
          <p:nvPr/>
        </p:nvPicPr>
        <p:blipFill rotWithShape="1">
          <a:blip r:embed="rId3"/>
          <a:srcRect t="29634" r="1" b="6501"/>
          <a:stretch/>
        </p:blipFill>
        <p:spPr>
          <a:xfrm>
            <a:off x="4067494" y="-1357"/>
            <a:ext cx="3953242" cy="2272266"/>
          </a:xfrm>
          <a:prstGeom prst="rect">
            <a:avLst/>
          </a:prstGeom>
          <a:solidFill>
            <a:srgbClr val="FFFFFF">
              <a:shade val="85000"/>
            </a:srgbClr>
          </a:solidFill>
        </p:spPr>
      </p:pic>
      <p:pic>
        <p:nvPicPr>
          <p:cNvPr id="2" name="Immagine 1">
            <a:extLst>
              <a:ext uri="{FF2B5EF4-FFF2-40B4-BE49-F238E27FC236}">
                <a16:creationId xmlns:a16="http://schemas.microsoft.com/office/drawing/2014/main" id="{08D3AC85-1413-4913-8B5F-A18972170A4D}"/>
              </a:ext>
            </a:extLst>
          </p:cNvPr>
          <p:cNvPicPr>
            <a:picLocks noChangeAspect="1"/>
          </p:cNvPicPr>
          <p:nvPr/>
        </p:nvPicPr>
        <p:blipFill rotWithShape="1">
          <a:blip r:embed="rId4"/>
          <a:srcRect t="29400" r="1" b="1"/>
          <a:stretch/>
        </p:blipFill>
        <p:spPr>
          <a:xfrm>
            <a:off x="8054797" y="-1356"/>
            <a:ext cx="4161863" cy="2272264"/>
          </a:xfrm>
          <a:prstGeom prst="rect">
            <a:avLst/>
          </a:prstGeom>
          <a:solidFill>
            <a:srgbClr val="FFFFFF">
              <a:shade val="85000"/>
            </a:srgbClr>
          </a:solidFill>
        </p:spPr>
      </p:pic>
      <p:pic>
        <p:nvPicPr>
          <p:cNvPr id="6" name="Immagine 5">
            <a:extLst>
              <a:ext uri="{FF2B5EF4-FFF2-40B4-BE49-F238E27FC236}">
                <a16:creationId xmlns:a16="http://schemas.microsoft.com/office/drawing/2014/main" id="{B7BB3924-DCBE-4852-A8BC-4ACDD9714C05}"/>
              </a:ext>
            </a:extLst>
          </p:cNvPr>
          <p:cNvPicPr>
            <a:picLocks noChangeAspect="1"/>
          </p:cNvPicPr>
          <p:nvPr/>
        </p:nvPicPr>
        <p:blipFill rotWithShape="1">
          <a:blip r:embed="rId5"/>
          <a:srcRect t="11761" b="23985"/>
          <a:stretch/>
        </p:blipFill>
        <p:spPr>
          <a:xfrm>
            <a:off x="20" y="2292876"/>
            <a:ext cx="4064292" cy="2281271"/>
          </a:xfrm>
          <a:prstGeom prst="rect">
            <a:avLst/>
          </a:prstGeom>
          <a:solidFill>
            <a:srgbClr val="FFFFFF">
              <a:shade val="85000"/>
            </a:srgbClr>
          </a:solidFill>
        </p:spPr>
      </p:pic>
      <p:pic>
        <p:nvPicPr>
          <p:cNvPr id="3080" name="Picture 8" descr="Sostegno per l'Inclusione Attiva (SIA)">
            <a:extLst>
              <a:ext uri="{FF2B5EF4-FFF2-40B4-BE49-F238E27FC236}">
                <a16:creationId xmlns:a16="http://schemas.microsoft.com/office/drawing/2014/main" id="{18C86E00-5BBB-4C67-93BE-800AE9A4F44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 b="15921"/>
          <a:stretch/>
        </p:blipFill>
        <p:spPr bwMode="auto">
          <a:xfrm>
            <a:off x="3" y="4585734"/>
            <a:ext cx="4061141" cy="2272267"/>
          </a:xfrm>
          <a:prstGeom prst="rect">
            <a:avLst/>
          </a:prstGeom>
          <a:solidFill>
            <a:srgbClr val="FFFFFF">
              <a:shade val="85000"/>
            </a:srgbClr>
          </a:solidFill>
        </p:spPr>
      </p:pic>
      <p:sp>
        <p:nvSpPr>
          <p:cNvPr id="141" name="Rectangle 140">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ttangolo 2">
            <a:extLst>
              <a:ext uri="{FF2B5EF4-FFF2-40B4-BE49-F238E27FC236}">
                <a16:creationId xmlns:a16="http://schemas.microsoft.com/office/drawing/2014/main" id="{AC40C44F-ECAD-4C04-B75A-3C651064C756}"/>
              </a:ext>
            </a:extLst>
          </p:cNvPr>
          <p:cNvSpPr/>
          <p:nvPr/>
        </p:nvSpPr>
        <p:spPr>
          <a:xfrm>
            <a:off x="4792341" y="3684810"/>
            <a:ext cx="6465287" cy="1609534"/>
          </a:xfrm>
          <a:prstGeom prst="rect">
            <a:avLst/>
          </a:prstGeom>
        </p:spPr>
        <p:txBody>
          <a:bodyPr vert="horz" lIns="91440" tIns="45720" rIns="91440" bIns="45720" rtlCol="0" anchor="b">
            <a:normAutofit/>
          </a:bodyPr>
          <a:lstStyle/>
          <a:p>
            <a:pPr>
              <a:lnSpc>
                <a:spcPts val="4600"/>
              </a:lnSpc>
              <a:spcBef>
                <a:spcPct val="0"/>
              </a:spcBef>
              <a:spcAft>
                <a:spcPts val="600"/>
              </a:spcAft>
            </a:pPr>
            <a:r>
              <a:rPr lang="it-IT" sz="4800" b="1" kern="1200" dirty="0">
                <a:solidFill>
                  <a:srgbClr val="FFFFFF"/>
                </a:solidFill>
                <a:latin typeface="Arial" panose="020B0604020202020204" pitchFamily="34" charset="0"/>
                <a:ea typeface="+mj-ea"/>
                <a:cs typeface="Arial" panose="020B0604020202020204" pitchFamily="34" charset="0"/>
              </a:rPr>
              <a:t>intervenire sulla curva delle nascite</a:t>
            </a:r>
          </a:p>
        </p:txBody>
      </p:sp>
      <p:cxnSp>
        <p:nvCxnSpPr>
          <p:cNvPr id="143" name="Straight Connector 142">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6931" y="5336249"/>
            <a:ext cx="5486400"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cxnSp>
        <p:nvCxnSpPr>
          <p:cNvPr id="3087" name="Straight Connector 148">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088" name="Straight Connector 150">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512B88DB-9786-48E1-B5B6-B6E98384FD0B}"/>
              </a:ext>
            </a:extLst>
          </p:cNvPr>
          <p:cNvSpPr txBox="1"/>
          <p:nvPr/>
        </p:nvSpPr>
        <p:spPr>
          <a:xfrm>
            <a:off x="9088005" y="49445"/>
            <a:ext cx="2095445" cy="369332"/>
          </a:xfrm>
          <a:prstGeom prst="rect">
            <a:avLst/>
          </a:prstGeom>
          <a:noFill/>
        </p:spPr>
        <p:txBody>
          <a:bodyPr wrap="none" rtlCol="0">
            <a:spAutoFit/>
          </a:bodyPr>
          <a:lstStyle/>
          <a:p>
            <a:r>
              <a:rPr lang="it-IT" b="1" dirty="0">
                <a:latin typeface="Arial" panose="020B0604020202020204" pitchFamily="34" charset="0"/>
                <a:cs typeface="Arial" panose="020B0604020202020204" pitchFamily="34" charset="0"/>
              </a:rPr>
              <a:t>premio di natalità</a:t>
            </a:r>
          </a:p>
        </p:txBody>
      </p:sp>
      <p:sp>
        <p:nvSpPr>
          <p:cNvPr id="43" name="CasellaDiTesto 42">
            <a:extLst>
              <a:ext uri="{FF2B5EF4-FFF2-40B4-BE49-F238E27FC236}">
                <a16:creationId xmlns:a16="http://schemas.microsoft.com/office/drawing/2014/main" id="{9B2FA92B-135E-4BF1-B8EF-F76F5EFC0DC1}"/>
              </a:ext>
            </a:extLst>
          </p:cNvPr>
          <p:cNvSpPr txBox="1"/>
          <p:nvPr/>
        </p:nvSpPr>
        <p:spPr>
          <a:xfrm>
            <a:off x="1353807" y="4071202"/>
            <a:ext cx="2557110" cy="369332"/>
          </a:xfrm>
          <a:prstGeom prst="rect">
            <a:avLst/>
          </a:prstGeom>
          <a:noFill/>
        </p:spPr>
        <p:txBody>
          <a:bodyPr wrap="none" rtlCol="0">
            <a:spAutoFit/>
          </a:bodyPr>
          <a:lstStyle/>
          <a:p>
            <a:r>
              <a:rPr lang="it-IT" b="1" dirty="0">
                <a:solidFill>
                  <a:schemeClr val="accent1">
                    <a:lumMod val="50000"/>
                  </a:schemeClr>
                </a:solidFill>
                <a:latin typeface="Arial" panose="020B0604020202020204" pitchFamily="34" charset="0"/>
                <a:cs typeface="Arial" panose="020B0604020202020204" pitchFamily="34" charset="0"/>
              </a:rPr>
              <a:t>miglioramento servizi</a:t>
            </a:r>
          </a:p>
        </p:txBody>
      </p:sp>
      <p:sp>
        <p:nvSpPr>
          <p:cNvPr id="44" name="CasellaDiTesto 43">
            <a:extLst>
              <a:ext uri="{FF2B5EF4-FFF2-40B4-BE49-F238E27FC236}">
                <a16:creationId xmlns:a16="http://schemas.microsoft.com/office/drawing/2014/main" id="{CDFA81D7-B060-4B1B-B2C4-D4599F2CDAB0}"/>
              </a:ext>
            </a:extLst>
          </p:cNvPr>
          <p:cNvSpPr txBox="1"/>
          <p:nvPr/>
        </p:nvSpPr>
        <p:spPr>
          <a:xfrm>
            <a:off x="2957895" y="4641109"/>
            <a:ext cx="1109599" cy="584775"/>
          </a:xfrm>
          <a:prstGeom prst="rect">
            <a:avLst/>
          </a:prstGeom>
          <a:noFill/>
        </p:spPr>
        <p:txBody>
          <a:bodyPr wrap="none" rtlCol="0">
            <a:spAutoFit/>
          </a:bodyPr>
          <a:lstStyle/>
          <a:p>
            <a:r>
              <a:rPr lang="it-IT" sz="1600" b="1" dirty="0">
                <a:solidFill>
                  <a:schemeClr val="accent1">
                    <a:lumMod val="50000"/>
                  </a:schemeClr>
                </a:solidFill>
                <a:latin typeface="Arial" panose="020B0604020202020204" pitchFamily="34" charset="0"/>
                <a:cs typeface="Arial" panose="020B0604020202020204" pitchFamily="34" charset="0"/>
              </a:rPr>
              <a:t>sostegno</a:t>
            </a:r>
          </a:p>
          <a:p>
            <a:r>
              <a:rPr lang="it-IT" sz="1600" b="1" dirty="0">
                <a:solidFill>
                  <a:schemeClr val="accent1">
                    <a:lumMod val="50000"/>
                  </a:schemeClr>
                </a:solidFill>
                <a:latin typeface="Arial" panose="020B0604020202020204" pitchFamily="34" charset="0"/>
                <a:cs typeface="Arial" panose="020B0604020202020204" pitchFamily="34" charset="0"/>
              </a:rPr>
              <a:t>al reddito</a:t>
            </a:r>
          </a:p>
        </p:txBody>
      </p:sp>
      <p:sp>
        <p:nvSpPr>
          <p:cNvPr id="45" name="CasellaDiTesto 44">
            <a:extLst>
              <a:ext uri="{FF2B5EF4-FFF2-40B4-BE49-F238E27FC236}">
                <a16:creationId xmlns:a16="http://schemas.microsoft.com/office/drawing/2014/main" id="{96561E14-BFBE-4D4A-856B-DCB244218CCC}"/>
              </a:ext>
            </a:extLst>
          </p:cNvPr>
          <p:cNvSpPr txBox="1"/>
          <p:nvPr/>
        </p:nvSpPr>
        <p:spPr>
          <a:xfrm>
            <a:off x="7027701" y="-16223"/>
            <a:ext cx="974947" cy="584775"/>
          </a:xfrm>
          <a:prstGeom prst="rect">
            <a:avLst/>
          </a:prstGeom>
          <a:noFill/>
        </p:spPr>
        <p:txBody>
          <a:bodyPr wrap="none" rtlCol="0">
            <a:spAutoFit/>
          </a:bodyPr>
          <a:lstStyle/>
          <a:p>
            <a:r>
              <a:rPr lang="it-IT" sz="1600" b="1" dirty="0">
                <a:solidFill>
                  <a:schemeClr val="accent1">
                    <a:lumMod val="50000"/>
                  </a:schemeClr>
                </a:solidFill>
                <a:latin typeface="Arial" panose="020B0604020202020204" pitchFamily="34" charset="0"/>
                <a:cs typeface="Arial" panose="020B0604020202020204" pitchFamily="34" charset="0"/>
              </a:rPr>
              <a:t>assegni</a:t>
            </a:r>
          </a:p>
          <a:p>
            <a:r>
              <a:rPr lang="it-IT" sz="1600" b="1" dirty="0">
                <a:solidFill>
                  <a:schemeClr val="accent1">
                    <a:lumMod val="50000"/>
                  </a:schemeClr>
                </a:solidFill>
                <a:latin typeface="Arial" panose="020B0604020202020204" pitchFamily="34" charset="0"/>
                <a:cs typeface="Arial" panose="020B0604020202020204" pitchFamily="34" charset="0"/>
              </a:rPr>
              <a:t>familiari</a:t>
            </a:r>
          </a:p>
        </p:txBody>
      </p:sp>
      <p:sp>
        <p:nvSpPr>
          <p:cNvPr id="46" name="CasellaDiTesto 45">
            <a:extLst>
              <a:ext uri="{FF2B5EF4-FFF2-40B4-BE49-F238E27FC236}">
                <a16:creationId xmlns:a16="http://schemas.microsoft.com/office/drawing/2014/main" id="{67BECBFA-0E4E-4EAC-9E42-325B202061E2}"/>
              </a:ext>
            </a:extLst>
          </p:cNvPr>
          <p:cNvSpPr txBox="1"/>
          <p:nvPr/>
        </p:nvSpPr>
        <p:spPr>
          <a:xfrm>
            <a:off x="4792341" y="2453544"/>
            <a:ext cx="4669562" cy="584775"/>
          </a:xfrm>
          <a:prstGeom prst="rect">
            <a:avLst/>
          </a:prstGeom>
          <a:noFill/>
        </p:spPr>
        <p:txBody>
          <a:bodyPr wrap="square" rtlCol="0">
            <a:spAutoFit/>
          </a:bodyPr>
          <a:lstStyle/>
          <a:p>
            <a:r>
              <a:rPr lang="it-IT" sz="3200" b="1" dirty="0">
                <a:solidFill>
                  <a:srgbClr val="FFFF00"/>
                </a:solidFill>
                <a:latin typeface="Arial" panose="020B0604020202020204" pitchFamily="34" charset="0"/>
                <a:cs typeface="Arial" panose="020B0604020202020204" pitchFamily="34" charset="0"/>
              </a:rPr>
              <a:t>l’azione più difficile</a:t>
            </a:r>
          </a:p>
        </p:txBody>
      </p:sp>
      <p:sp>
        <p:nvSpPr>
          <p:cNvPr id="9" name="Rettangolo 8">
            <a:extLst>
              <a:ext uri="{FF2B5EF4-FFF2-40B4-BE49-F238E27FC236}">
                <a16:creationId xmlns:a16="http://schemas.microsoft.com/office/drawing/2014/main" id="{7E1E5CA1-F1BF-4000-A320-781A7D3CEAA3}"/>
              </a:ext>
            </a:extLst>
          </p:cNvPr>
          <p:cNvSpPr/>
          <p:nvPr/>
        </p:nvSpPr>
        <p:spPr>
          <a:xfrm>
            <a:off x="4792341" y="5475892"/>
            <a:ext cx="6487023" cy="923330"/>
          </a:xfrm>
          <a:prstGeom prst="rect">
            <a:avLst/>
          </a:prstGeom>
          <a:noFill/>
        </p:spPr>
        <p:txBody>
          <a:bodyPr wrap="square" rtlCol="0">
            <a:spAutoFit/>
          </a:bodyPr>
          <a:lstStyle/>
          <a:p>
            <a:r>
              <a:rPr lang="it-IT" dirty="0">
                <a:solidFill>
                  <a:schemeClr val="bg1"/>
                </a:solidFill>
                <a:latin typeface="Arial" panose="020B0604020202020204" pitchFamily="34" charset="0"/>
                <a:cs typeface="Arial" panose="020B0604020202020204" pitchFamily="34" charset="0"/>
              </a:rPr>
              <a:t>esistono molteplici esperienze di politiche di sostegno alla riproduzione in altri paesi, ma con risultati incerti da interpretare e difficilmente mutuabili in contesti sociali diversi</a:t>
            </a:r>
          </a:p>
        </p:txBody>
      </p:sp>
    </p:spTree>
    <p:extLst>
      <p:ext uri="{BB962C8B-B14F-4D97-AF65-F5344CB8AC3E}">
        <p14:creationId xmlns:p14="http://schemas.microsoft.com/office/powerpoint/2010/main" val="140926601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1298</Words>
  <Application>Microsoft Office PowerPoint</Application>
  <PresentationFormat>Widescreen</PresentationFormat>
  <Paragraphs>119</Paragraphs>
  <Slides>17</Slides>
  <Notes>0</Notes>
  <HiddenSlides>2</HiddenSlides>
  <MMClips>0</MMClips>
  <ScaleCrop>false</ScaleCrop>
  <HeadingPairs>
    <vt:vector size="8" baseType="variant">
      <vt:variant>
        <vt:lpstr>Caratteri utilizzati</vt:lpstr>
      </vt:variant>
      <vt:variant>
        <vt:i4>4</vt:i4>
      </vt:variant>
      <vt:variant>
        <vt:lpstr>Tema</vt:lpstr>
      </vt:variant>
      <vt:variant>
        <vt:i4>1</vt:i4>
      </vt:variant>
      <vt:variant>
        <vt:lpstr>Titoli diapositive</vt:lpstr>
      </vt:variant>
      <vt:variant>
        <vt:i4>17</vt:i4>
      </vt:variant>
      <vt:variant>
        <vt:lpstr>Presentazioni personalizzate</vt:lpstr>
      </vt:variant>
      <vt:variant>
        <vt:i4>1</vt:i4>
      </vt:variant>
    </vt:vector>
  </HeadingPairs>
  <TitlesOfParts>
    <vt:vector size="23" baseType="lpstr">
      <vt:lpstr>Arial</vt:lpstr>
      <vt:lpstr>Calibri</vt:lpstr>
      <vt:lpstr>Calibri Light</vt:lpstr>
      <vt:lpstr>Tw Cen MT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comesiusa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Volpi</dc:creator>
  <cp:lastModifiedBy>Alessandro Volpi</cp:lastModifiedBy>
  <cp:revision>16</cp:revision>
  <dcterms:created xsi:type="dcterms:W3CDTF">2020-04-18T07:51:12Z</dcterms:created>
  <dcterms:modified xsi:type="dcterms:W3CDTF">2020-06-05T06:52:35Z</dcterms:modified>
</cp:coreProperties>
</file>