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17" r:id="rId2"/>
    <p:sldId id="285" r:id="rId3"/>
    <p:sldId id="318" r:id="rId4"/>
    <p:sldId id="319" r:id="rId5"/>
    <p:sldId id="337" r:id="rId6"/>
    <p:sldId id="320" r:id="rId7"/>
    <p:sldId id="322" r:id="rId8"/>
    <p:sldId id="321" r:id="rId9"/>
    <p:sldId id="323" r:id="rId10"/>
    <p:sldId id="324" r:id="rId11"/>
    <p:sldId id="326" r:id="rId12"/>
    <p:sldId id="325" r:id="rId13"/>
    <p:sldId id="327" r:id="rId14"/>
    <p:sldId id="256" r:id="rId15"/>
    <p:sldId id="328" r:id="rId16"/>
    <p:sldId id="329" r:id="rId17"/>
    <p:sldId id="330" r:id="rId18"/>
    <p:sldId id="331" r:id="rId19"/>
    <p:sldId id="332" r:id="rId20"/>
    <p:sldId id="335" r:id="rId21"/>
    <p:sldId id="336" r:id="rId22"/>
    <p:sldId id="334" r:id="rId23"/>
    <p:sldId id="266" r:id="rId24"/>
    <p:sldId id="267" r:id="rId25"/>
    <p:sldId id="316" r:id="rId26"/>
  </p:sldIdLst>
  <p:sldSz cx="12192000" cy="6858000"/>
  <p:notesSz cx="6858000" cy="9144000"/>
  <p:embeddedFontLst>
    <p:embeddedFont>
      <p:font typeface="Calibri" panose="020F0502020204030204" pitchFamily="34" charset="0"/>
      <p:regular r:id="rId27"/>
      <p:bold r:id="rId28"/>
      <p:italic r:id="rId29"/>
      <p:boldItalic r:id="rId30"/>
    </p:embeddedFont>
    <p:embeddedFont>
      <p:font typeface="Calibri Light" panose="020F0302020204030204" pitchFamily="34" charset="0"/>
      <p:regular r:id="rId31"/>
      <p:italic r:id="rId32"/>
    </p:embeddedFont>
    <p:embeddedFont>
      <p:font typeface="Caveat" pitchFamily="2" charset="0"/>
      <p:regular r:id="rId33"/>
      <p:bold r:id="rId34"/>
    </p:embeddedFont>
  </p:embeddedFontLst>
  <p:custShowLst>
    <p:custShow name="come si usa" id="0">
      <p:sldLst>
        <p:sld r:id="rId26"/>
        <p:sld r:id="rId25"/>
      </p:sldLst>
    </p:custShow>
    <p:custShow name="efficenza allocativa" id="1">
      <p:sldLst/>
    </p:custShow>
    <p:custShow name="PadoaSchioppa" id="2">
      <p:sldLst/>
    </p:custShow>
    <p:custShow name="presenzastato" id="3">
      <p:sldLst/>
    </p:custShow>
    <p:custShow name="IVA_IRPE_Pressione" id="4">
      <p:sldLst/>
    </p:custShow>
    <p:custShow name="articolo53" id="5">
      <p:sldLst/>
    </p:custShow>
    <p:custShow name="imposta_mercato" id="6">
      <p:sldLst/>
    </p:custShow>
    <p:custShow name="IVA_IRPEF" id="7">
      <p:sldLst/>
    </p:custShow>
    <p:custShow name="taxdefinition" id="8">
      <p:sldLst/>
    </p:custShow>
    <p:custShow name="storia1_evasione" id="9">
      <p:sldLst/>
    </p:custShow>
    <p:custShow name="storia2_controversie" id="10">
      <p:sldLst/>
    </p:custShow>
    <p:custShow name="spesapubblica_3" id="11">
      <p:sldLst/>
    </p:custShow>
  </p:custShowLst>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D449B"/>
  </p:clrMru>
  <p:extLst>
    <p:ext uri="{E76CE94A-603C-4142-B9EB-6D1370010A27}">
      <p14:discardImageEditData xmlns:p14="http://schemas.microsoft.com/office/powerpoint/2010/main" val="0"/>
    </p:ext>
    <p:ext uri="{D31A062A-798A-4329-ABDD-BBA856620510}">
      <p14:defaultImageDpi xmlns:p14="http://schemas.microsoft.com/office/powerpoint/2010/main" val="96"/>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515" autoAdjust="0"/>
    <p:restoredTop sz="94660"/>
  </p:normalViewPr>
  <p:slideViewPr>
    <p:cSldViewPr snapToGrid="0">
      <p:cViewPr varScale="1">
        <p:scale>
          <a:sx n="83" d="100"/>
          <a:sy n="83" d="100"/>
        </p:scale>
        <p:origin x="590" y="82"/>
      </p:cViewPr>
      <p:guideLst/>
    </p:cSldViewPr>
  </p:slideViewPr>
  <p:notesTextViewPr>
    <p:cViewPr>
      <p:scale>
        <a:sx n="1" d="1"/>
        <a:sy n="1" d="1"/>
      </p:scale>
      <p:origin x="0" y="0"/>
    </p:cViewPr>
  </p:notesTextViewPr>
  <p:sorterViewPr>
    <p:cViewPr>
      <p:scale>
        <a:sx n="30" d="100"/>
        <a:sy n="3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font" Target="fonts/font8.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7.fntdata"/><Relationship Id="rId38"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3.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6.fntdata"/><Relationship Id="rId37"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font" Target="fonts/font2.fntdata"/><Relationship Id="rId36"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937E38D-8EC5-4913-B439-E26125AD1459}"/>
              </a:ext>
            </a:extLst>
          </p:cNvPr>
          <p:cNvSpPr>
            <a:spLocks noGrp="1"/>
          </p:cNvSpPr>
          <p:nvPr>
            <p:ph type="ctrTitle"/>
          </p:nvPr>
        </p:nvSpPr>
        <p:spPr>
          <a:xfrm>
            <a:off x="1524000" y="1122363"/>
            <a:ext cx="9144000" cy="2387600"/>
          </a:xfrm>
        </p:spPr>
        <p:txBody>
          <a:bodyPr anchor="b"/>
          <a:lstStyle>
            <a:lvl1pPr algn="ctr">
              <a:defRPr sz="6000"/>
            </a:lvl1pPr>
          </a:lstStyle>
          <a:p>
            <a:r>
              <a:rPr lang="it-IT"/>
              <a:t>Fare clic per modificare lo stile del titolo dello schema</a:t>
            </a:r>
          </a:p>
        </p:txBody>
      </p:sp>
      <p:sp>
        <p:nvSpPr>
          <p:cNvPr id="3" name="Sottotitolo 2">
            <a:extLst>
              <a:ext uri="{FF2B5EF4-FFF2-40B4-BE49-F238E27FC236}">
                <a16:creationId xmlns:a16="http://schemas.microsoft.com/office/drawing/2014/main" id="{9137AFB1-93F7-4637-8BED-0195CE4AE5B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it-IT"/>
              <a:t>Fare clic per modificare lo stile del sottotitolo dello schema</a:t>
            </a:r>
          </a:p>
        </p:txBody>
      </p:sp>
      <p:sp>
        <p:nvSpPr>
          <p:cNvPr id="4" name="Segnaposto data 3">
            <a:extLst>
              <a:ext uri="{FF2B5EF4-FFF2-40B4-BE49-F238E27FC236}">
                <a16:creationId xmlns:a16="http://schemas.microsoft.com/office/drawing/2014/main" id="{169A657D-67E6-468F-873F-A3B6F7C9FD05}"/>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5" name="Segnaposto piè di pagina 4">
            <a:extLst>
              <a:ext uri="{FF2B5EF4-FFF2-40B4-BE49-F238E27FC236}">
                <a16:creationId xmlns:a16="http://schemas.microsoft.com/office/drawing/2014/main" id="{14CCC931-A5C5-4ED0-81B2-AD5DA20ADC73}"/>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CE2CC9B2-ACFF-44FE-BC53-0337A7401777}"/>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28348343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6C9C2B3-CA75-4432-A31B-BD938968BAEA}"/>
              </a:ext>
            </a:extLst>
          </p:cNvPr>
          <p:cNvSpPr>
            <a:spLocks noGrp="1"/>
          </p:cNvSpPr>
          <p:nvPr>
            <p:ph type="title"/>
          </p:nvPr>
        </p:nvSpPr>
        <p:spPr/>
        <p:txBody>
          <a:bodyPr/>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3D45FBB0-0D38-45F6-A11E-31482282993E}"/>
              </a:ext>
            </a:extLst>
          </p:cNvPr>
          <p:cNvSpPr>
            <a:spLocks noGrp="1"/>
          </p:cNvSpPr>
          <p:nvPr>
            <p:ph type="body" orient="vert" idx="1"/>
          </p:nvPr>
        </p:nvSpPr>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3A157606-6D83-41D9-9025-2748D1B68CA2}"/>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5" name="Segnaposto piè di pagina 4">
            <a:extLst>
              <a:ext uri="{FF2B5EF4-FFF2-40B4-BE49-F238E27FC236}">
                <a16:creationId xmlns:a16="http://schemas.microsoft.com/office/drawing/2014/main" id="{72079C19-54F7-437C-8270-B1375A4F4A7A}"/>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D1ACF1B-9C73-4063-ACD9-792DEA03CF50}"/>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21913801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a:extLst>
              <a:ext uri="{FF2B5EF4-FFF2-40B4-BE49-F238E27FC236}">
                <a16:creationId xmlns:a16="http://schemas.microsoft.com/office/drawing/2014/main" id="{D9D3D321-6F50-4A0D-B2AE-C7F96CC38E85}"/>
              </a:ext>
            </a:extLst>
          </p:cNvPr>
          <p:cNvSpPr>
            <a:spLocks noGrp="1"/>
          </p:cNvSpPr>
          <p:nvPr>
            <p:ph type="title" orient="vert"/>
          </p:nvPr>
        </p:nvSpPr>
        <p:spPr>
          <a:xfrm>
            <a:off x="8724900" y="365125"/>
            <a:ext cx="2628900" cy="5811838"/>
          </a:xfrm>
        </p:spPr>
        <p:txBody>
          <a:bodyPr vert="eaVert"/>
          <a:lstStyle/>
          <a:p>
            <a:r>
              <a:rPr lang="it-IT"/>
              <a:t>Fare clic per modificare lo stile del titolo dello schema</a:t>
            </a:r>
          </a:p>
        </p:txBody>
      </p:sp>
      <p:sp>
        <p:nvSpPr>
          <p:cNvPr id="3" name="Segnaposto testo verticale 2">
            <a:extLst>
              <a:ext uri="{FF2B5EF4-FFF2-40B4-BE49-F238E27FC236}">
                <a16:creationId xmlns:a16="http://schemas.microsoft.com/office/drawing/2014/main" id="{7DCFADBA-CE57-41B2-A654-105BADB39383}"/>
              </a:ext>
            </a:extLst>
          </p:cNvPr>
          <p:cNvSpPr>
            <a:spLocks noGrp="1"/>
          </p:cNvSpPr>
          <p:nvPr>
            <p:ph type="body" orient="vert" idx="1"/>
          </p:nvPr>
        </p:nvSpPr>
        <p:spPr>
          <a:xfrm>
            <a:off x="838200" y="365125"/>
            <a:ext cx="7734300" cy="5811838"/>
          </a:xfrm>
        </p:spPr>
        <p:txBody>
          <a:bodyPr vert="eaVert"/>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E79903DA-D87C-48D1-84FA-C305175E5931}"/>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5" name="Segnaposto piè di pagina 4">
            <a:extLst>
              <a:ext uri="{FF2B5EF4-FFF2-40B4-BE49-F238E27FC236}">
                <a16:creationId xmlns:a16="http://schemas.microsoft.com/office/drawing/2014/main" id="{DD9B6985-014B-4927-99CC-24F38D2EA9C0}"/>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BA194EB8-3799-4207-885E-AC2B6BFF706B}"/>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21787229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3D8E4D9-4A88-4338-ABE2-1D21130D83B3}"/>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AFD082C-2BB8-46DB-B57F-06C72CC9083B}"/>
              </a:ext>
            </a:extLst>
          </p:cNvPr>
          <p:cNvSpPr>
            <a:spLocks noGrp="1"/>
          </p:cNvSpPr>
          <p:nvPr>
            <p:ph idx="1"/>
          </p:nvPr>
        </p:nvSpPr>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C03497EA-F7EB-4FB5-9380-B497CB41AF24}"/>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5" name="Segnaposto piè di pagina 4">
            <a:extLst>
              <a:ext uri="{FF2B5EF4-FFF2-40B4-BE49-F238E27FC236}">
                <a16:creationId xmlns:a16="http://schemas.microsoft.com/office/drawing/2014/main" id="{1A082E1F-37AA-4F0F-B6A8-6B705CD52A24}"/>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D701447A-AAB4-4B76-B286-96554EEDD104}"/>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41858556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932EC7-F687-468E-8FDE-AF86B5910A71}"/>
              </a:ext>
            </a:extLst>
          </p:cNvPr>
          <p:cNvSpPr>
            <a:spLocks noGrp="1"/>
          </p:cNvSpPr>
          <p:nvPr>
            <p:ph type="title"/>
          </p:nvPr>
        </p:nvSpPr>
        <p:spPr>
          <a:xfrm>
            <a:off x="831850" y="1709738"/>
            <a:ext cx="10515600" cy="2852737"/>
          </a:xfrm>
        </p:spPr>
        <p:txBody>
          <a:bodyPr anchor="b"/>
          <a:lstStyle>
            <a:lvl1pPr>
              <a:defRPr sz="6000"/>
            </a:lvl1pPr>
          </a:lstStyle>
          <a:p>
            <a:r>
              <a:rPr lang="it-IT"/>
              <a:t>Fare clic per modificare lo stile del titolo dello schema</a:t>
            </a:r>
          </a:p>
        </p:txBody>
      </p:sp>
      <p:sp>
        <p:nvSpPr>
          <p:cNvPr id="3" name="Segnaposto testo 2">
            <a:extLst>
              <a:ext uri="{FF2B5EF4-FFF2-40B4-BE49-F238E27FC236}">
                <a16:creationId xmlns:a16="http://schemas.microsoft.com/office/drawing/2014/main" id="{BA233434-2305-4FE9-8BDE-C4DCF45B34B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it-IT"/>
              <a:t>Fare clic per modificare gli stili del testo dello schema</a:t>
            </a:r>
          </a:p>
        </p:txBody>
      </p:sp>
      <p:sp>
        <p:nvSpPr>
          <p:cNvPr id="4" name="Segnaposto data 3">
            <a:extLst>
              <a:ext uri="{FF2B5EF4-FFF2-40B4-BE49-F238E27FC236}">
                <a16:creationId xmlns:a16="http://schemas.microsoft.com/office/drawing/2014/main" id="{31F5D41C-CAAF-4803-B7C2-D4C562599E8D}"/>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5" name="Segnaposto piè di pagina 4">
            <a:extLst>
              <a:ext uri="{FF2B5EF4-FFF2-40B4-BE49-F238E27FC236}">
                <a16:creationId xmlns:a16="http://schemas.microsoft.com/office/drawing/2014/main" id="{EFCAEEB2-57D4-4F07-B792-123DD40DF02B}"/>
              </a:ext>
            </a:extLst>
          </p:cNvPr>
          <p:cNvSpPr>
            <a:spLocks noGrp="1"/>
          </p:cNvSpPr>
          <p:nvPr>
            <p:ph type="ftr" sz="quarter" idx="11"/>
          </p:nvPr>
        </p:nvSpPr>
        <p:spPr/>
        <p:txBody>
          <a:bodyPr/>
          <a:lstStyle/>
          <a:p>
            <a:endParaRPr lang="it-IT"/>
          </a:p>
        </p:txBody>
      </p:sp>
      <p:sp>
        <p:nvSpPr>
          <p:cNvPr id="6" name="Segnaposto numero diapositiva 5">
            <a:extLst>
              <a:ext uri="{FF2B5EF4-FFF2-40B4-BE49-F238E27FC236}">
                <a16:creationId xmlns:a16="http://schemas.microsoft.com/office/drawing/2014/main" id="{72C490ED-6DC4-4B0B-8C14-192C94F56D3F}"/>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5002271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60FC9F5-27DB-4CC6-AD10-F1E9E63203E4}"/>
              </a:ext>
            </a:extLst>
          </p:cNvPr>
          <p:cNvSpPr>
            <a:spLocks noGrp="1"/>
          </p:cNvSpPr>
          <p:nvPr>
            <p:ph type="title"/>
          </p:nvPr>
        </p:nvSpPr>
        <p:spPr/>
        <p:txBody>
          <a:body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E9D0DA12-32B8-4FD5-915C-F93FEE57065E}"/>
              </a:ext>
            </a:extLst>
          </p:cNvPr>
          <p:cNvSpPr>
            <a:spLocks noGrp="1"/>
          </p:cNvSpPr>
          <p:nvPr>
            <p:ph sz="half" idx="1"/>
          </p:nvPr>
        </p:nvSpPr>
        <p:spPr>
          <a:xfrm>
            <a:off x="838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a:extLst>
              <a:ext uri="{FF2B5EF4-FFF2-40B4-BE49-F238E27FC236}">
                <a16:creationId xmlns:a16="http://schemas.microsoft.com/office/drawing/2014/main" id="{FD1BB4E4-FCC2-4551-8386-2DDC60D4AD82}"/>
              </a:ext>
            </a:extLst>
          </p:cNvPr>
          <p:cNvSpPr>
            <a:spLocks noGrp="1"/>
          </p:cNvSpPr>
          <p:nvPr>
            <p:ph sz="half" idx="2"/>
          </p:nvPr>
        </p:nvSpPr>
        <p:spPr>
          <a:xfrm>
            <a:off x="6172200" y="1825625"/>
            <a:ext cx="5181600" cy="435133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4">
            <a:extLst>
              <a:ext uri="{FF2B5EF4-FFF2-40B4-BE49-F238E27FC236}">
                <a16:creationId xmlns:a16="http://schemas.microsoft.com/office/drawing/2014/main" id="{2D9CC46A-8E9E-4946-B1C3-EC7584F8A3EE}"/>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6" name="Segnaposto piè di pagina 5">
            <a:extLst>
              <a:ext uri="{FF2B5EF4-FFF2-40B4-BE49-F238E27FC236}">
                <a16:creationId xmlns:a16="http://schemas.microsoft.com/office/drawing/2014/main" id="{99B13EB7-9EBA-4714-8E59-2AA5835EC6DD}"/>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6E0AF4E-C4D3-4B72-84C4-62BA816B679D}"/>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430150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F71D8FA-A464-43F4-B885-14DE1BE4AE66}"/>
              </a:ext>
            </a:extLst>
          </p:cNvPr>
          <p:cNvSpPr>
            <a:spLocks noGrp="1"/>
          </p:cNvSpPr>
          <p:nvPr>
            <p:ph type="title"/>
          </p:nvPr>
        </p:nvSpPr>
        <p:spPr>
          <a:xfrm>
            <a:off x="839788" y="365125"/>
            <a:ext cx="10515600" cy="1325563"/>
          </a:xfrm>
        </p:spPr>
        <p:txBody>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A5377DD5-4EB3-424D-BE07-978466070E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4" name="Segnaposto contenuto 3">
            <a:extLst>
              <a:ext uri="{FF2B5EF4-FFF2-40B4-BE49-F238E27FC236}">
                <a16:creationId xmlns:a16="http://schemas.microsoft.com/office/drawing/2014/main" id="{34F42327-1043-4649-9421-B5977E76B982}"/>
              </a:ext>
            </a:extLst>
          </p:cNvPr>
          <p:cNvSpPr>
            <a:spLocks noGrp="1"/>
          </p:cNvSpPr>
          <p:nvPr>
            <p:ph sz="half" idx="2"/>
          </p:nvPr>
        </p:nvSpPr>
        <p:spPr>
          <a:xfrm>
            <a:off x="839788" y="2505075"/>
            <a:ext cx="5157787"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a:extLst>
              <a:ext uri="{FF2B5EF4-FFF2-40B4-BE49-F238E27FC236}">
                <a16:creationId xmlns:a16="http://schemas.microsoft.com/office/drawing/2014/main" id="{C9090C37-8F93-4C0D-8F90-A30850770AD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gli stili del testo dello schema</a:t>
            </a:r>
          </a:p>
        </p:txBody>
      </p:sp>
      <p:sp>
        <p:nvSpPr>
          <p:cNvPr id="6" name="Segnaposto contenuto 5">
            <a:extLst>
              <a:ext uri="{FF2B5EF4-FFF2-40B4-BE49-F238E27FC236}">
                <a16:creationId xmlns:a16="http://schemas.microsoft.com/office/drawing/2014/main" id="{3AD59EC1-4724-461D-B9FC-7C8BB43BD891}"/>
              </a:ext>
            </a:extLst>
          </p:cNvPr>
          <p:cNvSpPr>
            <a:spLocks noGrp="1"/>
          </p:cNvSpPr>
          <p:nvPr>
            <p:ph sz="quarter" idx="4"/>
          </p:nvPr>
        </p:nvSpPr>
        <p:spPr>
          <a:xfrm>
            <a:off x="6172200" y="2505075"/>
            <a:ext cx="5183188" cy="3684588"/>
          </a:xfrm>
        </p:spPr>
        <p:txBody>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6">
            <a:extLst>
              <a:ext uri="{FF2B5EF4-FFF2-40B4-BE49-F238E27FC236}">
                <a16:creationId xmlns:a16="http://schemas.microsoft.com/office/drawing/2014/main" id="{9C0AD13A-6C0A-4032-9CE5-2CCD7C4956BC}"/>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8" name="Segnaposto piè di pagina 7">
            <a:extLst>
              <a:ext uri="{FF2B5EF4-FFF2-40B4-BE49-F238E27FC236}">
                <a16:creationId xmlns:a16="http://schemas.microsoft.com/office/drawing/2014/main" id="{449DDD5A-BFD2-46D6-9440-53D8443B8B15}"/>
              </a:ext>
            </a:extLst>
          </p:cNvPr>
          <p:cNvSpPr>
            <a:spLocks noGrp="1"/>
          </p:cNvSpPr>
          <p:nvPr>
            <p:ph type="ftr" sz="quarter" idx="11"/>
          </p:nvPr>
        </p:nvSpPr>
        <p:spPr/>
        <p:txBody>
          <a:bodyPr/>
          <a:lstStyle/>
          <a:p>
            <a:endParaRPr lang="it-IT"/>
          </a:p>
        </p:txBody>
      </p:sp>
      <p:sp>
        <p:nvSpPr>
          <p:cNvPr id="9" name="Segnaposto numero diapositiva 8">
            <a:extLst>
              <a:ext uri="{FF2B5EF4-FFF2-40B4-BE49-F238E27FC236}">
                <a16:creationId xmlns:a16="http://schemas.microsoft.com/office/drawing/2014/main" id="{6ED7C4AF-B5E9-47B3-B6E6-5E12703399C0}"/>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18183871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7E1F5D-BE7B-41B1-BBE2-1229743E97D3}"/>
              </a:ext>
            </a:extLst>
          </p:cNvPr>
          <p:cNvSpPr>
            <a:spLocks noGrp="1"/>
          </p:cNvSpPr>
          <p:nvPr>
            <p:ph type="title"/>
          </p:nvPr>
        </p:nvSpPr>
        <p:spPr/>
        <p:txBody>
          <a:bodyPr/>
          <a:lstStyle/>
          <a:p>
            <a:r>
              <a:rPr lang="it-IT"/>
              <a:t>Fare clic per modificare lo stile del titolo dello schema</a:t>
            </a:r>
          </a:p>
        </p:txBody>
      </p:sp>
      <p:sp>
        <p:nvSpPr>
          <p:cNvPr id="3" name="Segnaposto data 2">
            <a:extLst>
              <a:ext uri="{FF2B5EF4-FFF2-40B4-BE49-F238E27FC236}">
                <a16:creationId xmlns:a16="http://schemas.microsoft.com/office/drawing/2014/main" id="{B1E5A9BE-A35D-4BD5-96E7-D3A08DAE6334}"/>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4" name="Segnaposto piè di pagina 3">
            <a:extLst>
              <a:ext uri="{FF2B5EF4-FFF2-40B4-BE49-F238E27FC236}">
                <a16:creationId xmlns:a16="http://schemas.microsoft.com/office/drawing/2014/main" id="{0FD62F03-F31B-48A2-ACFA-1A30F835BEB0}"/>
              </a:ext>
            </a:extLst>
          </p:cNvPr>
          <p:cNvSpPr>
            <a:spLocks noGrp="1"/>
          </p:cNvSpPr>
          <p:nvPr>
            <p:ph type="ftr" sz="quarter" idx="11"/>
          </p:nvPr>
        </p:nvSpPr>
        <p:spPr/>
        <p:txBody>
          <a:bodyPr/>
          <a:lstStyle/>
          <a:p>
            <a:endParaRPr lang="it-IT"/>
          </a:p>
        </p:txBody>
      </p:sp>
      <p:sp>
        <p:nvSpPr>
          <p:cNvPr id="5" name="Segnaposto numero diapositiva 4">
            <a:extLst>
              <a:ext uri="{FF2B5EF4-FFF2-40B4-BE49-F238E27FC236}">
                <a16:creationId xmlns:a16="http://schemas.microsoft.com/office/drawing/2014/main" id="{3334672E-EAB6-41ED-9D44-53B9269EA7AE}"/>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716079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a:extLst>
              <a:ext uri="{FF2B5EF4-FFF2-40B4-BE49-F238E27FC236}">
                <a16:creationId xmlns:a16="http://schemas.microsoft.com/office/drawing/2014/main" id="{D3350C8B-E88B-4293-963D-06CDB700AB89}"/>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3" name="Segnaposto piè di pagina 2">
            <a:extLst>
              <a:ext uri="{FF2B5EF4-FFF2-40B4-BE49-F238E27FC236}">
                <a16:creationId xmlns:a16="http://schemas.microsoft.com/office/drawing/2014/main" id="{D9AA506D-3A25-4D0B-B79A-136E2E301709}"/>
              </a:ext>
            </a:extLst>
          </p:cNvPr>
          <p:cNvSpPr>
            <a:spLocks noGrp="1"/>
          </p:cNvSpPr>
          <p:nvPr>
            <p:ph type="ftr" sz="quarter" idx="11"/>
          </p:nvPr>
        </p:nvSpPr>
        <p:spPr/>
        <p:txBody>
          <a:bodyPr/>
          <a:lstStyle/>
          <a:p>
            <a:endParaRPr lang="it-IT"/>
          </a:p>
        </p:txBody>
      </p:sp>
      <p:sp>
        <p:nvSpPr>
          <p:cNvPr id="4" name="Segnaposto numero diapositiva 3">
            <a:extLst>
              <a:ext uri="{FF2B5EF4-FFF2-40B4-BE49-F238E27FC236}">
                <a16:creationId xmlns:a16="http://schemas.microsoft.com/office/drawing/2014/main" id="{4032EAC9-BA5E-40C2-BA32-FF00ED24F0BC}"/>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7853540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689636C-1C15-4809-B3E7-AF546F922A0D}"/>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contenuto 2">
            <a:extLst>
              <a:ext uri="{FF2B5EF4-FFF2-40B4-BE49-F238E27FC236}">
                <a16:creationId xmlns:a16="http://schemas.microsoft.com/office/drawing/2014/main" id="{8B0CD83A-CE5E-4404-A85C-8F79E9AE5A3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a:extLst>
              <a:ext uri="{FF2B5EF4-FFF2-40B4-BE49-F238E27FC236}">
                <a16:creationId xmlns:a16="http://schemas.microsoft.com/office/drawing/2014/main" id="{64C17807-FE98-4D58-A2B1-14BADBA5E38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A14E68DC-A3E4-474F-9F87-A7D612F3F55D}"/>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6" name="Segnaposto piè di pagina 5">
            <a:extLst>
              <a:ext uri="{FF2B5EF4-FFF2-40B4-BE49-F238E27FC236}">
                <a16:creationId xmlns:a16="http://schemas.microsoft.com/office/drawing/2014/main" id="{1C12C697-66A0-4AD2-9FDD-6F621C93B69A}"/>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6009038E-86FB-4E87-B764-AD5F2D87E749}"/>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24827885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A372992-4504-4777-84A1-00A3B7952C82}"/>
              </a:ext>
            </a:extLst>
          </p:cNvPr>
          <p:cNvSpPr>
            <a:spLocks noGrp="1"/>
          </p:cNvSpPr>
          <p:nvPr>
            <p:ph type="title"/>
          </p:nvPr>
        </p:nvSpPr>
        <p:spPr>
          <a:xfrm>
            <a:off x="839788" y="457200"/>
            <a:ext cx="3932237" cy="1600200"/>
          </a:xfrm>
        </p:spPr>
        <p:txBody>
          <a:bodyPr anchor="b"/>
          <a:lstStyle>
            <a:lvl1pPr>
              <a:defRPr sz="3200"/>
            </a:lvl1pPr>
          </a:lstStyle>
          <a:p>
            <a:r>
              <a:rPr lang="it-IT"/>
              <a:t>Fare clic per modificare lo stile del titolo dello schema</a:t>
            </a:r>
          </a:p>
        </p:txBody>
      </p:sp>
      <p:sp>
        <p:nvSpPr>
          <p:cNvPr id="3" name="Segnaposto immagine 2">
            <a:extLst>
              <a:ext uri="{FF2B5EF4-FFF2-40B4-BE49-F238E27FC236}">
                <a16:creationId xmlns:a16="http://schemas.microsoft.com/office/drawing/2014/main" id="{728D8CB4-8F1F-4D7B-A964-EBCF387360E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a:extLst>
              <a:ext uri="{FF2B5EF4-FFF2-40B4-BE49-F238E27FC236}">
                <a16:creationId xmlns:a16="http://schemas.microsoft.com/office/drawing/2014/main" id="{262338AB-9F39-4528-BDFD-57E5B885F6E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it-IT"/>
              <a:t>Fare clic per modificare gli stili del testo dello schema</a:t>
            </a:r>
          </a:p>
        </p:txBody>
      </p:sp>
      <p:sp>
        <p:nvSpPr>
          <p:cNvPr id="5" name="Segnaposto data 4">
            <a:extLst>
              <a:ext uri="{FF2B5EF4-FFF2-40B4-BE49-F238E27FC236}">
                <a16:creationId xmlns:a16="http://schemas.microsoft.com/office/drawing/2014/main" id="{E1C2C988-AE12-4BFA-96A6-EE0686A68CB2}"/>
              </a:ext>
            </a:extLst>
          </p:cNvPr>
          <p:cNvSpPr>
            <a:spLocks noGrp="1"/>
          </p:cNvSpPr>
          <p:nvPr>
            <p:ph type="dt" sz="half" idx="10"/>
          </p:nvPr>
        </p:nvSpPr>
        <p:spPr/>
        <p:txBody>
          <a:bodyPr/>
          <a:lstStyle/>
          <a:p>
            <a:fld id="{6CBE510F-1638-426B-B963-6981FFA312FE}" type="datetimeFigureOut">
              <a:rPr lang="it-IT" smtClean="0"/>
              <a:t>05/06/2020</a:t>
            </a:fld>
            <a:endParaRPr lang="it-IT"/>
          </a:p>
        </p:txBody>
      </p:sp>
      <p:sp>
        <p:nvSpPr>
          <p:cNvPr id="6" name="Segnaposto piè di pagina 5">
            <a:extLst>
              <a:ext uri="{FF2B5EF4-FFF2-40B4-BE49-F238E27FC236}">
                <a16:creationId xmlns:a16="http://schemas.microsoft.com/office/drawing/2014/main" id="{062F148A-FB3D-457B-BE6C-70BC464F1198}"/>
              </a:ext>
            </a:extLst>
          </p:cNvPr>
          <p:cNvSpPr>
            <a:spLocks noGrp="1"/>
          </p:cNvSpPr>
          <p:nvPr>
            <p:ph type="ftr" sz="quarter" idx="11"/>
          </p:nvPr>
        </p:nvSpPr>
        <p:spPr/>
        <p:txBody>
          <a:bodyPr/>
          <a:lstStyle/>
          <a:p>
            <a:endParaRPr lang="it-IT"/>
          </a:p>
        </p:txBody>
      </p:sp>
      <p:sp>
        <p:nvSpPr>
          <p:cNvPr id="7" name="Segnaposto numero diapositiva 6">
            <a:extLst>
              <a:ext uri="{FF2B5EF4-FFF2-40B4-BE49-F238E27FC236}">
                <a16:creationId xmlns:a16="http://schemas.microsoft.com/office/drawing/2014/main" id="{59219CE2-767C-4B48-96CE-F5122DE729F7}"/>
              </a:ext>
            </a:extLst>
          </p:cNvPr>
          <p:cNvSpPr>
            <a:spLocks noGrp="1"/>
          </p:cNvSpPr>
          <p:nvPr>
            <p:ph type="sldNum" sz="quarter" idx="12"/>
          </p:nvPr>
        </p:nvSpPr>
        <p:spPr/>
        <p:txBody>
          <a:bodyPr/>
          <a:lstStyle/>
          <a:p>
            <a:fld id="{701EF076-54ED-4BCC-B003-03F5E2D88E62}" type="slidenum">
              <a:rPr lang="it-IT" smtClean="0"/>
              <a:t>‹N›</a:t>
            </a:fld>
            <a:endParaRPr lang="it-IT"/>
          </a:p>
        </p:txBody>
      </p:sp>
    </p:spTree>
    <p:extLst>
      <p:ext uri="{BB962C8B-B14F-4D97-AF65-F5344CB8AC3E}">
        <p14:creationId xmlns:p14="http://schemas.microsoft.com/office/powerpoint/2010/main" val="404895363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a:extLst>
              <a:ext uri="{FF2B5EF4-FFF2-40B4-BE49-F238E27FC236}">
                <a16:creationId xmlns:a16="http://schemas.microsoft.com/office/drawing/2014/main" id="{8212B082-C1D1-4CC5-BF82-2DFED18B23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it-IT"/>
              <a:t>Fare clic per modificare lo stile del titolo dello schema</a:t>
            </a:r>
          </a:p>
        </p:txBody>
      </p:sp>
      <p:sp>
        <p:nvSpPr>
          <p:cNvPr id="3" name="Segnaposto testo 2">
            <a:extLst>
              <a:ext uri="{FF2B5EF4-FFF2-40B4-BE49-F238E27FC236}">
                <a16:creationId xmlns:a16="http://schemas.microsoft.com/office/drawing/2014/main" id="{892012E6-EFC8-4505-8D4C-72F615C2D2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it-IT"/>
              <a:t>Fare clic per modificare gli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a:extLst>
              <a:ext uri="{FF2B5EF4-FFF2-40B4-BE49-F238E27FC236}">
                <a16:creationId xmlns:a16="http://schemas.microsoft.com/office/drawing/2014/main" id="{A8B01D3D-40FD-4D2A-8ABC-C3DC9BE96F1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CBE510F-1638-426B-B963-6981FFA312FE}" type="datetimeFigureOut">
              <a:rPr lang="it-IT" smtClean="0"/>
              <a:t>05/06/2020</a:t>
            </a:fld>
            <a:endParaRPr lang="it-IT"/>
          </a:p>
        </p:txBody>
      </p:sp>
      <p:sp>
        <p:nvSpPr>
          <p:cNvPr id="5" name="Segnaposto piè di pagina 4">
            <a:extLst>
              <a:ext uri="{FF2B5EF4-FFF2-40B4-BE49-F238E27FC236}">
                <a16:creationId xmlns:a16="http://schemas.microsoft.com/office/drawing/2014/main" id="{74453291-7B7B-4FA6-8806-7046A745A5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a:extLst>
              <a:ext uri="{FF2B5EF4-FFF2-40B4-BE49-F238E27FC236}">
                <a16:creationId xmlns:a16="http://schemas.microsoft.com/office/drawing/2014/main" id="{CE4AE97B-91EE-4026-B5EF-EC885898D27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01EF076-54ED-4BCC-B003-03F5E2D88E62}" type="slidenum">
              <a:rPr lang="it-IT" smtClean="0"/>
              <a:t>‹N›</a:t>
            </a:fld>
            <a:endParaRPr lang="it-IT"/>
          </a:p>
        </p:txBody>
      </p:sp>
    </p:spTree>
    <p:extLst>
      <p:ext uri="{BB962C8B-B14F-4D97-AF65-F5344CB8AC3E}">
        <p14:creationId xmlns:p14="http://schemas.microsoft.com/office/powerpoint/2010/main" val="18018967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hyperlink" Target="https://www.youtube.com/watch?v=mTVZXCT7jTw" TargetMode="External"/><Relationship Id="rId2" Type="http://schemas.openxmlformats.org/officeDocument/2006/relationships/image" Target="../media/image38.pn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png"/></Relationships>
</file>

<file path=ppt/slides/_rels/slide19.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4.jpeg"/><Relationship Id="rId3" Type="http://schemas.openxmlformats.org/officeDocument/2006/relationships/hyperlink" Target="https://civitas-schola.it/2020/04/09/la-condizione-dei-sinti-e-rom-in-italia/" TargetMode="External"/><Relationship Id="rId7" Type="http://schemas.openxmlformats.org/officeDocument/2006/relationships/hyperlink" Target="https://civitas-schola.it/2020/03/11/cosa-sta-facendo-leuropa-per-i-rom/" TargetMode="External"/><Relationship Id="rId2" Type="http://schemas.openxmlformats.org/officeDocument/2006/relationships/image" Target="../media/image2.jpg"/><Relationship Id="rId1" Type="http://schemas.openxmlformats.org/officeDocument/2006/relationships/slideLayout" Target="../slideLayouts/slideLayout7.xml"/><Relationship Id="rId6" Type="http://schemas.openxmlformats.org/officeDocument/2006/relationships/image" Target="../media/image3.jpeg"/><Relationship Id="rId5" Type="http://schemas.openxmlformats.org/officeDocument/2006/relationships/hyperlink" Target="https://civitas-schola.it/2020/03/11/persecuzione-nazista-di-zingari-e-riparazione-dopo-il-1945/" TargetMode="External"/><Relationship Id="rId10" Type="http://schemas.openxmlformats.org/officeDocument/2006/relationships/image" Target="../media/image6.png"/><Relationship Id="rId4" Type="http://schemas.openxmlformats.org/officeDocument/2006/relationships/hyperlink" Target="https://civitas-schola.it/2020/04/09/sinti-e-rom-i-diversi-gruppi/" TargetMode="External"/><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7.xml"/><Relationship Id="rId6" Type="http://schemas.openxmlformats.org/officeDocument/2006/relationships/image" Target="../media/image45.png"/><Relationship Id="rId5" Type="http://schemas.microsoft.com/office/2007/relationships/hdphoto" Target="../media/hdphoto1.wdp"/><Relationship Id="rId4" Type="http://schemas.openxmlformats.org/officeDocument/2006/relationships/image" Target="../media/image44.png"/></Relationships>
</file>

<file path=ppt/slides/_rels/slide21.xml.rels><?xml version="1.0" encoding="UTF-8" standalone="yes"?>
<Relationships xmlns="http://schemas.openxmlformats.org/package/2006/relationships"><Relationship Id="rId3" Type="http://schemas.openxmlformats.org/officeDocument/2006/relationships/hyperlink" Target="https://www.youtube.com/watch?v=vXoEaQA9Y_g" TargetMode="External"/><Relationship Id="rId7" Type="http://schemas.openxmlformats.org/officeDocument/2006/relationships/image" Target="../media/image48.png"/><Relationship Id="rId2" Type="http://schemas.openxmlformats.org/officeDocument/2006/relationships/image" Target="../media/image46.jpg"/><Relationship Id="rId1" Type="http://schemas.openxmlformats.org/officeDocument/2006/relationships/slideLayout" Target="../slideLayouts/slideLayout7.xml"/><Relationship Id="rId6" Type="http://schemas.openxmlformats.org/officeDocument/2006/relationships/hyperlink" Target="https://www.youtube.com/watch?v=AeDNStch0EI" TargetMode="External"/><Relationship Id="rId5" Type="http://schemas.openxmlformats.org/officeDocument/2006/relationships/image" Target="../media/image40.png"/><Relationship Id="rId4" Type="http://schemas.openxmlformats.org/officeDocument/2006/relationships/image" Target="../media/image47.png"/></Relationships>
</file>

<file path=ppt/slides/_rels/slide22.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hyperlink" Target="https://civitas-schola.it/2020/03/11/cosa-sta-facendo-leuropa-per-i-rom/" TargetMode="External"/><Relationship Id="rId3" Type="http://schemas.openxmlformats.org/officeDocument/2006/relationships/hyperlink" Target="https://civitas-schola.it/commenta-un-articolo/" TargetMode="External"/><Relationship Id="rId7" Type="http://schemas.openxmlformats.org/officeDocument/2006/relationships/hyperlink" Target="https://civitas-schola.it/2020/03/11/persecuzione-nazista-di-zingari-e-riparazione-dopo-il-1945/" TargetMode="External"/><Relationship Id="rId2" Type="http://schemas.openxmlformats.org/officeDocument/2006/relationships/image" Target="../media/image50.png"/><Relationship Id="rId1" Type="http://schemas.openxmlformats.org/officeDocument/2006/relationships/slideLayout" Target="../slideLayouts/slideLayout7.xml"/><Relationship Id="rId6" Type="http://schemas.openxmlformats.org/officeDocument/2006/relationships/hyperlink" Target="https://civitas-schola.it/2020/04/09/sinti-e-rom-i-diversi-gruppi/" TargetMode="External"/><Relationship Id="rId5" Type="http://schemas.openxmlformats.org/officeDocument/2006/relationships/hyperlink" Target="https://civitas-schola.it/2020/04/09/la-condizione-dei-sinti-e-rom-in-italia/" TargetMode="External"/><Relationship Id="rId4" Type="http://schemas.openxmlformats.org/officeDocument/2006/relationships/image" Target="../media/image51.png"/></Relationships>
</file>

<file path=ppt/slides/_rels/slide2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2.jpeg"/><Relationship Id="rId7" Type="http://schemas.openxmlformats.org/officeDocument/2006/relationships/image" Target="../media/image54.png"/><Relationship Id="rId2" Type="http://schemas.openxmlformats.org/officeDocument/2006/relationships/hyperlink" Target="http://www.treccani.it/enciclopedia/piergiorgio-welby/" TargetMode="External"/><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53.png"/><Relationship Id="rId4" Type="http://schemas.openxmlformats.org/officeDocument/2006/relationships/hyperlink" Target="https://www.youtube.com/watch?v=HkzgfZBIKqk" TargetMode="Externa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eg"/><Relationship Id="rId2" Type="http://schemas.openxmlformats.org/officeDocument/2006/relationships/image" Target="../media/image17.jpg"/><Relationship Id="rId1" Type="http://schemas.openxmlformats.org/officeDocument/2006/relationships/slideLayout" Target="../slideLayouts/slideLayout7.xml"/><Relationship Id="rId6" Type="http://schemas.openxmlformats.org/officeDocument/2006/relationships/image" Target="../media/image21.jpeg"/><Relationship Id="rId5" Type="http://schemas.openxmlformats.org/officeDocument/2006/relationships/image" Target="../media/image20.jpg"/><Relationship Id="rId4" Type="http://schemas.openxmlformats.org/officeDocument/2006/relationships/image" Target="../media/image19.jpg"/></Relationships>
</file>

<file path=ppt/slides/_rels/slide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Immagine 2" descr="Immagine che contiene esterni, acqua, spiaggia, camminando&#10;&#10;Descrizione generata automaticamente">
            <a:extLst>
              <a:ext uri="{FF2B5EF4-FFF2-40B4-BE49-F238E27FC236}">
                <a16:creationId xmlns:a16="http://schemas.microsoft.com/office/drawing/2014/main" id="{6672D6AC-2720-4F15-859C-E9A68D120AF0}"/>
              </a:ext>
            </a:extLst>
          </p:cNvPr>
          <p:cNvPicPr>
            <a:picLocks noChangeAspect="1"/>
          </p:cNvPicPr>
          <p:nvPr/>
        </p:nvPicPr>
        <p:blipFill rotWithShape="1">
          <a:blip r:embed="rId2">
            <a:extLst>
              <a:ext uri="{28A0092B-C50C-407E-A947-70E740481C1C}">
                <a14:useLocalDpi xmlns:a14="http://schemas.microsoft.com/office/drawing/2010/main" val="0"/>
              </a:ext>
            </a:extLst>
          </a:blip>
          <a:srcRect r="19420"/>
          <a:stretch/>
        </p:blipFill>
        <p:spPr>
          <a:xfrm>
            <a:off x="3523488" y="10"/>
            <a:ext cx="8668512" cy="6857990"/>
          </a:xfrm>
          <a:prstGeom prst="rect">
            <a:avLst/>
          </a:prstGeom>
        </p:spPr>
      </p:pic>
      <p:sp>
        <p:nvSpPr>
          <p:cNvPr id="11" name="Rectangle 10">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Rettangolo 3">
            <a:extLst>
              <a:ext uri="{FF2B5EF4-FFF2-40B4-BE49-F238E27FC236}">
                <a16:creationId xmlns:a16="http://schemas.microsoft.com/office/drawing/2014/main" id="{CDC6AF31-9875-4601-AC9D-5BB7E93FABE4}"/>
              </a:ext>
            </a:extLst>
          </p:cNvPr>
          <p:cNvSpPr/>
          <p:nvPr/>
        </p:nvSpPr>
        <p:spPr>
          <a:xfrm>
            <a:off x="394854" y="2009053"/>
            <a:ext cx="5296654" cy="24159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err="1">
                <a:latin typeface="Arial" panose="020B0604020202020204" pitchFamily="34" charset="0"/>
                <a:ea typeface="+mj-ea"/>
                <a:cs typeface="Arial" panose="020B0604020202020204" pitchFamily="34" charset="0"/>
              </a:rPr>
              <a:t>i</a:t>
            </a:r>
            <a:r>
              <a:rPr lang="en-US" sz="4800" b="1" dirty="0">
                <a:latin typeface="Arial" panose="020B0604020202020204" pitchFamily="34" charset="0"/>
                <a:ea typeface="+mj-ea"/>
                <a:cs typeface="Arial" panose="020B0604020202020204" pitchFamily="34" charset="0"/>
              </a:rPr>
              <a:t> </a:t>
            </a:r>
            <a:r>
              <a:rPr lang="it-IT" sz="4800" b="1" dirty="0">
                <a:latin typeface="Arial" panose="020B0604020202020204" pitchFamily="34" charset="0"/>
                <a:ea typeface="+mj-ea"/>
                <a:cs typeface="Arial" panose="020B0604020202020204" pitchFamily="34" charset="0"/>
              </a:rPr>
              <a:t>Rom</a:t>
            </a:r>
            <a:br>
              <a:rPr lang="en-US" sz="4800" b="1" dirty="0">
                <a:latin typeface="Arial" panose="020B0604020202020204" pitchFamily="34" charset="0"/>
                <a:ea typeface="+mj-ea"/>
                <a:cs typeface="Arial" panose="020B0604020202020204" pitchFamily="34" charset="0"/>
              </a:rPr>
            </a:br>
            <a:r>
              <a:rPr lang="it-IT" sz="4800" b="1" dirty="0">
                <a:latin typeface="Arial" panose="020B0604020202020204" pitchFamily="34" charset="0"/>
                <a:ea typeface="+mj-ea"/>
                <a:cs typeface="Arial" panose="020B0604020202020204" pitchFamily="34" charset="0"/>
              </a:rPr>
              <a:t>figli</a:t>
            </a:r>
            <a:r>
              <a:rPr lang="en-US" sz="4800" b="1" dirty="0">
                <a:latin typeface="Arial" panose="020B0604020202020204" pitchFamily="34" charset="0"/>
                <a:ea typeface="+mj-ea"/>
                <a:cs typeface="Arial" panose="020B0604020202020204" pitchFamily="34" charset="0"/>
              </a:rPr>
              <a:t> del </a:t>
            </a:r>
            <a:r>
              <a:rPr lang="it-IT" sz="4800" b="1" dirty="0">
                <a:latin typeface="Arial" panose="020B0604020202020204" pitchFamily="34" charset="0"/>
                <a:ea typeface="+mj-ea"/>
                <a:cs typeface="Arial" panose="020B0604020202020204" pitchFamily="34" charset="0"/>
              </a:rPr>
              <a:t>vento</a:t>
            </a:r>
            <a:r>
              <a:rPr lang="en-US" sz="4800" b="1" dirty="0">
                <a:latin typeface="Arial" panose="020B0604020202020204" pitchFamily="34" charset="0"/>
                <a:ea typeface="+mj-ea"/>
                <a:cs typeface="Arial" panose="020B0604020202020204" pitchFamily="34" charset="0"/>
              </a:rPr>
              <a:t> …</a:t>
            </a:r>
          </a:p>
        </p:txBody>
      </p:sp>
      <p:sp>
        <p:nvSpPr>
          <p:cNvPr id="13" name="Rectangle 12">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15" name="Rectangle 14">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Rettangolo 5">
            <a:extLst>
              <a:ext uri="{FF2B5EF4-FFF2-40B4-BE49-F238E27FC236}">
                <a16:creationId xmlns:a16="http://schemas.microsoft.com/office/drawing/2014/main" id="{E61B82D0-3E09-445F-86F5-106CB8636B55}"/>
              </a:ext>
            </a:extLst>
          </p:cNvPr>
          <p:cNvSpPr/>
          <p:nvPr/>
        </p:nvSpPr>
        <p:spPr>
          <a:xfrm>
            <a:off x="388185" y="4692803"/>
            <a:ext cx="5723875" cy="461665"/>
          </a:xfrm>
          <a:prstGeom prst="rect">
            <a:avLst/>
          </a:prstGeom>
        </p:spPr>
        <p:txBody>
          <a:bodyPr wrap="none">
            <a:spAutoFit/>
          </a:bodyPr>
          <a:lstStyle/>
          <a:p>
            <a:r>
              <a:rPr lang="it-IT" sz="2400" dirty="0">
                <a:solidFill>
                  <a:srgbClr val="FFFF00"/>
                </a:solidFill>
                <a:latin typeface="Arial" panose="020B0604020202020204" pitchFamily="34" charset="0"/>
                <a:cs typeface="Arial" panose="020B0604020202020204" pitchFamily="34" charset="0"/>
              </a:rPr>
              <a:t>ma da tanto tempo il vento non soffia più</a:t>
            </a:r>
          </a:p>
        </p:txBody>
      </p:sp>
      <p:sp>
        <p:nvSpPr>
          <p:cNvPr id="12" name="Rettangolo 11">
            <a:extLst>
              <a:ext uri="{FF2B5EF4-FFF2-40B4-BE49-F238E27FC236}">
                <a16:creationId xmlns:a16="http://schemas.microsoft.com/office/drawing/2014/main" id="{032ACBF7-9FF6-4ABE-8396-5567EF7C767A}"/>
              </a:ext>
            </a:extLst>
          </p:cNvPr>
          <p:cNvSpPr/>
          <p:nvPr/>
        </p:nvSpPr>
        <p:spPr>
          <a:xfrm>
            <a:off x="394853" y="5063824"/>
            <a:ext cx="2752677" cy="400110"/>
          </a:xfrm>
          <a:prstGeom prst="rect">
            <a:avLst/>
          </a:prstGeom>
        </p:spPr>
        <p:txBody>
          <a:bodyPr wrap="none">
            <a:spAutoFit/>
          </a:bodyPr>
          <a:lstStyle/>
          <a:p>
            <a:r>
              <a:rPr lang="it-IT" sz="2000" dirty="0">
                <a:latin typeface="Arial" panose="020B0604020202020204" pitchFamily="34" charset="0"/>
                <a:cs typeface="Arial" panose="020B0604020202020204" pitchFamily="34" charset="0"/>
              </a:rPr>
              <a:t>(</a:t>
            </a:r>
            <a:r>
              <a:rPr lang="it-IT" i="1" dirty="0">
                <a:latin typeface="Arial" panose="020B0604020202020204" pitchFamily="34" charset="0"/>
                <a:cs typeface="Arial" panose="020B0604020202020204" pitchFamily="34" charset="0"/>
              </a:rPr>
              <a:t>un anziano Rom </a:t>
            </a:r>
            <a:r>
              <a:rPr lang="it-IT" i="1" dirty="0" err="1">
                <a:latin typeface="Arial" panose="020B0604020202020204" pitchFamily="34" charset="0"/>
                <a:cs typeface="Arial" panose="020B0604020202020204" pitchFamily="34" charset="0"/>
              </a:rPr>
              <a:t>Havati</a:t>
            </a:r>
            <a:r>
              <a:rPr lang="it-IT" sz="2000" dirty="0">
                <a:latin typeface="Arial" panose="020B0604020202020204" pitchFamily="34" charset="0"/>
                <a:cs typeface="Arial" panose="020B0604020202020204" pitchFamily="34" charset="0"/>
              </a:rPr>
              <a:t>)</a:t>
            </a:r>
          </a:p>
        </p:txBody>
      </p:sp>
      <p:sp>
        <p:nvSpPr>
          <p:cNvPr id="10" name="CasellaDiTesto 9">
            <a:extLst>
              <a:ext uri="{FF2B5EF4-FFF2-40B4-BE49-F238E27FC236}">
                <a16:creationId xmlns:a16="http://schemas.microsoft.com/office/drawing/2014/main" id="{987BEEB1-21BF-4939-9F05-137634F26D02}"/>
              </a:ext>
            </a:extLst>
          </p:cNvPr>
          <p:cNvSpPr txBox="1"/>
          <p:nvPr/>
        </p:nvSpPr>
        <p:spPr>
          <a:xfrm>
            <a:off x="9808241" y="6580991"/>
            <a:ext cx="2135521" cy="276999"/>
          </a:xfrm>
          <a:prstGeom prst="rect">
            <a:avLst/>
          </a:prstGeom>
          <a:noFill/>
        </p:spPr>
        <p:txBody>
          <a:bodyPr wrap="none" rtlCol="0">
            <a:spAutoFit/>
          </a:bodyPr>
          <a:lstStyle/>
          <a:p>
            <a:pPr>
              <a:spcAft>
                <a:spcPts val="600"/>
              </a:spcAft>
              <a:tabLst>
                <a:tab pos="4211638" algn="l"/>
              </a:tabLst>
            </a:pPr>
            <a:r>
              <a:rPr lang="it-IT" sz="1200" i="1" dirty="0" err="1">
                <a:latin typeface="Arial" panose="020B0604020202020204" pitchFamily="34" charset="0"/>
                <a:cs typeface="Arial" panose="020B0604020202020204" pitchFamily="34" charset="0"/>
              </a:rPr>
              <a:t>lesson</a:t>
            </a:r>
            <a:r>
              <a:rPr lang="it-IT" sz="1200" i="1" dirty="0">
                <a:latin typeface="Arial" panose="020B0604020202020204" pitchFamily="34" charset="0"/>
                <a:cs typeface="Arial" panose="020B0604020202020204" pitchFamily="34" charset="0"/>
              </a:rPr>
              <a:t> by Civitas aprile 2020</a:t>
            </a:r>
          </a:p>
        </p:txBody>
      </p:sp>
    </p:spTree>
    <p:extLst>
      <p:ext uri="{BB962C8B-B14F-4D97-AF65-F5344CB8AC3E}">
        <p14:creationId xmlns:p14="http://schemas.microsoft.com/office/powerpoint/2010/main" val="2346509929"/>
      </p:ext>
    </p:extLst>
  </p:cSld>
  <p:clrMapOvr>
    <a:overrideClrMapping bg1="dk1" tx1="lt1" bg2="dk2"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19B50CE4-2957-4107-A03B-0C316BDA91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VNI Cisco: entro il 2022 più traffico IP di tutta la storia di ...">
            <a:extLst>
              <a:ext uri="{FF2B5EF4-FFF2-40B4-BE49-F238E27FC236}">
                <a16:creationId xmlns:a16="http://schemas.microsoft.com/office/drawing/2014/main" id="{28A13CEF-A908-40C1-8660-1F532C6267E9}"/>
              </a:ext>
            </a:extLst>
          </p:cNvPr>
          <p:cNvPicPr>
            <a:picLocks noChangeAspect="1" noChangeArrowheads="1"/>
          </p:cNvPicPr>
          <p:nvPr/>
        </p:nvPicPr>
        <p:blipFill rotWithShape="1">
          <a:blip r:embed="rId2">
            <a:duotone>
              <a:prstClr val="black"/>
              <a:prstClr val="white"/>
            </a:duotone>
            <a:extLst>
              <a:ext uri="{28A0092B-C50C-407E-A947-70E740481C1C}">
                <a14:useLocalDpi xmlns:a14="http://schemas.microsoft.com/office/drawing/2010/main" val="0"/>
              </a:ext>
            </a:extLst>
          </a:blip>
          <a:srcRect t="15709" r="-1" b="-1"/>
          <a:stretch/>
        </p:blipFill>
        <p:spPr bwMode="auto">
          <a:xfrm>
            <a:off x="20" y="10"/>
            <a:ext cx="121889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Freeform: Shape 72">
            <a:extLst>
              <a:ext uri="{FF2B5EF4-FFF2-40B4-BE49-F238E27FC236}">
                <a16:creationId xmlns:a16="http://schemas.microsoft.com/office/drawing/2014/main" id="{CB249F6D-244F-494A-98B9-5CC7413C4F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65520" y="566232"/>
            <a:ext cx="5492493" cy="5492493"/>
          </a:xfrm>
          <a:custGeom>
            <a:avLst/>
            <a:gdLst>
              <a:gd name="connsiteX0" fmla="*/ 2746247 w 5492493"/>
              <a:gd name="connsiteY0" fmla="*/ 0 h 5492493"/>
              <a:gd name="connsiteX1" fmla="*/ 5492493 w 5492493"/>
              <a:gd name="connsiteY1" fmla="*/ 2746247 h 5492493"/>
              <a:gd name="connsiteX2" fmla="*/ 2746247 w 5492493"/>
              <a:gd name="connsiteY2" fmla="*/ 5492493 h 5492493"/>
              <a:gd name="connsiteX3" fmla="*/ 0 w 5492493"/>
              <a:gd name="connsiteY3" fmla="*/ 2746247 h 5492493"/>
              <a:gd name="connsiteX4" fmla="*/ 2746247 w 5492493"/>
              <a:gd name="connsiteY4" fmla="*/ 0 h 54924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92493" h="5492493">
                <a:moveTo>
                  <a:pt x="2746247" y="0"/>
                </a:moveTo>
                <a:cubicBezTo>
                  <a:pt x="4262957" y="0"/>
                  <a:pt x="5492493" y="1229536"/>
                  <a:pt x="5492493" y="2746247"/>
                </a:cubicBezTo>
                <a:cubicBezTo>
                  <a:pt x="5492493" y="4262957"/>
                  <a:pt x="4262957" y="5492493"/>
                  <a:pt x="2746247" y="5492493"/>
                </a:cubicBezTo>
                <a:cubicBezTo>
                  <a:pt x="1229536" y="5492493"/>
                  <a:pt x="0" y="4262957"/>
                  <a:pt x="0" y="2746247"/>
                </a:cubicBezTo>
                <a:cubicBezTo>
                  <a:pt x="0" y="1229536"/>
                  <a:pt x="1229536" y="0"/>
                  <a:pt x="2746247" y="0"/>
                </a:cubicBezTo>
                <a:close/>
              </a:path>
            </a:pathLst>
          </a:cu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CasellaDiTesto 2">
            <a:extLst>
              <a:ext uri="{FF2B5EF4-FFF2-40B4-BE49-F238E27FC236}">
                <a16:creationId xmlns:a16="http://schemas.microsoft.com/office/drawing/2014/main" id="{C99DCAEF-E796-4F43-93E3-F8CC3D70B906}"/>
              </a:ext>
            </a:extLst>
          </p:cNvPr>
          <p:cNvSpPr txBox="1"/>
          <p:nvPr/>
        </p:nvSpPr>
        <p:spPr>
          <a:xfrm>
            <a:off x="7009677" y="992425"/>
            <a:ext cx="3425889" cy="973482"/>
          </a:xfrm>
          <a:prstGeom prst="rect">
            <a:avLst/>
          </a:prstGeom>
        </p:spPr>
        <p:txBody>
          <a:bodyPr vert="horz" lIns="91440" tIns="45720" rIns="91440" bIns="45720" rtlCol="0" anchor="b">
            <a:normAutofit fontScale="85000" lnSpcReduction="20000"/>
          </a:bodyPr>
          <a:lstStyle/>
          <a:p>
            <a:pPr algn="ctr">
              <a:lnSpc>
                <a:spcPct val="90000"/>
              </a:lnSpc>
              <a:spcBef>
                <a:spcPct val="0"/>
              </a:spcBef>
              <a:spcAft>
                <a:spcPts val="600"/>
              </a:spcAft>
            </a:pPr>
            <a:r>
              <a:rPr lang="it-IT" sz="4400" b="1" dirty="0">
                <a:latin typeface="Arial" panose="020B0604020202020204" pitchFamily="34" charset="0"/>
                <a:ea typeface="+mj-ea"/>
                <a:cs typeface="Arial" panose="020B0604020202020204" pitchFamily="34" charset="0"/>
              </a:rPr>
              <a:t>il ventennio</a:t>
            </a:r>
          </a:p>
          <a:p>
            <a:pPr algn="ctr">
              <a:lnSpc>
                <a:spcPct val="90000"/>
              </a:lnSpc>
              <a:spcBef>
                <a:spcPct val="0"/>
              </a:spcBef>
              <a:spcAft>
                <a:spcPts val="600"/>
              </a:spcAft>
            </a:pPr>
            <a:r>
              <a:rPr lang="it-IT" sz="4400" b="1" dirty="0">
                <a:latin typeface="Arial" panose="020B0604020202020204" pitchFamily="34" charset="0"/>
                <a:ea typeface="+mj-ea"/>
                <a:cs typeface="Arial" panose="020B0604020202020204" pitchFamily="34" charset="0"/>
              </a:rPr>
              <a:t>attuale</a:t>
            </a:r>
          </a:p>
        </p:txBody>
      </p:sp>
      <p:sp>
        <p:nvSpPr>
          <p:cNvPr id="75" name="Oval 74">
            <a:extLst>
              <a:ext uri="{FF2B5EF4-FFF2-40B4-BE49-F238E27FC236}">
                <a16:creationId xmlns:a16="http://schemas.microsoft.com/office/drawing/2014/main" id="{506C536E-6ECA-4211-AF8C-A2671C484D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76338" y="5283870"/>
            <a:ext cx="435428" cy="435428"/>
          </a:xfrm>
          <a:prstGeom prst="ellipse">
            <a:avLst/>
          </a:prstGeom>
          <a:solidFill>
            <a:schemeClr val="tx1">
              <a:lumMod val="65000"/>
              <a:lumOff val="3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Freeform: Shape 76">
            <a:extLst>
              <a:ext uri="{FF2B5EF4-FFF2-40B4-BE49-F238E27FC236}">
                <a16:creationId xmlns:a16="http://schemas.microsoft.com/office/drawing/2014/main" id="{AEAA70EA-2201-4F5D-AF08-58CFF851CCC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961353" y="3415315"/>
            <a:ext cx="2311806" cy="2303982"/>
          </a:xfrm>
          <a:custGeom>
            <a:avLst/>
            <a:gdLst>
              <a:gd name="connsiteX0" fmla="*/ 0 w 3108399"/>
              <a:gd name="connsiteY0" fmla="*/ 0 h 3097879"/>
              <a:gd name="connsiteX1" fmla="*/ 159985 w 3108399"/>
              <a:gd name="connsiteY1" fmla="*/ 4045 h 3097879"/>
              <a:gd name="connsiteX2" fmla="*/ 3092907 w 3108399"/>
              <a:gd name="connsiteY2" fmla="*/ 2791087 h 3097879"/>
              <a:gd name="connsiteX3" fmla="*/ 3108399 w 3108399"/>
              <a:gd name="connsiteY3" fmla="*/ 3097879 h 3097879"/>
              <a:gd name="connsiteX4" fmla="*/ 2470733 w 3108399"/>
              <a:gd name="connsiteY4" fmla="*/ 3097879 h 3097879"/>
              <a:gd name="connsiteX5" fmla="*/ 2458534 w 3108399"/>
              <a:gd name="connsiteY5" fmla="*/ 2856285 h 3097879"/>
              <a:gd name="connsiteX6" fmla="*/ 252674 w 3108399"/>
              <a:gd name="connsiteY6" fmla="*/ 650424 h 3097879"/>
              <a:gd name="connsiteX7" fmla="*/ 0 w 3108399"/>
              <a:gd name="connsiteY7" fmla="*/ 637665 h 30978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08399" h="3097879">
                <a:moveTo>
                  <a:pt x="0" y="0"/>
                </a:moveTo>
                <a:lnTo>
                  <a:pt x="159985" y="4045"/>
                </a:lnTo>
                <a:cubicBezTo>
                  <a:pt x="1696687" y="81941"/>
                  <a:pt x="2939004" y="1275632"/>
                  <a:pt x="3092907" y="2791087"/>
                </a:cubicBezTo>
                <a:lnTo>
                  <a:pt x="3108399" y="3097879"/>
                </a:lnTo>
                <a:lnTo>
                  <a:pt x="2470733" y="3097879"/>
                </a:lnTo>
                <a:lnTo>
                  <a:pt x="2458534" y="2856285"/>
                </a:lnTo>
                <a:cubicBezTo>
                  <a:pt x="2340416" y="1693197"/>
                  <a:pt x="1415762" y="768542"/>
                  <a:pt x="252674" y="650424"/>
                </a:cubicBezTo>
                <a:lnTo>
                  <a:pt x="0" y="637665"/>
                </a:ln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Rettangolo 1">
            <a:extLst>
              <a:ext uri="{FF2B5EF4-FFF2-40B4-BE49-F238E27FC236}">
                <a16:creationId xmlns:a16="http://schemas.microsoft.com/office/drawing/2014/main" id="{F30D79BF-B87D-48B2-8EA9-2F50CF442F78}"/>
              </a:ext>
            </a:extLst>
          </p:cNvPr>
          <p:cNvSpPr/>
          <p:nvPr/>
        </p:nvSpPr>
        <p:spPr>
          <a:xfrm>
            <a:off x="6620227" y="1921165"/>
            <a:ext cx="4204791" cy="3183662"/>
          </a:xfrm>
          <a:prstGeom prst="rect">
            <a:avLst/>
          </a:prstGeom>
        </p:spPr>
        <p:txBody>
          <a:bodyPr vert="horz" lIns="91440" tIns="45720" rIns="91440" bIns="45720" rtlCol="0">
            <a:noAutofit/>
          </a:bodyPr>
          <a:lstStyle/>
          <a:p>
            <a:pPr>
              <a:lnSpc>
                <a:spcPct val="90000"/>
              </a:lnSpc>
              <a:spcAft>
                <a:spcPts val="600"/>
              </a:spcAft>
            </a:pPr>
            <a:r>
              <a:rPr lang="it-IT" sz="1600" dirty="0">
                <a:latin typeface="Arial" panose="020B0604020202020204" pitchFamily="34" charset="0"/>
                <a:cs typeface="Arial" panose="020B0604020202020204" pitchFamily="34" charset="0"/>
              </a:rPr>
              <a:t>l’ultima fase ci mostra i risultati delle dinamiche viste sin qui aggravati dall'ultima ondata migratoria dalla Romania che è iniziata in modo strisciante nel 2000, facilitata successivamente dall'entrata del paese nella comunità europea. </a:t>
            </a:r>
          </a:p>
          <a:p>
            <a:pPr>
              <a:lnSpc>
                <a:spcPct val="90000"/>
              </a:lnSpc>
              <a:spcAft>
                <a:spcPts val="600"/>
              </a:spcAft>
            </a:pPr>
            <a:r>
              <a:rPr lang="it-IT" sz="1600" dirty="0">
                <a:latin typeface="Arial" panose="020B0604020202020204" pitchFamily="34" charset="0"/>
                <a:cs typeface="Arial" panose="020B0604020202020204" pitchFamily="34" charset="0"/>
              </a:rPr>
              <a:t>I Rom rumeni, che fuggono da condizioni di vita durissime e da vere e proprie persecuzioni xenofobe, con il loro arrivo rompono definitivamente quella sorta di precario equilibrio che fino a quel momento aveva in qualche modo tenuto. </a:t>
            </a:r>
          </a:p>
        </p:txBody>
      </p:sp>
      <p:sp>
        <p:nvSpPr>
          <p:cNvPr id="9" name="Rettangolo 8">
            <a:extLst>
              <a:ext uri="{FF2B5EF4-FFF2-40B4-BE49-F238E27FC236}">
                <a16:creationId xmlns:a16="http://schemas.microsoft.com/office/drawing/2014/main" id="{C4EEAA47-29B1-4D2C-88EF-17AB222A35E6}"/>
              </a:ext>
            </a:extLst>
          </p:cNvPr>
          <p:cNvSpPr/>
          <p:nvPr/>
        </p:nvSpPr>
        <p:spPr>
          <a:xfrm>
            <a:off x="54822" y="2103117"/>
            <a:ext cx="535724" cy="923330"/>
          </a:xfrm>
          <a:prstGeom prst="rect">
            <a:avLst/>
          </a:prstGeom>
          <a:noFill/>
        </p:spPr>
        <p:txBody>
          <a:bodyPr wrap="none" lIns="91440" tIns="45720" rIns="91440" bIns="45720">
            <a:spAutoFit/>
          </a:bodyPr>
          <a:lstStyle/>
          <a:p>
            <a:pPr algn="ctr"/>
            <a:r>
              <a:rPr lang="it-IT" sz="5400" b="0" cap="none" spc="0" dirty="0">
                <a:ln w="0"/>
                <a:solidFill>
                  <a:schemeClr val="tx1">
                    <a:lumMod val="50000"/>
                    <a:lumOff val="50000"/>
                  </a:schemeClr>
                </a:solidFill>
                <a:effectLst>
                  <a:outerShdw blurRad="38100" dist="19050" dir="2700000" algn="tl" rotWithShape="0">
                    <a:schemeClr val="dk1">
                      <a:alpha val="40000"/>
                    </a:schemeClr>
                  </a:outerShdw>
                </a:effectLst>
              </a:rPr>
              <a:t>4</a:t>
            </a:r>
          </a:p>
        </p:txBody>
      </p:sp>
    </p:spTree>
    <p:extLst>
      <p:ext uri="{BB962C8B-B14F-4D97-AF65-F5344CB8AC3E}">
        <p14:creationId xmlns:p14="http://schemas.microsoft.com/office/powerpoint/2010/main" val="319888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9AA72BD9-2C5A-4EDC-931F-5AA08EACA0F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146" name="Picture 2" descr="Sei rom o sinti?&quot;. Alla primaria spunta il questionario che chiede ...">
            <a:extLst>
              <a:ext uri="{FF2B5EF4-FFF2-40B4-BE49-F238E27FC236}">
                <a16:creationId xmlns:a16="http://schemas.microsoft.com/office/drawing/2014/main" id="{7D51275F-0F52-4CA8-A920-02B09FDBD48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459" r="17558" b="1143"/>
          <a:stretch/>
        </p:blipFill>
        <p:spPr bwMode="auto">
          <a:xfrm>
            <a:off x="3522468" y="10"/>
            <a:ext cx="866953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DD3981AC-7B61-4947-BCF3-F7AA7FA385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 y="0"/>
            <a:ext cx="9756601" cy="6858000"/>
          </a:xfrm>
          <a:prstGeom prst="rect">
            <a:avLst/>
          </a:prstGeom>
          <a:gradFill>
            <a:gsLst>
              <a:gs pos="58000">
                <a:schemeClr val="bg1"/>
              </a:gs>
              <a:gs pos="35000">
                <a:schemeClr val="bg1">
                  <a:alpha val="78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 name="CasellaDiTesto 4">
            <a:extLst>
              <a:ext uri="{FF2B5EF4-FFF2-40B4-BE49-F238E27FC236}">
                <a16:creationId xmlns:a16="http://schemas.microsoft.com/office/drawing/2014/main" id="{FAFE1380-F77D-409E-BB16-7FBFCAC56F0F}"/>
              </a:ext>
            </a:extLst>
          </p:cNvPr>
          <p:cNvSpPr txBox="1"/>
          <p:nvPr/>
        </p:nvSpPr>
        <p:spPr>
          <a:xfrm>
            <a:off x="371094" y="1172973"/>
            <a:ext cx="3438144" cy="1124712"/>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3600" b="1" dirty="0">
                <a:latin typeface="Arial" panose="020B0604020202020204" pitchFamily="34" charset="0"/>
                <a:ea typeface="+mj-ea"/>
                <a:cs typeface="Arial" panose="020B0604020202020204" pitchFamily="34" charset="0"/>
              </a:rPr>
              <a:t>timidi tentativi di integrazione</a:t>
            </a:r>
          </a:p>
        </p:txBody>
      </p:sp>
      <p:sp>
        <p:nvSpPr>
          <p:cNvPr id="75" name="Rectangle 74">
            <a:extLst>
              <a:ext uri="{FF2B5EF4-FFF2-40B4-BE49-F238E27FC236}">
                <a16:creationId xmlns:a16="http://schemas.microsoft.com/office/drawing/2014/main" id="{55D4142C-5077-457F-A6AD-3FECFDB396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62559" y="605790"/>
            <a:ext cx="73152" cy="54864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7A5F0580-5EE9-419F-96EE-B6529EF6E7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8244" y="2443480"/>
            <a:ext cx="3300984"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Rettangolo 1">
            <a:extLst>
              <a:ext uri="{FF2B5EF4-FFF2-40B4-BE49-F238E27FC236}">
                <a16:creationId xmlns:a16="http://schemas.microsoft.com/office/drawing/2014/main" id="{99A1A037-15D7-41AB-910D-3A5FBD3EAD49}"/>
              </a:ext>
            </a:extLst>
          </p:cNvPr>
          <p:cNvSpPr/>
          <p:nvPr/>
        </p:nvSpPr>
        <p:spPr>
          <a:xfrm>
            <a:off x="371094" y="2718054"/>
            <a:ext cx="6038942" cy="3207258"/>
          </a:xfrm>
          <a:prstGeom prst="rect">
            <a:avLst/>
          </a:prstGeom>
        </p:spPr>
        <p:txBody>
          <a:bodyPr vert="horz" lIns="91440" tIns="45720" rIns="91440" bIns="45720" rtlCol="0" anchor="t">
            <a:noAutofit/>
          </a:bodyPr>
          <a:lstStyle/>
          <a:p>
            <a:pPr>
              <a:lnSpc>
                <a:spcPct val="90000"/>
              </a:lnSpc>
              <a:spcAft>
                <a:spcPts val="600"/>
              </a:spcAft>
            </a:pPr>
            <a:r>
              <a:rPr lang="it-IT" dirty="0">
                <a:latin typeface="Arial" panose="020B0604020202020204" pitchFamily="34" charset="0"/>
                <a:cs typeface="Arial" panose="020B0604020202020204" pitchFamily="34" charset="0"/>
              </a:rPr>
              <a:t>nel frattempo qualche famiglia si è regolarizzata - i bambini vanno a scuola, gli adulti lavorano, alcuni hanno comprato il terreno su cui abitare oppure hanno ottenuto l’assegnamento di una casa popolare … molti continuano a vivere fuori della legalità, altri sono ‘spariti’, per scelta o per necessità: sono il vigile urbano, il maestro di scuola, lo studente universitario, il nostro vicino di casa che hanno smesso i loro stravaganti abiti gitani</a:t>
            </a:r>
          </a:p>
          <a:p>
            <a:pPr>
              <a:lnSpc>
                <a:spcPct val="90000"/>
              </a:lnSpc>
              <a:spcAft>
                <a:spcPts val="600"/>
              </a:spcAft>
            </a:pPr>
            <a:endParaRPr lang="it-IT" dirty="0">
              <a:latin typeface="Arial" panose="020B0604020202020204" pitchFamily="34" charset="0"/>
              <a:cs typeface="Arial" panose="020B0604020202020204" pitchFamily="34" charset="0"/>
            </a:endParaRPr>
          </a:p>
          <a:p>
            <a:pPr>
              <a:lnSpc>
                <a:spcPct val="90000"/>
              </a:lnSpc>
              <a:spcAft>
                <a:spcPts val="600"/>
              </a:spcAft>
            </a:pPr>
            <a:r>
              <a:rPr lang="it-IT" dirty="0">
                <a:latin typeface="Arial" panose="020B0604020202020204" pitchFamily="34" charset="0"/>
                <a:cs typeface="Arial" panose="020B0604020202020204" pitchFamily="34" charset="0"/>
              </a:rPr>
              <a:t>nel corso degli anni si va creando un precario equilibrio, ma pur sempre un equilibrio.</a:t>
            </a:r>
          </a:p>
        </p:txBody>
      </p:sp>
    </p:spTree>
    <p:extLst>
      <p:ext uri="{BB962C8B-B14F-4D97-AF65-F5344CB8AC3E}">
        <p14:creationId xmlns:p14="http://schemas.microsoft.com/office/powerpoint/2010/main" val="3708020683"/>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Immagine 3" descr="Immagine che contiene testo&#10;&#10;Descrizione generata automaticamente">
            <a:extLst>
              <a:ext uri="{FF2B5EF4-FFF2-40B4-BE49-F238E27FC236}">
                <a16:creationId xmlns:a16="http://schemas.microsoft.com/office/drawing/2014/main" id="{1590BBB6-BD84-4812-929C-225F43D46247}"/>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1451" r="14370" b="-1"/>
          <a:stretch/>
        </p:blipFill>
        <p:spPr>
          <a:xfrm>
            <a:off x="4283902" y="10"/>
            <a:ext cx="7908098" cy="6857992"/>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CasellaDiTesto 1">
            <a:extLst>
              <a:ext uri="{FF2B5EF4-FFF2-40B4-BE49-F238E27FC236}">
                <a16:creationId xmlns:a16="http://schemas.microsoft.com/office/drawing/2014/main" id="{DA75C2E3-D601-481E-ACD8-C80F71863BC6}"/>
              </a:ext>
            </a:extLst>
          </p:cNvPr>
          <p:cNvSpPr txBox="1"/>
          <p:nvPr/>
        </p:nvSpPr>
        <p:spPr>
          <a:xfrm>
            <a:off x="433387" y="1126864"/>
            <a:ext cx="5505449"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5000" b="1" dirty="0">
                <a:solidFill>
                  <a:schemeClr val="bg1"/>
                </a:solidFill>
                <a:latin typeface="Arial" panose="020B0604020202020204" pitchFamily="34" charset="0"/>
                <a:ea typeface="+mj-ea"/>
                <a:cs typeface="Arial" panose="020B0604020202020204" pitchFamily="34" charset="0"/>
              </a:rPr>
              <a:t>la piramide sociale</a:t>
            </a:r>
            <a:endParaRPr lang="en-US" sz="5000" b="1" dirty="0">
              <a:solidFill>
                <a:schemeClr val="bg1"/>
              </a:solidFill>
              <a:latin typeface="Arial" panose="020B0604020202020204" pitchFamily="34" charset="0"/>
              <a:ea typeface="+mj-ea"/>
              <a:cs typeface="Arial" panose="020B0604020202020204" pitchFamily="34" charset="0"/>
            </a:endParaRPr>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5" name="Rettangolo 4">
            <a:extLst>
              <a:ext uri="{FF2B5EF4-FFF2-40B4-BE49-F238E27FC236}">
                <a16:creationId xmlns:a16="http://schemas.microsoft.com/office/drawing/2014/main" id="{07134E27-6D07-4C68-8D1B-9214249B0911}"/>
              </a:ext>
            </a:extLst>
          </p:cNvPr>
          <p:cNvSpPr/>
          <p:nvPr/>
        </p:nvSpPr>
        <p:spPr>
          <a:xfrm>
            <a:off x="433387" y="3681408"/>
            <a:ext cx="5450177" cy="2554545"/>
          </a:xfrm>
          <a:prstGeom prst="rect">
            <a:avLst/>
          </a:prstGeom>
        </p:spPr>
        <p:txBody>
          <a:bodyPr wrap="square">
            <a:spAutoFit/>
          </a:bodyPr>
          <a:lstStyle/>
          <a:p>
            <a:r>
              <a:rPr lang="it-IT" sz="1600" dirty="0">
                <a:solidFill>
                  <a:schemeClr val="bg1"/>
                </a:solidFill>
                <a:latin typeface="Arial" panose="020B0604020202020204" pitchFamily="34" charset="0"/>
                <a:cs typeface="Arial" panose="020B0604020202020204" pitchFamily="34" charset="0"/>
              </a:rPr>
              <a:t>si è creata, anche tra gli zingari, una sorta di inedita stratificazione sociale. Se consideriamo come indicatore esclusivamente le risorse di tipo economico ne viene fuori una piramide decisamente schiacciata verso il basso che vede al vertice coloro che svolgono attività illecite; al centro quelli che hanno la sicurezza di un lavoro e, nella maggior parte dei casi un’abitazione fuori dai campi; alla base, la maggioranza, quelli che vivono ai margini della legalità e ai limiti della sopravvivenza. (click sulla immagine per ingrandirla)</a:t>
            </a:r>
          </a:p>
        </p:txBody>
      </p:sp>
    </p:spTree>
    <p:extLst>
      <p:ext uri="{BB962C8B-B14F-4D97-AF65-F5344CB8AC3E}">
        <p14:creationId xmlns:p14="http://schemas.microsoft.com/office/powerpoint/2010/main" val="41137922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194" name="Picture 2" descr="A Fano un passo indietro nel tempo con “Rinascimomento ...">
            <a:extLst>
              <a:ext uri="{FF2B5EF4-FFF2-40B4-BE49-F238E27FC236}">
                <a16:creationId xmlns:a16="http://schemas.microsoft.com/office/drawing/2014/main" id="{AFBF2EF1-0985-4BD2-AABC-AED45FFC2F6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9091" r="35939" b="1"/>
          <a:stretch/>
        </p:blipFill>
        <p:spPr bwMode="auto">
          <a:xfrm>
            <a:off x="3523488" y="-21865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CasellaDiTesto 2">
            <a:extLst>
              <a:ext uri="{FF2B5EF4-FFF2-40B4-BE49-F238E27FC236}">
                <a16:creationId xmlns:a16="http://schemas.microsoft.com/office/drawing/2014/main" id="{A9DF5373-7EE7-4CDB-8CFA-1110667A49A1}"/>
              </a:ext>
            </a:extLst>
          </p:cNvPr>
          <p:cNvSpPr txBox="1"/>
          <p:nvPr/>
        </p:nvSpPr>
        <p:spPr>
          <a:xfrm>
            <a:off x="477980" y="1122363"/>
            <a:ext cx="5077993"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4000" b="1" dirty="0">
                <a:latin typeface="Arial" panose="020B0604020202020204" pitchFamily="34" charset="0"/>
                <a:ea typeface="+mj-ea"/>
                <a:cs typeface="Arial" panose="020B0604020202020204" pitchFamily="34" charset="0"/>
              </a:rPr>
              <a:t>ma facciamo qualche passo indietro nel tempo</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7E025892-FCAC-42C0-88F7-6D3D365977FE}"/>
              </a:ext>
            </a:extLst>
          </p:cNvPr>
          <p:cNvPicPr>
            <a:picLocks noChangeAspect="1"/>
          </p:cNvPicPr>
          <p:nvPr/>
        </p:nvPicPr>
        <p:blipFill>
          <a:blip r:embed="rId3"/>
          <a:stretch>
            <a:fillRect/>
          </a:stretch>
        </p:blipFill>
        <p:spPr>
          <a:xfrm>
            <a:off x="647801" y="4759754"/>
            <a:ext cx="3810868" cy="168948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1921165260"/>
      </p:ext>
    </p:extLst>
  </p:cSld>
  <p:clrMapOvr>
    <a:overrideClrMapping bg1="dk1" tx1="lt1" bg2="dk2" tx2="lt2" accent1="accent1" accent2="accent2" accent3="accent3" accent4="accent4" accent5="accent5" accent6="accent6" hlink="hlink" folHlink="folHlink"/>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Il 27 gennaio dei Rom: l'olocausto dimenticato - ® IteNovas.com ...">
            <a:extLst>
              <a:ext uri="{FF2B5EF4-FFF2-40B4-BE49-F238E27FC236}">
                <a16:creationId xmlns:a16="http://schemas.microsoft.com/office/drawing/2014/main" id="{7F1FB47D-5B06-4175-ACFB-A9A44078CD6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566" r="11511" b="-1"/>
          <a:stretch/>
        </p:blipFill>
        <p:spPr bwMode="auto">
          <a:xfrm>
            <a:off x="120092" y="-10481"/>
            <a:ext cx="9141724" cy="6863475"/>
          </a:xfrm>
          <a:custGeom>
            <a:avLst/>
            <a:gdLst/>
            <a:ahLst/>
            <a:cxnLst/>
            <a:rect l="l" t="t" r="r" b="b"/>
            <a:pathLst>
              <a:path w="9141744" h="6863485">
                <a:moveTo>
                  <a:pt x="0" y="0"/>
                </a:moveTo>
                <a:lnTo>
                  <a:pt x="5963051" y="0"/>
                </a:lnTo>
                <a:lnTo>
                  <a:pt x="9141744" y="6863485"/>
                </a:lnTo>
                <a:lnTo>
                  <a:pt x="0" y="6863485"/>
                </a:lnTo>
                <a:lnTo>
                  <a:pt x="0" y="0"/>
                </a:lnTo>
                <a:close/>
              </a:path>
            </a:pathLst>
          </a:custGeom>
          <a:noFill/>
          <a:extLst>
            <a:ext uri="{909E8E84-426E-40DD-AFC4-6F175D3DCCD1}">
              <a14:hiddenFill xmlns:a14="http://schemas.microsoft.com/office/drawing/2010/main">
                <a:solidFill>
                  <a:srgbClr val="FFFFFF"/>
                </a:solidFill>
              </a14:hiddenFill>
            </a:ext>
          </a:extLst>
        </p:spPr>
      </p:pic>
      <p:pic>
        <p:nvPicPr>
          <p:cNvPr id="4" name="Immagine 3">
            <a:extLst>
              <a:ext uri="{FF2B5EF4-FFF2-40B4-BE49-F238E27FC236}">
                <a16:creationId xmlns:a16="http://schemas.microsoft.com/office/drawing/2014/main" id="{04C45E67-87A7-4CD6-8F5F-F2F7D7F179DD}"/>
              </a:ext>
            </a:extLst>
          </p:cNvPr>
          <p:cNvPicPr>
            <a:picLocks noChangeAspect="1"/>
          </p:cNvPicPr>
          <p:nvPr/>
        </p:nvPicPr>
        <p:blipFill rotWithShape="1">
          <a:blip r:embed="rId3"/>
          <a:srcRect r="2510"/>
          <a:stretch/>
        </p:blipFill>
        <p:spPr>
          <a:xfrm>
            <a:off x="5790353" y="10"/>
            <a:ext cx="6401647" cy="6852984"/>
          </a:xfrm>
          <a:custGeom>
            <a:avLst/>
            <a:gdLst/>
            <a:ahLst/>
            <a:cxnLst/>
            <a:rect l="l" t="t" r="r" b="b"/>
            <a:pathLst>
              <a:path w="6401647" h="6852994">
                <a:moveTo>
                  <a:pt x="354282" y="0"/>
                </a:moveTo>
                <a:lnTo>
                  <a:pt x="6401647" y="0"/>
                </a:lnTo>
                <a:lnTo>
                  <a:pt x="6401647" y="6852994"/>
                </a:lnTo>
                <a:lnTo>
                  <a:pt x="0" y="6852994"/>
                </a:lnTo>
                <a:lnTo>
                  <a:pt x="0" y="6852993"/>
                </a:lnTo>
                <a:lnTo>
                  <a:pt x="3528116" y="6852993"/>
                </a:lnTo>
                <a:close/>
              </a:path>
            </a:pathLst>
          </a:custGeom>
        </p:spPr>
      </p:pic>
      <p:sp>
        <p:nvSpPr>
          <p:cNvPr id="5" name="CasellaDiTesto 4">
            <a:extLst>
              <a:ext uri="{FF2B5EF4-FFF2-40B4-BE49-F238E27FC236}">
                <a16:creationId xmlns:a16="http://schemas.microsoft.com/office/drawing/2014/main" id="{5D0B576E-C9F4-4A06-9371-3AB21B2D4001}"/>
              </a:ext>
            </a:extLst>
          </p:cNvPr>
          <p:cNvSpPr txBox="1"/>
          <p:nvPr/>
        </p:nvSpPr>
        <p:spPr>
          <a:xfrm>
            <a:off x="359496" y="2682748"/>
            <a:ext cx="7325158" cy="1657955"/>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5000" b="1" dirty="0">
                <a:solidFill>
                  <a:schemeClr val="bg1">
                    <a:lumMod val="95000"/>
                  </a:schemeClr>
                </a:solidFill>
                <a:latin typeface="Arial" panose="020B0604020202020204" pitchFamily="34" charset="0"/>
                <a:ea typeface="+mj-ea"/>
                <a:cs typeface="Arial" panose="020B0604020202020204" pitchFamily="34" charset="0"/>
              </a:rPr>
              <a:t>la persecuzione </a:t>
            </a:r>
          </a:p>
          <a:p>
            <a:pPr>
              <a:lnSpc>
                <a:spcPct val="90000"/>
              </a:lnSpc>
              <a:spcBef>
                <a:spcPct val="0"/>
              </a:spcBef>
              <a:spcAft>
                <a:spcPts val="600"/>
              </a:spcAft>
            </a:pPr>
            <a:r>
              <a:rPr lang="it-IT" sz="5000" b="1" dirty="0">
                <a:solidFill>
                  <a:schemeClr val="bg1">
                    <a:lumMod val="95000"/>
                  </a:schemeClr>
                </a:solidFill>
                <a:latin typeface="Arial" panose="020B0604020202020204" pitchFamily="34" charset="0"/>
                <a:ea typeface="+mj-ea"/>
                <a:cs typeface="Arial" panose="020B0604020202020204" pitchFamily="34" charset="0"/>
              </a:rPr>
              <a:t>nazista</a:t>
            </a:r>
            <a:endParaRPr lang="en-US" sz="5000" b="1" dirty="0">
              <a:solidFill>
                <a:schemeClr val="bg1">
                  <a:lumMod val="95000"/>
                </a:schemeClr>
              </a:solidFill>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1695721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5" name="CasellaDiTesto 4">
            <a:extLst>
              <a:ext uri="{FF2B5EF4-FFF2-40B4-BE49-F238E27FC236}">
                <a16:creationId xmlns:a16="http://schemas.microsoft.com/office/drawing/2014/main" id="{8D2BF8D7-77A0-462E-A400-EA6BD443A6CB}"/>
              </a:ext>
            </a:extLst>
          </p:cNvPr>
          <p:cNvSpPr txBox="1"/>
          <p:nvPr/>
        </p:nvSpPr>
        <p:spPr>
          <a:xfrm>
            <a:off x="762001" y="803325"/>
            <a:ext cx="5314536"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it-IT" sz="4100" b="1" dirty="0">
                <a:latin typeface="+mj-lt"/>
                <a:ea typeface="+mj-ea"/>
                <a:cs typeface="+mj-cs"/>
              </a:rPr>
              <a:t>sterilizzazione</a:t>
            </a:r>
            <a:r>
              <a:rPr lang="en-US" sz="4100" b="1" dirty="0">
                <a:latin typeface="+mj-lt"/>
                <a:ea typeface="+mj-ea"/>
                <a:cs typeface="+mj-cs"/>
              </a:rPr>
              <a:t> </a:t>
            </a:r>
            <a:r>
              <a:rPr lang="it-IT" sz="4100" b="1" dirty="0">
                <a:latin typeface="+mj-lt"/>
                <a:ea typeface="+mj-ea"/>
                <a:cs typeface="+mj-cs"/>
              </a:rPr>
              <a:t>coatta</a:t>
            </a:r>
          </a:p>
        </p:txBody>
      </p:sp>
      <p:sp>
        <p:nvSpPr>
          <p:cNvPr id="2" name="Rettangolo 1">
            <a:extLst>
              <a:ext uri="{FF2B5EF4-FFF2-40B4-BE49-F238E27FC236}">
                <a16:creationId xmlns:a16="http://schemas.microsoft.com/office/drawing/2014/main" id="{A7B6DC78-680A-4511-ADF6-E6C279F17BCA}"/>
              </a:ext>
            </a:extLst>
          </p:cNvPr>
          <p:cNvSpPr/>
          <p:nvPr/>
        </p:nvSpPr>
        <p:spPr>
          <a:xfrm>
            <a:off x="781457" y="2029635"/>
            <a:ext cx="5314543" cy="3881637"/>
          </a:xfrm>
          <a:prstGeom prst="rect">
            <a:avLst/>
          </a:prstGeom>
        </p:spPr>
        <p:txBody>
          <a:bodyPr vert="horz" lIns="91440" tIns="45720" rIns="91440" bIns="45720" rtlCol="0" anchor="t">
            <a:normAutofit/>
          </a:bodyPr>
          <a:lstStyle/>
          <a:p>
            <a:pPr>
              <a:lnSpc>
                <a:spcPct val="90000"/>
              </a:lnSpc>
              <a:spcAft>
                <a:spcPts val="600"/>
              </a:spcAft>
            </a:pPr>
            <a:r>
              <a:rPr lang="it-IT" dirty="0">
                <a:latin typeface="Arial" panose="020B0604020202020204" pitchFamily="34" charset="0"/>
                <a:cs typeface="Arial" panose="020B0604020202020204" pitchFamily="34" charset="0"/>
              </a:rPr>
              <a:t>una serie di misure di politica demografica cominciarono ad essere attuate fino alla metà degli anni '30, trasformando gli zingari in un oggetto di persecuzione razziale, a presunto fondamento scientifico. </a:t>
            </a:r>
          </a:p>
          <a:p>
            <a:pPr>
              <a:lnSpc>
                <a:spcPct val="90000"/>
              </a:lnSpc>
              <a:spcAft>
                <a:spcPts val="600"/>
              </a:spcAft>
            </a:pPr>
            <a:endParaRPr lang="it-IT" dirty="0">
              <a:latin typeface="Arial" panose="020B0604020202020204" pitchFamily="34" charset="0"/>
              <a:cs typeface="Arial" panose="020B0604020202020204" pitchFamily="34" charset="0"/>
            </a:endParaRPr>
          </a:p>
          <a:p>
            <a:pPr>
              <a:lnSpc>
                <a:spcPct val="90000"/>
              </a:lnSpc>
              <a:spcAft>
                <a:spcPts val="600"/>
              </a:spcAft>
            </a:pPr>
            <a:r>
              <a:rPr lang="it-IT" dirty="0">
                <a:latin typeface="Arial" panose="020B0604020202020204" pitchFamily="34" charset="0"/>
                <a:cs typeface="Arial" panose="020B0604020202020204" pitchFamily="34" charset="0"/>
              </a:rPr>
              <a:t>il numero di zingari che subirono la </a:t>
            </a:r>
            <a:r>
              <a:rPr lang="it-IT" b="1" dirty="0">
                <a:solidFill>
                  <a:srgbClr val="FFFF00"/>
                </a:solidFill>
                <a:latin typeface="Arial" panose="020B0604020202020204" pitchFamily="34" charset="0"/>
                <a:cs typeface="Arial" panose="020B0604020202020204" pitchFamily="34" charset="0"/>
              </a:rPr>
              <a:t>sterilizzazione coatta</a:t>
            </a:r>
            <a:r>
              <a:rPr lang="it-IT" dirty="0">
                <a:solidFill>
                  <a:srgbClr val="FFFF00"/>
                </a:solidFill>
                <a:latin typeface="Arial" panose="020B0604020202020204" pitchFamily="34" charset="0"/>
                <a:cs typeface="Arial" panose="020B0604020202020204" pitchFamily="34" charset="0"/>
              </a:rPr>
              <a:t> </a:t>
            </a:r>
            <a:r>
              <a:rPr lang="it-IT" dirty="0">
                <a:latin typeface="Arial" panose="020B0604020202020204" pitchFamily="34" charset="0"/>
                <a:cs typeface="Arial" panose="020B0604020202020204" pitchFamily="34" charset="0"/>
              </a:rPr>
              <a:t>dopo la "Legge per la prevenzione delle malattie ereditarie", entrata in vigore all'inizio del 1934, era significativamente superiore alla media della popolazione e si basava principalmente sulla diagnosi di </a:t>
            </a:r>
            <a:r>
              <a:rPr lang="it-IT" b="1" dirty="0">
                <a:solidFill>
                  <a:srgbClr val="FFFF00"/>
                </a:solidFill>
                <a:latin typeface="Arial" panose="020B0604020202020204" pitchFamily="34" charset="0"/>
                <a:cs typeface="Arial" panose="020B0604020202020204" pitchFamily="34" charset="0"/>
              </a:rPr>
              <a:t>"idiozia innata" </a:t>
            </a:r>
            <a:r>
              <a:rPr lang="it-IT" dirty="0">
                <a:latin typeface="Arial" panose="020B0604020202020204" pitchFamily="34" charset="0"/>
                <a:cs typeface="Arial" panose="020B0604020202020204" pitchFamily="34" charset="0"/>
              </a:rPr>
              <a:t>volta all'eliminazione di questa malattia sociale.  </a:t>
            </a:r>
          </a:p>
        </p:txBody>
      </p:sp>
      <p:sp>
        <p:nvSpPr>
          <p:cNvPr id="10"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Immagine 3">
            <a:extLst>
              <a:ext uri="{FF2B5EF4-FFF2-40B4-BE49-F238E27FC236}">
                <a16:creationId xmlns:a16="http://schemas.microsoft.com/office/drawing/2014/main" id="{F632385F-AB6B-4380-A635-DB79D39A585A}"/>
              </a:ext>
            </a:extLst>
          </p:cNvPr>
          <p:cNvPicPr>
            <a:picLocks noChangeAspect="1"/>
          </p:cNvPicPr>
          <p:nvPr/>
        </p:nvPicPr>
        <p:blipFill rotWithShape="1">
          <a:blip r:embed="rId2"/>
          <a:srcRect l="31671" r="7223"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Tree>
    <p:extLst>
      <p:ext uri="{BB962C8B-B14F-4D97-AF65-F5344CB8AC3E}">
        <p14:creationId xmlns:p14="http://schemas.microsoft.com/office/powerpoint/2010/main" val="4005147066"/>
      </p:ext>
    </p:extLst>
  </p:cSld>
  <p:clrMapOvr>
    <a:overrideClrMapping bg1="dk1" tx1="lt1" bg2="dk2" tx2="lt2" accent1="accent1" accent2="accent2" accent3="accent3" accent4="accent4" accent5="accent5" accent6="accent6" hlink="hlink" folHlink="folHlink"/>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CasellaDiTesto 5">
            <a:extLst>
              <a:ext uri="{FF2B5EF4-FFF2-40B4-BE49-F238E27FC236}">
                <a16:creationId xmlns:a16="http://schemas.microsoft.com/office/drawing/2014/main" id="{55DB6782-4875-4E10-B056-61E3FA8979E7}"/>
              </a:ext>
            </a:extLst>
          </p:cNvPr>
          <p:cNvSpPr txBox="1"/>
          <p:nvPr/>
        </p:nvSpPr>
        <p:spPr>
          <a:xfrm>
            <a:off x="760805" y="2868519"/>
            <a:ext cx="4911333" cy="879562"/>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5000" b="1">
                <a:solidFill>
                  <a:schemeClr val="bg1"/>
                </a:solidFill>
                <a:latin typeface="Arial" panose="020B0604020202020204" pitchFamily="34" charset="0"/>
                <a:ea typeface="+mj-ea"/>
                <a:cs typeface="Arial" panose="020B0604020202020204" pitchFamily="34" charset="0"/>
              </a:rPr>
              <a:t>concentrazione</a:t>
            </a:r>
          </a:p>
        </p:txBody>
      </p:sp>
      <p:pic>
        <p:nvPicPr>
          <p:cNvPr id="4" name="Immagine 3">
            <a:extLst>
              <a:ext uri="{FF2B5EF4-FFF2-40B4-BE49-F238E27FC236}">
                <a16:creationId xmlns:a16="http://schemas.microsoft.com/office/drawing/2014/main" id="{20656215-A8C4-4F75-BCCC-8A98A2DB65FF}"/>
              </a:ext>
            </a:extLst>
          </p:cNvPr>
          <p:cNvPicPr>
            <a:picLocks noChangeAspect="1"/>
          </p:cNvPicPr>
          <p:nvPr/>
        </p:nvPicPr>
        <p:blipFill rotWithShape="1">
          <a:blip r:embed="rId2">
            <a:alphaModFix/>
          </a:blip>
          <a:srcRect l="3741" r="8582" b="-2"/>
          <a:stretch/>
        </p:blipFill>
        <p:spPr>
          <a:xfrm>
            <a:off x="6015871" y="1229730"/>
            <a:ext cx="5573668" cy="4467910"/>
          </a:xfrm>
          <a:prstGeom prst="rect">
            <a:avLst/>
          </a:prstGeom>
        </p:spPr>
      </p:pic>
      <p:sp>
        <p:nvSpPr>
          <p:cNvPr id="13" name="Rectangle 12">
            <a:extLst>
              <a:ext uri="{FF2B5EF4-FFF2-40B4-BE49-F238E27FC236}">
                <a16:creationId xmlns:a16="http://schemas.microsoft.com/office/drawing/2014/main" id="{D84C2E9E-0B5D-4B5F-9A1F-70EBDCE3903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02461" y="1197769"/>
            <a:ext cx="10987078" cy="4462463"/>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ttangolo 1">
            <a:extLst>
              <a:ext uri="{FF2B5EF4-FFF2-40B4-BE49-F238E27FC236}">
                <a16:creationId xmlns:a16="http://schemas.microsoft.com/office/drawing/2014/main" id="{19F4B8DD-2482-4874-B184-91CC421D36D7}"/>
              </a:ext>
            </a:extLst>
          </p:cNvPr>
          <p:cNvSpPr/>
          <p:nvPr/>
        </p:nvSpPr>
        <p:spPr>
          <a:xfrm>
            <a:off x="602461" y="1229731"/>
            <a:ext cx="4911333" cy="1600438"/>
          </a:xfrm>
          <a:prstGeom prst="rect">
            <a:avLst/>
          </a:prstGeom>
        </p:spPr>
        <p:txBody>
          <a:bodyPr wrap="square">
            <a:spAutoFit/>
          </a:bodyPr>
          <a:lstStyle/>
          <a:p>
            <a:pPr>
              <a:spcAft>
                <a:spcPts val="600"/>
              </a:spcAft>
            </a:pPr>
            <a:r>
              <a:rPr lang="it-IT" sz="1400" dirty="0">
                <a:solidFill>
                  <a:schemeClr val="bg1"/>
                </a:solidFill>
                <a:latin typeface="Arial" panose="020B0604020202020204" pitchFamily="34" charset="0"/>
                <a:cs typeface="Arial" panose="020B0604020202020204" pitchFamily="34" charset="0"/>
              </a:rPr>
              <a:t>Partendo dagli zingari definiti come di "razza purissima", ancora prevalentemente nomadi, parlanti la loro lingua più pura e rigorosamente aderenti ai loro costumi e alle loro leggi, si dovevano raccogliere i loro alberi genealogici. In questo modo sarebbe stato possibile non solo scoprire e registrare tutti i "veri esemplari di ceppo zingaro", ma anche "tutti gli ibridi". </a:t>
            </a:r>
          </a:p>
        </p:txBody>
      </p:sp>
      <p:sp>
        <p:nvSpPr>
          <p:cNvPr id="3" name="Rettangolo 2">
            <a:extLst>
              <a:ext uri="{FF2B5EF4-FFF2-40B4-BE49-F238E27FC236}">
                <a16:creationId xmlns:a16="http://schemas.microsoft.com/office/drawing/2014/main" id="{1254300F-3065-4A2C-9FAD-710FB4459074}"/>
              </a:ext>
            </a:extLst>
          </p:cNvPr>
          <p:cNvSpPr/>
          <p:nvPr/>
        </p:nvSpPr>
        <p:spPr>
          <a:xfrm>
            <a:off x="582208" y="4041696"/>
            <a:ext cx="5089930" cy="1384995"/>
          </a:xfrm>
          <a:prstGeom prst="rect">
            <a:avLst/>
          </a:prstGeom>
        </p:spPr>
        <p:txBody>
          <a:bodyPr wrap="square">
            <a:spAutoFit/>
          </a:bodyPr>
          <a:lstStyle/>
          <a:p>
            <a:pPr>
              <a:spcAft>
                <a:spcPts val="600"/>
              </a:spcAft>
            </a:pPr>
            <a:r>
              <a:rPr lang="it-IT" sz="1400" dirty="0">
                <a:solidFill>
                  <a:schemeClr val="bg1"/>
                </a:solidFill>
                <a:latin typeface="Arial" panose="020B0604020202020204" pitchFamily="34" charset="0"/>
                <a:cs typeface="Arial" panose="020B0604020202020204" pitchFamily="34" charset="0"/>
              </a:rPr>
              <a:t>Secondo il capo della RHF </a:t>
            </a:r>
            <a:r>
              <a:rPr lang="it-IT" sz="1400" b="1" dirty="0">
                <a:solidFill>
                  <a:schemeClr val="bg1"/>
                </a:solidFill>
                <a:latin typeface="Arial" panose="020B0604020202020204" pitchFamily="34" charset="0"/>
                <a:cs typeface="Arial" panose="020B0604020202020204" pitchFamily="34" charset="0"/>
              </a:rPr>
              <a:t>Robert </a:t>
            </a:r>
            <a:r>
              <a:rPr lang="it-IT" sz="1400" b="1" dirty="0" err="1">
                <a:solidFill>
                  <a:schemeClr val="bg1"/>
                </a:solidFill>
                <a:latin typeface="Arial" panose="020B0604020202020204" pitchFamily="34" charset="0"/>
                <a:cs typeface="Arial" panose="020B0604020202020204" pitchFamily="34" charset="0"/>
              </a:rPr>
              <a:t>Ritter</a:t>
            </a:r>
            <a:r>
              <a:rPr lang="it-IT" sz="1400" dirty="0">
                <a:solidFill>
                  <a:schemeClr val="bg1"/>
                </a:solidFill>
                <a:latin typeface="Arial" panose="020B0604020202020204" pitchFamily="34" charset="0"/>
                <a:cs typeface="Arial" panose="020B0604020202020204" pitchFamily="34" charset="0"/>
              </a:rPr>
              <a:t>, molto più del 90 percento di tutte le persone considerate zingare non erano affatto "nomadi di pura discendenza indiana", ma "ibridi", che avevano scelto i loro partner tra persone di "origine inferiore", motivo per cui tra la loro prole di remota origine si poteva trovare un'alta percentuale di "a-sociali e criminali".</a:t>
            </a:r>
          </a:p>
        </p:txBody>
      </p:sp>
      <p:sp>
        <p:nvSpPr>
          <p:cNvPr id="9" name="Rettangolo 8">
            <a:extLst>
              <a:ext uri="{FF2B5EF4-FFF2-40B4-BE49-F238E27FC236}">
                <a16:creationId xmlns:a16="http://schemas.microsoft.com/office/drawing/2014/main" id="{BE206E56-7A1C-4849-A48B-FF80EB0B6752}"/>
              </a:ext>
            </a:extLst>
          </p:cNvPr>
          <p:cNvSpPr/>
          <p:nvPr/>
        </p:nvSpPr>
        <p:spPr>
          <a:xfrm>
            <a:off x="526157" y="5735990"/>
            <a:ext cx="9975273" cy="646331"/>
          </a:xfrm>
          <a:prstGeom prst="rect">
            <a:avLst/>
          </a:prstGeom>
        </p:spPr>
        <p:txBody>
          <a:bodyPr wrap="square">
            <a:spAutoFit/>
          </a:bodyPr>
          <a:lstStyle/>
          <a:p>
            <a:r>
              <a:rPr lang="it-IT" sz="1200" dirty="0">
                <a:solidFill>
                  <a:schemeClr val="bg1"/>
                </a:solidFill>
                <a:latin typeface="Arial" panose="020B0604020202020204" pitchFamily="34" charset="0"/>
                <a:cs typeface="Arial" panose="020B0604020202020204" pitchFamily="34" charset="0"/>
              </a:rPr>
              <a:t>Robert </a:t>
            </a:r>
            <a:r>
              <a:rPr lang="it-IT" sz="1200" dirty="0" err="1">
                <a:solidFill>
                  <a:schemeClr val="bg1"/>
                </a:solidFill>
                <a:latin typeface="Arial" panose="020B0604020202020204" pitchFamily="34" charset="0"/>
                <a:cs typeface="Arial" panose="020B0604020202020204" pitchFamily="34" charset="0"/>
              </a:rPr>
              <a:t>Ritter</a:t>
            </a:r>
            <a:r>
              <a:rPr lang="it-IT" sz="1200" dirty="0">
                <a:solidFill>
                  <a:schemeClr val="bg1"/>
                </a:solidFill>
                <a:latin typeface="Arial" panose="020B0604020202020204" pitchFamily="34" charset="0"/>
                <a:cs typeface="Arial" panose="020B0604020202020204" pitchFamily="34" charset="0"/>
              </a:rPr>
              <a:t> è stato un medico e psicologo tedesco. Fu uno dei più importanti ed attivi teorici della razza e sotto il nazismo guidò il Centro di ricerca Igiene Razziale, distinguendosi per le sue teorie discriminatorie sugli zingari. (nella foto durante un controllo accompagnato da un ufficiale di polizia)</a:t>
            </a:r>
          </a:p>
        </p:txBody>
      </p:sp>
    </p:spTree>
    <p:extLst>
      <p:ext uri="{BB962C8B-B14F-4D97-AF65-F5344CB8AC3E}">
        <p14:creationId xmlns:p14="http://schemas.microsoft.com/office/powerpoint/2010/main" val="177243993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3" name="CasellaDiTesto 2">
            <a:extLst>
              <a:ext uri="{FF2B5EF4-FFF2-40B4-BE49-F238E27FC236}">
                <a16:creationId xmlns:a16="http://schemas.microsoft.com/office/drawing/2014/main" id="{E7C28F95-549D-4F23-B046-71524F2FA605}"/>
              </a:ext>
            </a:extLst>
          </p:cNvPr>
          <p:cNvSpPr txBox="1"/>
          <p:nvPr/>
        </p:nvSpPr>
        <p:spPr>
          <a:xfrm>
            <a:off x="6002267" y="350743"/>
            <a:ext cx="5259707"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it-IT" sz="4400" b="1">
                <a:latin typeface="Arial" panose="020B0604020202020204" pitchFamily="34" charset="0"/>
                <a:ea typeface="+mj-ea"/>
                <a:cs typeface="Arial" panose="020B0604020202020204" pitchFamily="34" charset="0"/>
              </a:rPr>
              <a:t>deportazione</a:t>
            </a:r>
          </a:p>
        </p:txBody>
      </p:sp>
      <p:sp>
        <p:nvSpPr>
          <p:cNvPr id="71" name="Freeform: Shape 70">
            <a:extLst>
              <a:ext uri="{FF2B5EF4-FFF2-40B4-BE49-F238E27FC236}">
                <a16:creationId xmlns:a16="http://schemas.microsoft.com/office/drawing/2014/main" id="{357DD0D3-F869-46D0-944C-6EC60E19E35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136816" cy="5254922"/>
          </a:xfrm>
          <a:custGeom>
            <a:avLst/>
            <a:gdLst>
              <a:gd name="connsiteX0" fmla="*/ 0 w 6136816"/>
              <a:gd name="connsiteY0" fmla="*/ 0 h 5254922"/>
              <a:gd name="connsiteX1" fmla="*/ 6136816 w 6136816"/>
              <a:gd name="connsiteY1" fmla="*/ 0 h 5254922"/>
              <a:gd name="connsiteX2" fmla="*/ 6134892 w 6136816"/>
              <a:gd name="connsiteY2" fmla="*/ 111520 h 5254922"/>
              <a:gd name="connsiteX3" fmla="*/ 6066513 w 6136816"/>
              <a:gd name="connsiteY3" fmla="*/ 752995 h 5254922"/>
              <a:gd name="connsiteX4" fmla="*/ 140712 w 6136816"/>
              <a:gd name="connsiteY4" fmla="*/ 5219363 h 5254922"/>
              <a:gd name="connsiteX5" fmla="*/ 0 w 6136816"/>
              <a:gd name="connsiteY5" fmla="*/ 5199534 h 52549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136816" h="5254922">
                <a:moveTo>
                  <a:pt x="0" y="0"/>
                </a:moveTo>
                <a:lnTo>
                  <a:pt x="6136816" y="0"/>
                </a:lnTo>
                <a:lnTo>
                  <a:pt x="6134892" y="111520"/>
                </a:lnTo>
                <a:cubicBezTo>
                  <a:pt x="6124961" y="323936"/>
                  <a:pt x="6102367" y="538040"/>
                  <a:pt x="6066513" y="752995"/>
                </a:cubicBezTo>
                <a:cubicBezTo>
                  <a:pt x="5592281" y="3596146"/>
                  <a:pt x="2972232" y="5545369"/>
                  <a:pt x="140712" y="5219363"/>
                </a:cubicBezTo>
                <a:lnTo>
                  <a:pt x="0" y="5199534"/>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pic>
        <p:nvPicPr>
          <p:cNvPr id="1026" name="Picture 2">
            <a:extLst>
              <a:ext uri="{FF2B5EF4-FFF2-40B4-BE49-F238E27FC236}">
                <a16:creationId xmlns:a16="http://schemas.microsoft.com/office/drawing/2014/main" id="{EEC36964-C8F4-445F-BF6F-C7938BE30CA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807" r="23930" b="2"/>
          <a:stretch/>
        </p:blipFill>
        <p:spPr bwMode="auto">
          <a:xfrm>
            <a:off x="1" y="2"/>
            <a:ext cx="5863721" cy="4984915"/>
          </a:xfrm>
          <a:custGeom>
            <a:avLst/>
            <a:gdLst/>
            <a:ahLst/>
            <a:cxnLst/>
            <a:rect l="l" t="t" r="r" b="b"/>
            <a:pathLst>
              <a:path w="5863721" h="4984915">
                <a:moveTo>
                  <a:pt x="0" y="0"/>
                </a:moveTo>
                <a:lnTo>
                  <a:pt x="5863721" y="0"/>
                </a:lnTo>
                <a:lnTo>
                  <a:pt x="5844576" y="326138"/>
                </a:lnTo>
                <a:cubicBezTo>
                  <a:pt x="5833049" y="448313"/>
                  <a:pt x="5817094" y="570952"/>
                  <a:pt x="5796589" y="693884"/>
                </a:cubicBezTo>
                <a:cubicBezTo>
                  <a:pt x="5344573" y="3403845"/>
                  <a:pt x="2847261" y="5261756"/>
                  <a:pt x="148386" y="4951022"/>
                </a:cubicBezTo>
                <a:lnTo>
                  <a:pt x="0" y="4930112"/>
                </a:lnTo>
                <a:close/>
              </a:path>
            </a:pathLst>
          </a:custGeom>
          <a:noFill/>
          <a:extLst>
            <a:ext uri="{909E8E84-426E-40DD-AFC4-6F175D3DCCD1}">
              <a14:hiddenFill xmlns:a14="http://schemas.microsoft.com/office/drawing/2010/main">
                <a:solidFill>
                  <a:srgbClr val="FFFFFF"/>
                </a:solidFill>
              </a14:hiddenFill>
            </a:ext>
          </a:extLst>
        </p:spPr>
      </p:pic>
      <p:sp>
        <p:nvSpPr>
          <p:cNvPr id="2" name="Rettangolo 1">
            <a:extLst>
              <a:ext uri="{FF2B5EF4-FFF2-40B4-BE49-F238E27FC236}">
                <a16:creationId xmlns:a16="http://schemas.microsoft.com/office/drawing/2014/main" id="{7C9E123F-6F0D-42E5-A8D4-1289E76288B1}"/>
              </a:ext>
            </a:extLst>
          </p:cNvPr>
          <p:cNvSpPr/>
          <p:nvPr/>
        </p:nvSpPr>
        <p:spPr>
          <a:xfrm>
            <a:off x="6002267" y="1752546"/>
            <a:ext cx="5863720" cy="3918582"/>
          </a:xfrm>
          <a:prstGeom prst="rect">
            <a:avLst/>
          </a:prstGeom>
        </p:spPr>
        <p:txBody>
          <a:bodyPr vert="horz" lIns="91440" tIns="45720" rIns="91440" bIns="45720" rtlCol="0" anchor="t">
            <a:normAutofit/>
          </a:bodyPr>
          <a:lstStyle/>
          <a:p>
            <a:pPr>
              <a:lnSpc>
                <a:spcPct val="90000"/>
              </a:lnSpc>
              <a:spcAft>
                <a:spcPts val="600"/>
              </a:spcAft>
            </a:pPr>
            <a:r>
              <a:rPr lang="it-IT" dirty="0">
                <a:latin typeface="Arial" panose="020B0604020202020204" pitchFamily="34" charset="0"/>
                <a:cs typeface="Arial" panose="020B0604020202020204" pitchFamily="34" charset="0"/>
              </a:rPr>
              <a:t>per gli zingari deportati nel Governatorato Generale, la Direzione generale per la sicurezza dello stato (RSHA) non aveva sviluppato alcun piano, ma solo vaghi orientamenti: erano distribuiti ai singoli distretti, dovevano essere usati come forza lavoro e impedito il loro ritorno; la loro sistemazione non è stata predisposta, né la questione a chi accollare i costi sostenuti. </a:t>
            </a:r>
          </a:p>
          <a:p>
            <a:pPr>
              <a:lnSpc>
                <a:spcPct val="90000"/>
              </a:lnSpc>
              <a:spcAft>
                <a:spcPts val="600"/>
              </a:spcAft>
            </a:pPr>
            <a:endParaRPr lang="it-IT" dirty="0">
              <a:latin typeface="Arial" panose="020B0604020202020204" pitchFamily="34" charset="0"/>
              <a:cs typeface="Arial" panose="020B0604020202020204" pitchFamily="34" charset="0"/>
            </a:endParaRPr>
          </a:p>
          <a:p>
            <a:pPr>
              <a:lnSpc>
                <a:spcPct val="90000"/>
              </a:lnSpc>
              <a:spcAft>
                <a:spcPts val="600"/>
              </a:spcAft>
            </a:pPr>
            <a:r>
              <a:rPr lang="it-IT" dirty="0">
                <a:latin typeface="Arial" panose="020B0604020202020204" pitchFamily="34" charset="0"/>
                <a:cs typeface="Arial" panose="020B0604020202020204" pitchFamily="34" charset="0"/>
              </a:rPr>
              <a:t>dalla metà del 1941, gli zingari sono stati sempre più concentrati nei ghetti, dove hanno dovuto fare lavori forzati in condizioni miserabili e sono stati anche coinvolti nelle operazioni di sterminio contro i detenuti ebrei</a:t>
            </a:r>
          </a:p>
        </p:txBody>
      </p:sp>
    </p:spTree>
    <p:extLst>
      <p:ext uri="{BB962C8B-B14F-4D97-AF65-F5344CB8AC3E}">
        <p14:creationId xmlns:p14="http://schemas.microsoft.com/office/powerpoint/2010/main" val="2485831345"/>
      </p:ext>
    </p:extLst>
  </p:cSld>
  <p:clrMapOvr>
    <a:overrideClrMapping bg1="dk1" tx1="lt1" bg2="dk2" tx2="lt2" accent1="accent1" accent2="accent2" accent3="accent3" accent4="accent4" accent5="accent5" accent6="accent6" hlink="hlink" folHlink="folHlink"/>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mmagine 1">
            <a:extLst>
              <a:ext uri="{FF2B5EF4-FFF2-40B4-BE49-F238E27FC236}">
                <a16:creationId xmlns:a16="http://schemas.microsoft.com/office/drawing/2014/main" id="{CC950011-B107-4581-A4DB-326DB3B36BA4}"/>
              </a:ext>
            </a:extLst>
          </p:cNvPr>
          <p:cNvPicPr>
            <a:picLocks noChangeAspect="1"/>
          </p:cNvPicPr>
          <p:nvPr/>
        </p:nvPicPr>
        <p:blipFill rotWithShape="1">
          <a:blip r:embed="rId2">
            <a:alphaModFix/>
          </a:blip>
          <a:srcRect l="13078" r="14852"/>
          <a:stretch/>
        </p:blipFill>
        <p:spPr>
          <a:xfrm>
            <a:off x="4283902" y="10"/>
            <a:ext cx="7908098" cy="6857992"/>
          </a:xfrm>
          <a:prstGeom prst="rect">
            <a:avLst/>
          </a:prstGeom>
        </p:spPr>
      </p:pic>
      <p:sp>
        <p:nvSpPr>
          <p:cNvPr id="11" name="Rectangle 1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ttangolo 3">
            <a:extLst>
              <a:ext uri="{FF2B5EF4-FFF2-40B4-BE49-F238E27FC236}">
                <a16:creationId xmlns:a16="http://schemas.microsoft.com/office/drawing/2014/main" id="{FD155D15-C701-4993-94D6-2992E80BC40D}"/>
              </a:ext>
            </a:extLst>
          </p:cNvPr>
          <p:cNvSpPr/>
          <p:nvPr/>
        </p:nvSpPr>
        <p:spPr>
          <a:xfrm>
            <a:off x="433304" y="2643809"/>
            <a:ext cx="5505449" cy="859009"/>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5000" b="1" dirty="0">
                <a:solidFill>
                  <a:schemeClr val="bg1"/>
                </a:solidFill>
                <a:latin typeface="Arial" panose="020B0604020202020204" pitchFamily="34" charset="0"/>
                <a:ea typeface="+mj-ea"/>
                <a:cs typeface="Arial" panose="020B0604020202020204" pitchFamily="34" charset="0"/>
              </a:rPr>
              <a:t>lo sterminio</a:t>
            </a:r>
          </a:p>
        </p:txBody>
      </p:sp>
      <p:cxnSp>
        <p:nvCxnSpPr>
          <p:cNvPr id="13" name="Straight Connector 1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Rettangolo 2">
            <a:extLst>
              <a:ext uri="{FF2B5EF4-FFF2-40B4-BE49-F238E27FC236}">
                <a16:creationId xmlns:a16="http://schemas.microsoft.com/office/drawing/2014/main" id="{20919F25-0F2A-43EA-9E1B-CEDD7701E5CF}"/>
              </a:ext>
            </a:extLst>
          </p:cNvPr>
          <p:cNvSpPr/>
          <p:nvPr/>
        </p:nvSpPr>
        <p:spPr>
          <a:xfrm>
            <a:off x="433304" y="531898"/>
            <a:ext cx="7073554" cy="830997"/>
          </a:xfrm>
          <a:prstGeom prst="rect">
            <a:avLst/>
          </a:prstGeom>
        </p:spPr>
        <p:txBody>
          <a:bodyPr wrap="square">
            <a:spAutoFit/>
          </a:bodyPr>
          <a:lstStyle/>
          <a:p>
            <a:r>
              <a:rPr lang="it-IT" sz="2400" b="1" dirty="0">
                <a:solidFill>
                  <a:schemeClr val="bg1"/>
                </a:solidFill>
                <a:latin typeface="Arial" panose="020B0604020202020204" pitchFamily="34" charset="0"/>
                <a:cs typeface="Arial" panose="020B0604020202020204" pitchFamily="34" charset="0"/>
              </a:rPr>
              <a:t>dei circa 30.000 zingari deportati ad Auschwitz, </a:t>
            </a:r>
          </a:p>
          <a:p>
            <a:r>
              <a:rPr lang="it-IT" sz="2400" b="1" dirty="0">
                <a:solidFill>
                  <a:schemeClr val="bg1"/>
                </a:solidFill>
                <a:latin typeface="Arial" panose="020B0604020202020204" pitchFamily="34" charset="0"/>
                <a:cs typeface="Arial" panose="020B0604020202020204" pitchFamily="34" charset="0"/>
              </a:rPr>
              <a:t>sono sopravvissuti tra i 4.000 e i 5.000</a:t>
            </a:r>
          </a:p>
        </p:txBody>
      </p:sp>
      <p:sp>
        <p:nvSpPr>
          <p:cNvPr id="5" name="Rettangolo 4">
            <a:extLst>
              <a:ext uri="{FF2B5EF4-FFF2-40B4-BE49-F238E27FC236}">
                <a16:creationId xmlns:a16="http://schemas.microsoft.com/office/drawing/2014/main" id="{0DD21865-496D-4412-AEC5-DEABE2175D80}"/>
              </a:ext>
            </a:extLst>
          </p:cNvPr>
          <p:cNvSpPr/>
          <p:nvPr/>
        </p:nvSpPr>
        <p:spPr>
          <a:xfrm>
            <a:off x="433304" y="4099330"/>
            <a:ext cx="5523346" cy="2308324"/>
          </a:xfrm>
          <a:prstGeom prst="rect">
            <a:avLst/>
          </a:prstGeom>
        </p:spPr>
        <p:txBody>
          <a:bodyPr wrap="square">
            <a:spAutoFit/>
          </a:bodyPr>
          <a:lstStyle/>
          <a:p>
            <a:r>
              <a:rPr lang="it-IT">
                <a:solidFill>
                  <a:schemeClr val="bg1"/>
                </a:solidFill>
                <a:latin typeface="Arial" panose="020B0604020202020204" pitchFamily="34" charset="0"/>
                <a:cs typeface="Arial" panose="020B0604020202020204" pitchFamily="34" charset="0"/>
              </a:rPr>
              <a:t>la lunga tradizione della emarginazione degli zingari e il fatto che, sotto il nazionalsocialismo, non fosse stata la Gestapo considerata dopo il 1945 un'organizzazione criminale, ma la polizia criminale ad attuare misure contro gli zingari, fece sì che, dopo la fine della guerra, alle vittime di questa minoranza </a:t>
            </a:r>
            <a:r>
              <a:rPr lang="it-IT" b="1">
                <a:solidFill>
                  <a:srgbClr val="FFFF00"/>
                </a:solidFill>
                <a:latin typeface="Arial" panose="020B0604020202020204" pitchFamily="34" charset="0"/>
                <a:cs typeface="Arial" panose="020B0604020202020204" pitchFamily="34" charset="0"/>
              </a:rPr>
              <a:t>non fosse riconosciuto lo status di perseguitati</a:t>
            </a:r>
            <a:endParaRPr lang="it-IT" b="1" dirty="0">
              <a:solidFill>
                <a:srgbClr val="FFFF00"/>
              </a:solidFill>
              <a:latin typeface="Arial" panose="020B0604020202020204" pitchFamily="34" charset="0"/>
              <a:cs typeface="Arial" panose="020B0604020202020204" pitchFamily="34" charset="0"/>
            </a:endParaRPr>
          </a:p>
        </p:txBody>
      </p:sp>
      <p:pic>
        <p:nvPicPr>
          <p:cNvPr id="10" name="Immagine 9">
            <a:hlinkClick r:id="rId3"/>
            <a:extLst>
              <a:ext uri="{FF2B5EF4-FFF2-40B4-BE49-F238E27FC236}">
                <a16:creationId xmlns:a16="http://schemas.microsoft.com/office/drawing/2014/main" id="{349B87FD-3BD0-4911-976C-CCB6FE924CD7}"/>
              </a:ext>
            </a:extLst>
          </p:cNvPr>
          <p:cNvPicPr>
            <a:picLocks noChangeAspect="1"/>
          </p:cNvPicPr>
          <p:nvPr/>
        </p:nvPicPr>
        <p:blipFill>
          <a:blip r:embed="rId4"/>
          <a:stretch>
            <a:fillRect/>
          </a:stretch>
        </p:blipFill>
        <p:spPr>
          <a:xfrm>
            <a:off x="10437091" y="5737790"/>
            <a:ext cx="1626314" cy="914801"/>
          </a:xfrm>
          <a:prstGeom prst="rect">
            <a:avLst/>
          </a:prstGeom>
        </p:spPr>
      </p:pic>
      <p:pic>
        <p:nvPicPr>
          <p:cNvPr id="12" name="Immagine 11">
            <a:extLst>
              <a:ext uri="{FF2B5EF4-FFF2-40B4-BE49-F238E27FC236}">
                <a16:creationId xmlns:a16="http://schemas.microsoft.com/office/drawing/2014/main" id="{2970211B-9C17-47E6-A216-C30C39FCA9DA}"/>
              </a:ext>
            </a:extLst>
          </p:cNvPr>
          <p:cNvPicPr>
            <a:picLocks noChangeAspect="1"/>
          </p:cNvPicPr>
          <p:nvPr/>
        </p:nvPicPr>
        <p:blipFill>
          <a:blip r:embed="rId5">
            <a:clrChange>
              <a:clrFrom>
                <a:srgbClr val="FFFFFF"/>
              </a:clrFrom>
              <a:clrTo>
                <a:srgbClr val="FFFFFF">
                  <a:alpha val="0"/>
                </a:srgbClr>
              </a:clrTo>
            </a:clrChange>
            <a:duotone>
              <a:schemeClr val="accent3">
                <a:shade val="45000"/>
                <a:satMod val="135000"/>
              </a:schemeClr>
              <a:prstClr val="white"/>
            </a:duotone>
          </a:blip>
          <a:stretch>
            <a:fillRect/>
          </a:stretch>
        </p:blipFill>
        <p:spPr>
          <a:xfrm>
            <a:off x="10476991" y="5715771"/>
            <a:ext cx="773257" cy="479419"/>
          </a:xfrm>
          <a:prstGeom prst="rect">
            <a:avLst/>
          </a:prstGeom>
        </p:spPr>
      </p:pic>
    </p:spTree>
    <p:extLst>
      <p:ext uri="{BB962C8B-B14F-4D97-AF65-F5344CB8AC3E}">
        <p14:creationId xmlns:p14="http://schemas.microsoft.com/office/powerpoint/2010/main" val="313327416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050" name="Picture 2" descr="Pagella Primipara Della Commissione Europea (Mauro Lo Piano)">
            <a:extLst>
              <a:ext uri="{FF2B5EF4-FFF2-40B4-BE49-F238E27FC236}">
                <a16:creationId xmlns:a16="http://schemas.microsoft.com/office/drawing/2014/main" id="{11E74241-2A39-43B3-A1A9-50304000C8E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71" name="Rectangle 70">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CasellaDiTesto 3">
            <a:extLst>
              <a:ext uri="{FF2B5EF4-FFF2-40B4-BE49-F238E27FC236}">
                <a16:creationId xmlns:a16="http://schemas.microsoft.com/office/drawing/2014/main" id="{AEEBAFDB-808F-4204-8D0F-FD07BE963371}"/>
              </a:ext>
            </a:extLst>
          </p:cNvPr>
          <p:cNvSpPr txBox="1"/>
          <p:nvPr/>
        </p:nvSpPr>
        <p:spPr>
          <a:xfrm>
            <a:off x="477981" y="1122363"/>
            <a:ext cx="4916056"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4000" b="1" dirty="0">
                <a:solidFill>
                  <a:schemeClr val="bg1"/>
                </a:solidFill>
                <a:latin typeface="Arial" panose="020B0604020202020204" pitchFamily="34" charset="0"/>
                <a:ea typeface="+mj-ea"/>
                <a:cs typeface="Arial" panose="020B0604020202020204" pitchFamily="34" charset="0"/>
              </a:rPr>
              <a:t>torniamo ai giorni di oggi</a:t>
            </a:r>
          </a:p>
        </p:txBody>
      </p:sp>
      <p:sp>
        <p:nvSpPr>
          <p:cNvPr id="5" name="Rettangolo 4">
            <a:extLst>
              <a:ext uri="{FF2B5EF4-FFF2-40B4-BE49-F238E27FC236}">
                <a16:creationId xmlns:a16="http://schemas.microsoft.com/office/drawing/2014/main" id="{2DFB435B-1D4F-42D2-9F7E-5F7BAA8F803C}"/>
              </a:ext>
            </a:extLst>
          </p:cNvPr>
          <p:cNvSpPr/>
          <p:nvPr/>
        </p:nvSpPr>
        <p:spPr>
          <a:xfrm>
            <a:off x="960582" y="799193"/>
            <a:ext cx="3602182" cy="646331"/>
          </a:xfrm>
          <a:prstGeom prst="rect">
            <a:avLst/>
          </a:prstGeom>
        </p:spPr>
        <p:txBody>
          <a:bodyPr wrap="square">
            <a:spAutoFit/>
          </a:bodyPr>
          <a:lstStyle/>
          <a:p>
            <a:r>
              <a:rPr lang="it-IT" dirty="0">
                <a:solidFill>
                  <a:schemeClr val="bg1"/>
                </a:solidFill>
                <a:latin typeface="Arial" panose="020B0604020202020204" pitchFamily="34" charset="0"/>
                <a:cs typeface="Arial" panose="020B0604020202020204" pitchFamily="34" charset="0"/>
              </a:rPr>
              <a:t>Bruxelles – Berlaymont sede della Commissione Europea</a:t>
            </a:r>
            <a:endParaRPr lang="it-IT" b="1" dirty="0">
              <a:solidFill>
                <a:srgbClr val="FFFF00"/>
              </a:solidFill>
              <a:latin typeface="Arial" panose="020B0604020202020204" pitchFamily="34" charset="0"/>
              <a:cs typeface="Arial" panose="020B0604020202020204" pitchFamily="34" charset="0"/>
            </a:endParaRPr>
          </a:p>
        </p:txBody>
      </p:sp>
      <p:sp>
        <p:nvSpPr>
          <p:cNvPr id="6" name="Rettangolo 5">
            <a:extLst>
              <a:ext uri="{FF2B5EF4-FFF2-40B4-BE49-F238E27FC236}">
                <a16:creationId xmlns:a16="http://schemas.microsoft.com/office/drawing/2014/main" id="{C04C8546-B79A-4CC7-9114-49206F612BF8}"/>
              </a:ext>
            </a:extLst>
          </p:cNvPr>
          <p:cNvSpPr/>
          <p:nvPr/>
        </p:nvSpPr>
        <p:spPr>
          <a:xfrm>
            <a:off x="7499947" y="-149955"/>
            <a:ext cx="5107689" cy="1272313"/>
          </a:xfrm>
          <a:prstGeom prst="rect">
            <a:avLst/>
          </a:prstGeom>
        </p:spPr>
        <p:txBody>
          <a:bodyPr vert="horz" lIns="91440" tIns="45720" rIns="91440" bIns="45720" rtlCol="0" anchor="b">
            <a:noAutofit/>
          </a:bodyPr>
          <a:lstStyle/>
          <a:p>
            <a:pPr>
              <a:lnSpc>
                <a:spcPts val="3600"/>
              </a:lnSpc>
              <a:spcBef>
                <a:spcPct val="0"/>
              </a:spcBef>
              <a:spcAft>
                <a:spcPts val="600"/>
              </a:spcAft>
            </a:pPr>
            <a:r>
              <a:rPr lang="it-IT" sz="4000" b="1" dirty="0">
                <a:solidFill>
                  <a:schemeClr val="accent5">
                    <a:lumMod val="50000"/>
                  </a:schemeClr>
                </a:solidFill>
                <a:latin typeface="Arial" panose="020B0604020202020204" pitchFamily="34" charset="0"/>
                <a:ea typeface="+mj-ea"/>
                <a:cs typeface="Arial" panose="020B0604020202020204" pitchFamily="34" charset="0"/>
              </a:rPr>
              <a:t>ma l’Europa che</a:t>
            </a:r>
          </a:p>
          <a:p>
            <a:pPr>
              <a:lnSpc>
                <a:spcPts val="3600"/>
              </a:lnSpc>
              <a:spcBef>
                <a:spcPct val="0"/>
              </a:spcBef>
              <a:spcAft>
                <a:spcPts val="600"/>
              </a:spcAft>
            </a:pPr>
            <a:r>
              <a:rPr lang="it-IT" sz="4000" b="1" dirty="0">
                <a:solidFill>
                  <a:schemeClr val="accent5">
                    <a:lumMod val="50000"/>
                  </a:schemeClr>
                </a:solidFill>
                <a:latin typeface="Arial" panose="020B0604020202020204" pitchFamily="34" charset="0"/>
                <a:ea typeface="+mj-ea"/>
                <a:cs typeface="Arial" panose="020B0604020202020204" pitchFamily="34" charset="0"/>
              </a:rPr>
              <a:t>cosa fa per i Rom?</a:t>
            </a:r>
          </a:p>
        </p:txBody>
      </p:sp>
    </p:spTree>
    <p:extLst>
      <p:ext uri="{BB962C8B-B14F-4D97-AF65-F5344CB8AC3E}">
        <p14:creationId xmlns:p14="http://schemas.microsoft.com/office/powerpoint/2010/main" val="408294863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tangolo 3">
            <a:extLst>
              <a:ext uri="{FF2B5EF4-FFF2-40B4-BE49-F238E27FC236}">
                <a16:creationId xmlns:a16="http://schemas.microsoft.com/office/drawing/2014/main" id="{3B3F0B70-0436-4BFF-BA85-8BBD54023EBE}"/>
              </a:ext>
            </a:extLst>
          </p:cNvPr>
          <p:cNvSpPr/>
          <p:nvPr/>
        </p:nvSpPr>
        <p:spPr>
          <a:xfrm>
            <a:off x="1997125" y="1316686"/>
            <a:ext cx="5334477" cy="2677656"/>
          </a:xfrm>
          <a:prstGeom prst="rect">
            <a:avLst/>
          </a:prstGeom>
        </p:spPr>
        <p:txBody>
          <a:bodyPr wrap="square">
            <a:spAutoFit/>
          </a:bodyPr>
          <a:lstStyle/>
          <a:p>
            <a:r>
              <a:rPr lang="it-IT" sz="1400" b="1" dirty="0">
                <a:solidFill>
                  <a:srgbClr val="000000"/>
                </a:solidFill>
                <a:latin typeface="Arial" panose="020B0604020202020204" pitchFamily="34" charset="0"/>
                <a:cs typeface="Arial" panose="020B0604020202020204" pitchFamily="34" charset="0"/>
              </a:rPr>
              <a:t>Annarita Calabrò è </a:t>
            </a:r>
            <a:r>
              <a:rPr lang="it-IT" sz="1400" dirty="0">
                <a:solidFill>
                  <a:srgbClr val="000000"/>
                </a:solidFill>
                <a:latin typeface="Arial" panose="020B0604020202020204" pitchFamily="34" charset="0"/>
                <a:cs typeface="Arial" panose="020B0604020202020204" pitchFamily="34" charset="0"/>
              </a:rPr>
              <a:t>Professore Associato e titolare degli insegnanti di Sociologia e Sociologia delle migrazioni (Università di Pavia). I suoi ambiti di ricerca includono l’identità culturale e i processi di trasformazione della realtà degli zingari, la teoria dell’ambivalenza sociologica, l’etica della cura e della responsabilità. Ha pubblicato Il mercato dei corpi. Dal movimento femminista al femminismo diffuso (Angeli, 2004 con L. Grasso), Zingari. Storia di un’emergenza annunciata (Liguori, 2008), Potere e cura. Stili di leadership femminili (</a:t>
            </a:r>
            <a:r>
              <a:rPr lang="it-IT" sz="1400" dirty="0" err="1">
                <a:solidFill>
                  <a:srgbClr val="000000"/>
                </a:solidFill>
                <a:latin typeface="Arial" panose="020B0604020202020204" pitchFamily="34" charset="0"/>
                <a:cs typeface="Arial" panose="020B0604020202020204" pitchFamily="34" charset="0"/>
              </a:rPr>
              <a:t>Ledizioni</a:t>
            </a:r>
            <a:r>
              <a:rPr lang="it-IT" sz="1400" dirty="0">
                <a:solidFill>
                  <a:srgbClr val="000000"/>
                </a:solidFill>
                <a:latin typeface="Arial" panose="020B0604020202020204" pitchFamily="34" charset="0"/>
                <a:cs typeface="Arial" panose="020B0604020202020204" pitchFamily="34" charset="0"/>
              </a:rPr>
              <a:t>, 2012 con M. A. Confalonieri). I suoi numerosi articoli sono apparsi su riviste scientifiche come Quaderni di Sociologia, Il politico, </a:t>
            </a:r>
            <a:r>
              <a:rPr lang="it-IT" sz="1400" dirty="0" err="1">
                <a:solidFill>
                  <a:srgbClr val="000000"/>
                </a:solidFill>
                <a:latin typeface="Arial" panose="020B0604020202020204" pitchFamily="34" charset="0"/>
                <a:cs typeface="Arial" panose="020B0604020202020204" pitchFamily="34" charset="0"/>
              </a:rPr>
              <a:t>Revue</a:t>
            </a:r>
            <a:r>
              <a:rPr lang="it-IT" sz="1400" dirty="0">
                <a:solidFill>
                  <a:srgbClr val="000000"/>
                </a:solidFill>
                <a:latin typeface="Arial" panose="020B0604020202020204" pitchFamily="34" charset="0"/>
                <a:cs typeface="Arial" panose="020B0604020202020204" pitchFamily="34" charset="0"/>
              </a:rPr>
              <a:t> Suisse de Sociologie</a:t>
            </a:r>
            <a:endParaRPr lang="it-IT" sz="1400" dirty="0">
              <a:latin typeface="Arial" panose="020B0604020202020204" pitchFamily="34" charset="0"/>
              <a:cs typeface="Arial" panose="020B0604020202020204" pitchFamily="34" charset="0"/>
            </a:endParaRPr>
          </a:p>
        </p:txBody>
      </p:sp>
      <p:sp>
        <p:nvSpPr>
          <p:cNvPr id="10" name="Rettangolo 9">
            <a:extLst>
              <a:ext uri="{FF2B5EF4-FFF2-40B4-BE49-F238E27FC236}">
                <a16:creationId xmlns:a16="http://schemas.microsoft.com/office/drawing/2014/main" id="{FCFBC383-6095-4125-B34A-81B873E2240C}"/>
              </a:ext>
            </a:extLst>
          </p:cNvPr>
          <p:cNvSpPr/>
          <p:nvPr/>
        </p:nvSpPr>
        <p:spPr>
          <a:xfrm>
            <a:off x="1997125" y="173166"/>
            <a:ext cx="2268005" cy="74616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err="1">
                <a:solidFill>
                  <a:schemeClr val="tx1"/>
                </a:solidFill>
                <a:latin typeface="Arial" panose="020B0604020202020204" pitchFamily="34" charset="0"/>
                <a:ea typeface="+mj-ea"/>
                <a:cs typeface="Arial" panose="020B0604020202020204" pitchFamily="34" charset="0"/>
              </a:rPr>
              <a:t>l’autore</a:t>
            </a:r>
            <a:endParaRPr lang="en-US" sz="4000" b="1" kern="1200" dirty="0">
              <a:solidFill>
                <a:schemeClr val="tx1"/>
              </a:solidFill>
              <a:latin typeface="Arial" panose="020B0604020202020204" pitchFamily="34" charset="0"/>
              <a:ea typeface="+mj-ea"/>
              <a:cs typeface="Arial" panose="020B0604020202020204" pitchFamily="34" charset="0"/>
            </a:endParaRPr>
          </a:p>
        </p:txBody>
      </p:sp>
      <p:pic>
        <p:nvPicPr>
          <p:cNvPr id="9" name="Immagine 8" descr="Immagine che contiene donna, abbigliamento, persona, esterni&#10;&#10;Descrizione generata automaticamente">
            <a:extLst>
              <a:ext uri="{FF2B5EF4-FFF2-40B4-BE49-F238E27FC236}">
                <a16:creationId xmlns:a16="http://schemas.microsoft.com/office/drawing/2014/main" id="{4C9C1D2C-3A0A-413F-AD83-8604EFF6BE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1257" y="1316686"/>
            <a:ext cx="1428750" cy="14287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5" name="Rettangolo 4">
            <a:extLst>
              <a:ext uri="{FF2B5EF4-FFF2-40B4-BE49-F238E27FC236}">
                <a16:creationId xmlns:a16="http://schemas.microsoft.com/office/drawing/2014/main" id="{073E369B-112A-472D-8D2A-3BC952D48885}"/>
              </a:ext>
            </a:extLst>
          </p:cNvPr>
          <p:cNvSpPr/>
          <p:nvPr/>
        </p:nvSpPr>
        <p:spPr>
          <a:xfrm>
            <a:off x="1997125" y="4779298"/>
            <a:ext cx="4290768"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rPr>
              <a:t>riferimenti al portale Civitas</a:t>
            </a:r>
            <a:endParaRPr lang="it-IT" sz="1400" dirty="0">
              <a:solidFill>
                <a:srgbClr val="1D449B"/>
              </a:solidFill>
              <a:latin typeface="Arial" panose="020B0604020202020204" pitchFamily="34" charset="0"/>
              <a:cs typeface="Arial" panose="020B0604020202020204" pitchFamily="34" charset="0"/>
            </a:endParaRPr>
          </a:p>
        </p:txBody>
      </p:sp>
      <p:sp>
        <p:nvSpPr>
          <p:cNvPr id="6" name="Rettangolo 5">
            <a:hlinkClick r:id="rId3"/>
            <a:extLst>
              <a:ext uri="{FF2B5EF4-FFF2-40B4-BE49-F238E27FC236}">
                <a16:creationId xmlns:a16="http://schemas.microsoft.com/office/drawing/2014/main" id="{D3FB759C-937E-4E4B-B784-9B238449CD94}"/>
              </a:ext>
            </a:extLst>
          </p:cNvPr>
          <p:cNvSpPr/>
          <p:nvPr/>
        </p:nvSpPr>
        <p:spPr>
          <a:xfrm>
            <a:off x="2119746" y="5154188"/>
            <a:ext cx="4290768"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rPr>
              <a:t>la condizione dei Rom in Italia</a:t>
            </a:r>
            <a:endParaRPr lang="it-IT" sz="1400" dirty="0">
              <a:solidFill>
                <a:srgbClr val="1D449B"/>
              </a:solidFill>
              <a:latin typeface="Arial" panose="020B0604020202020204" pitchFamily="34" charset="0"/>
              <a:cs typeface="Arial" panose="020B0604020202020204" pitchFamily="34" charset="0"/>
            </a:endParaRPr>
          </a:p>
        </p:txBody>
      </p:sp>
      <p:sp>
        <p:nvSpPr>
          <p:cNvPr id="7" name="Rettangolo 6">
            <a:hlinkClick r:id="rId4"/>
            <a:extLst>
              <a:ext uri="{FF2B5EF4-FFF2-40B4-BE49-F238E27FC236}">
                <a16:creationId xmlns:a16="http://schemas.microsoft.com/office/drawing/2014/main" id="{35F55F26-E612-4331-8DFE-3E880F9F897B}"/>
              </a:ext>
            </a:extLst>
          </p:cNvPr>
          <p:cNvSpPr/>
          <p:nvPr/>
        </p:nvSpPr>
        <p:spPr>
          <a:xfrm>
            <a:off x="2119746" y="5394852"/>
            <a:ext cx="4290768"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rPr>
              <a:t>i diversi gruppi di Rom presenti in Italia</a:t>
            </a:r>
            <a:endParaRPr lang="it-IT" sz="1400" dirty="0">
              <a:solidFill>
                <a:srgbClr val="1D449B"/>
              </a:solidFill>
              <a:latin typeface="Arial" panose="020B0604020202020204" pitchFamily="34" charset="0"/>
              <a:cs typeface="Arial" panose="020B0604020202020204" pitchFamily="34" charset="0"/>
            </a:endParaRPr>
          </a:p>
        </p:txBody>
      </p:sp>
      <p:sp>
        <p:nvSpPr>
          <p:cNvPr id="8" name="Rettangolo 7">
            <a:hlinkClick r:id="rId5"/>
            <a:extLst>
              <a:ext uri="{FF2B5EF4-FFF2-40B4-BE49-F238E27FC236}">
                <a16:creationId xmlns:a16="http://schemas.microsoft.com/office/drawing/2014/main" id="{C7689C92-4AA1-4AEC-A821-96C6ACEAAB8C}"/>
              </a:ext>
            </a:extLst>
          </p:cNvPr>
          <p:cNvSpPr/>
          <p:nvPr/>
        </p:nvSpPr>
        <p:spPr>
          <a:xfrm>
            <a:off x="2119746" y="5702629"/>
            <a:ext cx="4290768"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rPr>
              <a:t>la persecuzione nazista dei Rom in Germania</a:t>
            </a:r>
            <a:endParaRPr lang="it-IT" sz="1400" dirty="0">
              <a:solidFill>
                <a:srgbClr val="1D449B"/>
              </a:solidFill>
              <a:latin typeface="Arial" panose="020B0604020202020204" pitchFamily="34" charset="0"/>
              <a:cs typeface="Arial" panose="020B0604020202020204" pitchFamily="34" charset="0"/>
            </a:endParaRPr>
          </a:p>
        </p:txBody>
      </p:sp>
      <p:sp>
        <p:nvSpPr>
          <p:cNvPr id="2" name="Rettangolo 1">
            <a:extLst>
              <a:ext uri="{FF2B5EF4-FFF2-40B4-BE49-F238E27FC236}">
                <a16:creationId xmlns:a16="http://schemas.microsoft.com/office/drawing/2014/main" id="{D894A415-BA58-4617-AFE7-AED1F42A4D05}"/>
              </a:ext>
            </a:extLst>
          </p:cNvPr>
          <p:cNvSpPr/>
          <p:nvPr/>
        </p:nvSpPr>
        <p:spPr>
          <a:xfrm>
            <a:off x="8700659" y="1630718"/>
            <a:ext cx="3121891" cy="1384995"/>
          </a:xfrm>
          <a:prstGeom prst="rect">
            <a:avLst/>
          </a:prstGeom>
        </p:spPr>
        <p:txBody>
          <a:bodyPr wrap="square">
            <a:spAutoFit/>
          </a:bodyPr>
          <a:lstStyle/>
          <a:p>
            <a:r>
              <a:rPr lang="it-IT" sz="1400" b="1" dirty="0">
                <a:latin typeface="Arial" panose="020B0604020202020204" pitchFamily="34" charset="0"/>
                <a:cs typeface="Arial" panose="020B0604020202020204" pitchFamily="34" charset="0"/>
              </a:rPr>
              <a:t>Peter </a:t>
            </a:r>
            <a:r>
              <a:rPr lang="it-IT" sz="1400" b="1" dirty="0" err="1">
                <a:latin typeface="Arial" panose="020B0604020202020204" pitchFamily="34" charset="0"/>
                <a:cs typeface="Arial" panose="020B0604020202020204" pitchFamily="34" charset="0"/>
              </a:rPr>
              <a:t>Riesbeck</a:t>
            </a:r>
            <a:r>
              <a:rPr lang="it-IT" sz="1400" dirty="0">
                <a:latin typeface="Arial" panose="020B0604020202020204" pitchFamily="34" charset="0"/>
                <a:cs typeface="Arial" panose="020B0604020202020204" pitchFamily="34" charset="0"/>
              </a:rPr>
              <a:t>, nato nel 1968, ha studiato chimica e scienze politiche . Scrive per la Berliner Zeitung dal 1997 e dal 2012 è corrispondente da Bruxelles sull'Unione europea per numerosi giornali tedeschi</a:t>
            </a:r>
          </a:p>
        </p:txBody>
      </p:sp>
      <p:pic>
        <p:nvPicPr>
          <p:cNvPr id="3074" name="Picture 2">
            <a:extLst>
              <a:ext uri="{FF2B5EF4-FFF2-40B4-BE49-F238E27FC236}">
                <a16:creationId xmlns:a16="http://schemas.microsoft.com/office/drawing/2014/main" id="{C93246D7-BCC9-463F-ACBF-A10065DEE8D8}"/>
              </a:ext>
            </a:extLst>
          </p:cNvPr>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7895771" y="1667460"/>
            <a:ext cx="638635" cy="638635"/>
          </a:xfrm>
          <a:prstGeom prst="rect">
            <a:avLst/>
          </a:prstGeom>
          <a:noFill/>
          <a:extLst>
            <a:ext uri="{909E8E84-426E-40DD-AFC4-6F175D3DCCD1}">
              <a14:hiddenFill xmlns:a14="http://schemas.microsoft.com/office/drawing/2010/main">
                <a:solidFill>
                  <a:srgbClr val="FFFFFF"/>
                </a:solidFill>
              </a14:hiddenFill>
            </a:ext>
          </a:extLst>
        </p:spPr>
      </p:pic>
      <p:sp>
        <p:nvSpPr>
          <p:cNvPr id="3" name="Rettangolo 2">
            <a:hlinkClick r:id="rId7"/>
            <a:extLst>
              <a:ext uri="{FF2B5EF4-FFF2-40B4-BE49-F238E27FC236}">
                <a16:creationId xmlns:a16="http://schemas.microsoft.com/office/drawing/2014/main" id="{2519E3BD-329B-47BB-AC56-91754022B9BA}"/>
              </a:ext>
            </a:extLst>
          </p:cNvPr>
          <p:cNvSpPr/>
          <p:nvPr/>
        </p:nvSpPr>
        <p:spPr>
          <a:xfrm>
            <a:off x="2119746" y="6010406"/>
            <a:ext cx="4368825"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rPr>
              <a:t>che cosa sta facendo l’Europa per i Rom</a:t>
            </a:r>
          </a:p>
        </p:txBody>
      </p:sp>
      <p:sp>
        <p:nvSpPr>
          <p:cNvPr id="12" name="Rettangolo 11">
            <a:extLst>
              <a:ext uri="{FF2B5EF4-FFF2-40B4-BE49-F238E27FC236}">
                <a16:creationId xmlns:a16="http://schemas.microsoft.com/office/drawing/2014/main" id="{13A73B1B-08F5-4CE2-A854-EF5EE4F5883C}"/>
              </a:ext>
            </a:extLst>
          </p:cNvPr>
          <p:cNvSpPr/>
          <p:nvPr/>
        </p:nvSpPr>
        <p:spPr>
          <a:xfrm>
            <a:off x="8700659" y="3194561"/>
            <a:ext cx="3380497" cy="1600438"/>
          </a:xfrm>
          <a:prstGeom prst="rect">
            <a:avLst/>
          </a:prstGeom>
        </p:spPr>
        <p:txBody>
          <a:bodyPr wrap="square">
            <a:spAutoFit/>
          </a:bodyPr>
          <a:lstStyle/>
          <a:p>
            <a:r>
              <a:rPr lang="it-IT" sz="1400" b="1" dirty="0">
                <a:latin typeface="Arial" panose="020B0604020202020204" pitchFamily="34" charset="0"/>
                <a:cs typeface="Arial" panose="020B0604020202020204" pitchFamily="34" charset="0"/>
              </a:rPr>
              <a:t>Frank </a:t>
            </a:r>
            <a:r>
              <a:rPr lang="it-IT" sz="1400" b="1" dirty="0" err="1">
                <a:latin typeface="Arial" panose="020B0604020202020204" pitchFamily="34" charset="0"/>
                <a:cs typeface="Arial" panose="020B0604020202020204" pitchFamily="34" charset="0"/>
              </a:rPr>
              <a:t>Sparing</a:t>
            </a:r>
            <a:r>
              <a:rPr lang="it-IT" sz="1400" dirty="0">
                <a:latin typeface="Arial" panose="020B0604020202020204" pitchFamily="34" charset="0"/>
                <a:cs typeface="Arial" panose="020B0604020202020204" pitchFamily="34" charset="0"/>
              </a:rPr>
              <a:t>, nato nel 1963. Ha studiato storia e letterature romanze a Düsseldorf. E’ autore di numerose pubblicazioni sulla storia sociale, culturale e della medicina dell’epoca nazionalsocialista e del primo dopoguerra.</a:t>
            </a:r>
          </a:p>
        </p:txBody>
      </p:sp>
      <p:pic>
        <p:nvPicPr>
          <p:cNvPr id="3076" name="Picture 4">
            <a:extLst>
              <a:ext uri="{FF2B5EF4-FFF2-40B4-BE49-F238E27FC236}">
                <a16:creationId xmlns:a16="http://schemas.microsoft.com/office/drawing/2014/main" id="{D1C46160-3C2B-4C10-A442-B5C33ACAADC7}"/>
              </a:ext>
            </a:extLst>
          </p:cNvPr>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7895771" y="3302053"/>
            <a:ext cx="638635" cy="638635"/>
          </a:xfrm>
          <a:prstGeom prst="rect">
            <a:avLst/>
          </a:prstGeom>
          <a:noFill/>
          <a:extLst>
            <a:ext uri="{909E8E84-426E-40DD-AFC4-6F175D3DCCD1}">
              <a14:hiddenFill xmlns:a14="http://schemas.microsoft.com/office/drawing/2010/main">
                <a:solidFill>
                  <a:srgbClr val="FFFFFF"/>
                </a:solidFill>
              </a14:hiddenFill>
            </a:ext>
          </a:extLst>
        </p:spPr>
      </p:pic>
      <p:sp>
        <p:nvSpPr>
          <p:cNvPr id="15" name="Rettangolo 14">
            <a:extLst>
              <a:ext uri="{FF2B5EF4-FFF2-40B4-BE49-F238E27FC236}">
                <a16:creationId xmlns:a16="http://schemas.microsoft.com/office/drawing/2014/main" id="{2C40672F-1E4D-4DDD-B43D-7083D1D3619F}"/>
              </a:ext>
            </a:extLst>
          </p:cNvPr>
          <p:cNvSpPr/>
          <p:nvPr/>
        </p:nvSpPr>
        <p:spPr>
          <a:xfrm>
            <a:off x="8700658" y="1359683"/>
            <a:ext cx="3121891" cy="307777"/>
          </a:xfrm>
          <a:prstGeom prst="rect">
            <a:avLst/>
          </a:prstGeom>
        </p:spPr>
        <p:txBody>
          <a:bodyPr wrap="square">
            <a:spAutoFit/>
          </a:bodyPr>
          <a:lstStyle/>
          <a:p>
            <a:r>
              <a:rPr lang="it-IT" sz="1400" dirty="0">
                <a:latin typeface="Arial" panose="020B0604020202020204" pitchFamily="34" charset="0"/>
                <a:cs typeface="Arial" panose="020B0604020202020204" pitchFamily="34" charset="0"/>
              </a:rPr>
              <a:t>altri autori</a:t>
            </a:r>
          </a:p>
        </p:txBody>
      </p:sp>
      <p:cxnSp>
        <p:nvCxnSpPr>
          <p:cNvPr id="14" name="Connettore diritto 13">
            <a:extLst>
              <a:ext uri="{FF2B5EF4-FFF2-40B4-BE49-F238E27FC236}">
                <a16:creationId xmlns:a16="http://schemas.microsoft.com/office/drawing/2014/main" id="{71108112-B62C-4A5F-A51F-EFB8F9465B24}"/>
              </a:ext>
            </a:extLst>
          </p:cNvPr>
          <p:cNvCxnSpPr/>
          <p:nvPr/>
        </p:nvCxnSpPr>
        <p:spPr>
          <a:xfrm>
            <a:off x="7446429" y="1353428"/>
            <a:ext cx="0" cy="3135368"/>
          </a:xfrm>
          <a:prstGeom prst="line">
            <a:avLst/>
          </a:prstGeom>
        </p:spPr>
        <p:style>
          <a:lnRef idx="1">
            <a:schemeClr val="accent1"/>
          </a:lnRef>
          <a:fillRef idx="0">
            <a:schemeClr val="accent1"/>
          </a:fillRef>
          <a:effectRef idx="0">
            <a:schemeClr val="accent1"/>
          </a:effectRef>
          <a:fontRef idx="minor">
            <a:schemeClr val="tx1"/>
          </a:fontRef>
        </p:style>
      </p:cxnSp>
      <p:pic>
        <p:nvPicPr>
          <p:cNvPr id="16" name="Immagine 15" descr="Immagine che contiene disegnando&#10;&#10;Descrizione generata automaticamente">
            <a:extLst>
              <a:ext uri="{FF2B5EF4-FFF2-40B4-BE49-F238E27FC236}">
                <a16:creationId xmlns:a16="http://schemas.microsoft.com/office/drawing/2014/main" id="{2E512B5B-2D68-4A9F-B543-E79415775482}"/>
              </a:ext>
            </a:extLst>
          </p:cNvPr>
          <p:cNvPicPr>
            <a:picLocks noChangeAspect="1"/>
          </p:cNvPicPr>
          <p:nvPr/>
        </p:nvPicPr>
        <p:blipFill>
          <a:blip r:embed="rId9"/>
          <a:stretch>
            <a:fillRect/>
          </a:stretch>
        </p:blipFill>
        <p:spPr>
          <a:xfrm>
            <a:off x="7250550" y="5006877"/>
            <a:ext cx="1054340" cy="1003529"/>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17" name="Rettangolo 16">
            <a:extLst>
              <a:ext uri="{FF2B5EF4-FFF2-40B4-BE49-F238E27FC236}">
                <a16:creationId xmlns:a16="http://schemas.microsoft.com/office/drawing/2014/main" id="{6D26A3C6-7372-4325-BDA9-F70C04205714}"/>
              </a:ext>
            </a:extLst>
          </p:cNvPr>
          <p:cNvSpPr/>
          <p:nvPr/>
        </p:nvSpPr>
        <p:spPr>
          <a:xfrm>
            <a:off x="8378982" y="5077086"/>
            <a:ext cx="3443568" cy="830997"/>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a:spAutoFit/>
          </a:bodyPr>
          <a:lstStyle/>
          <a:p>
            <a:pPr>
              <a:spcAft>
                <a:spcPts val="600"/>
              </a:spcAft>
            </a:pPr>
            <a:r>
              <a:rPr lang="en-US" sz="1600" b="1" dirty="0" err="1">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importante</a:t>
            </a:r>
            <a:r>
              <a:rPr lang="en-US" sz="1600" b="1" dirty="0">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 </a:t>
            </a:r>
            <a:r>
              <a:rPr lang="en-US" sz="1600" b="1" dirty="0" err="1">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leggi</a:t>
            </a:r>
            <a:r>
              <a:rPr lang="en-US" sz="1600" b="1" dirty="0">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 come </a:t>
            </a:r>
            <a:r>
              <a:rPr lang="en-US" sz="1600" b="1" dirty="0" err="1">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si</a:t>
            </a:r>
            <a:r>
              <a:rPr lang="en-US" sz="1600" b="1" dirty="0">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 </a:t>
            </a:r>
            <a:r>
              <a:rPr lang="en-US" sz="1600" b="1" dirty="0" err="1">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usa</a:t>
            </a:r>
            <a:br>
              <a:rPr lang="en-US" sz="1600" b="1" dirty="0">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br>
            <a:r>
              <a:rPr lang="en-US" sz="1600" b="1" dirty="0" err="1">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questa</a:t>
            </a:r>
            <a:r>
              <a:rPr lang="en-US" sz="1600" b="1" dirty="0">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 </a:t>
            </a:r>
            <a:r>
              <a:rPr lang="en-US" sz="1600" b="1" dirty="0" err="1">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presentazione</a:t>
            </a:r>
            <a:r>
              <a:rPr lang="en-US" sz="1600" b="1" dirty="0">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 e </a:t>
            </a:r>
            <a:r>
              <a:rPr lang="en-US" sz="1600" b="1" dirty="0" err="1">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che</a:t>
            </a:r>
            <a:r>
              <a:rPr lang="en-US" sz="1600" b="1" dirty="0">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 </a:t>
            </a:r>
            <a:r>
              <a:rPr lang="en-US" sz="1600" b="1" dirty="0" err="1">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cosa</a:t>
            </a:r>
            <a:r>
              <a:rPr lang="en-US" sz="1600" b="1" dirty="0">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 </a:t>
            </a:r>
            <a:r>
              <a:rPr lang="en-US" sz="1600" b="1" dirty="0" err="1">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sono</a:t>
            </a:r>
            <a:r>
              <a:rPr lang="en-US" sz="1600" b="1" dirty="0">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 le sub-</a:t>
            </a:r>
            <a:r>
              <a:rPr lang="en-US" sz="1600" b="1" dirty="0" err="1">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presentazioni</a:t>
            </a:r>
            <a:r>
              <a:rPr lang="en-US" sz="1600" b="1" dirty="0">
                <a:latin typeface="Arial" panose="020B0604020202020204" pitchFamily="34" charset="0"/>
                <a:cs typeface="Arial" panose="020B0604020202020204" pitchFamily="34" charset="0"/>
                <a:hlinkClick r:id="" action="ppaction://customshow?id=0&amp;return=true">
                  <a:extLst>
                    <a:ext uri="{A12FA001-AC4F-418D-AE19-62706E023703}">
                      <ahyp:hlinkClr xmlns:ahyp="http://schemas.microsoft.com/office/drawing/2018/hyperlinkcolor" val="tx"/>
                    </a:ext>
                  </a:extLst>
                </a:hlinkClick>
              </a:rPr>
              <a:t>?</a:t>
            </a:r>
            <a:endParaRPr lang="it-IT" sz="1600" dirty="0">
              <a:latin typeface="Arial" panose="020B0604020202020204" pitchFamily="34" charset="0"/>
              <a:cs typeface="Arial" panose="020B0604020202020204" pitchFamily="34" charset="0"/>
            </a:endParaRPr>
          </a:p>
        </p:txBody>
      </p:sp>
      <p:pic>
        <p:nvPicPr>
          <p:cNvPr id="18" name="Picture 2">
            <a:extLst>
              <a:ext uri="{FF2B5EF4-FFF2-40B4-BE49-F238E27FC236}">
                <a16:creationId xmlns:a16="http://schemas.microsoft.com/office/drawing/2014/main" id="{A7E297C0-DDF5-43A0-BB8E-321DA0937213}"/>
              </a:ext>
            </a:extLst>
          </p:cNvPr>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1004726" y="5124017"/>
            <a:ext cx="1003530" cy="1003530"/>
          </a:xfrm>
          <a:prstGeom prst="rect">
            <a:avLst/>
          </a:prstGeom>
          <a:noFill/>
          <a:extLst>
            <a:ext uri="{909E8E84-426E-40DD-AFC4-6F175D3DCCD1}">
              <a14:hiddenFill xmlns:a14="http://schemas.microsoft.com/office/drawing/2010/main">
                <a:solidFill>
                  <a:srgbClr val="FFFFFF"/>
                </a:solidFill>
              </a14:hiddenFill>
            </a:ext>
          </a:extLst>
        </p:spPr>
      </p:pic>
      <p:sp>
        <p:nvSpPr>
          <p:cNvPr id="19" name="Rettangolo 18">
            <a:extLst>
              <a:ext uri="{FF2B5EF4-FFF2-40B4-BE49-F238E27FC236}">
                <a16:creationId xmlns:a16="http://schemas.microsoft.com/office/drawing/2014/main" id="{2F8BE924-C018-4AE3-97EF-9F019BBE2FFF}"/>
              </a:ext>
            </a:extLst>
          </p:cNvPr>
          <p:cNvSpPr/>
          <p:nvPr/>
        </p:nvSpPr>
        <p:spPr>
          <a:xfrm>
            <a:off x="1997124" y="716543"/>
            <a:ext cx="9557565" cy="307777"/>
          </a:xfrm>
          <a:prstGeom prst="rect">
            <a:avLst/>
          </a:prstGeom>
        </p:spPr>
        <p:txBody>
          <a:bodyPr wrap="square">
            <a:spAutoFit/>
          </a:bodyPr>
          <a:lstStyle/>
          <a:p>
            <a:r>
              <a:rPr lang="it-IT" sz="1400" dirty="0">
                <a:solidFill>
                  <a:srgbClr val="000000"/>
                </a:solidFill>
                <a:latin typeface="Arial" panose="020B0604020202020204" pitchFamily="34" charset="0"/>
                <a:cs typeface="Arial" panose="020B0604020202020204" pitchFamily="34" charset="0"/>
              </a:rPr>
              <a:t>questa presentazione è tratta liberamente dagli articoli apparsi su Civitas a firma di </a:t>
            </a:r>
            <a:r>
              <a:rPr lang="it-IT" sz="1400" dirty="0">
                <a:latin typeface="Arial" panose="020B0604020202020204" pitchFamily="34" charset="0"/>
                <a:cs typeface="Arial" panose="020B0604020202020204" pitchFamily="34" charset="0"/>
              </a:rPr>
              <a:t>Annarita Calabrò</a:t>
            </a:r>
          </a:p>
        </p:txBody>
      </p:sp>
    </p:spTree>
    <p:extLst>
      <p:ext uri="{BB962C8B-B14F-4D97-AF65-F5344CB8AC3E}">
        <p14:creationId xmlns:p14="http://schemas.microsoft.com/office/powerpoint/2010/main" val="342995045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Immagine 7">
            <a:extLst>
              <a:ext uri="{FF2B5EF4-FFF2-40B4-BE49-F238E27FC236}">
                <a16:creationId xmlns:a16="http://schemas.microsoft.com/office/drawing/2014/main" id="{6A79719C-4A87-4A06-BCFA-42BC90741A7F}"/>
              </a:ext>
            </a:extLst>
          </p:cNvPr>
          <p:cNvPicPr>
            <a:picLocks noChangeAspect="1"/>
          </p:cNvPicPr>
          <p:nvPr/>
        </p:nvPicPr>
        <p:blipFill rotWithShape="1">
          <a:blip r:embed="rId2">
            <a:alphaModFix amt="50000"/>
          </a:blip>
          <a:srcRect t="15730"/>
          <a:stretch/>
        </p:blipFill>
        <p:spPr>
          <a:xfrm>
            <a:off x="4856935" y="-228600"/>
            <a:ext cx="10018629" cy="6669157"/>
          </a:xfrm>
          <a:prstGeom prst="rect">
            <a:avLst/>
          </a:prstGeom>
        </p:spPr>
      </p:pic>
      <p:sp>
        <p:nvSpPr>
          <p:cNvPr id="3" name="Rettangolo 2">
            <a:extLst>
              <a:ext uri="{FF2B5EF4-FFF2-40B4-BE49-F238E27FC236}">
                <a16:creationId xmlns:a16="http://schemas.microsoft.com/office/drawing/2014/main" id="{568DD2BB-9128-40D8-A8F5-D4296C4652AC}"/>
              </a:ext>
            </a:extLst>
          </p:cNvPr>
          <p:cNvSpPr/>
          <p:nvPr/>
        </p:nvSpPr>
        <p:spPr>
          <a:xfrm>
            <a:off x="284935" y="417443"/>
            <a:ext cx="4572000" cy="892884"/>
          </a:xfrm>
          <a:prstGeom prst="rect">
            <a:avLst/>
          </a:prstGeom>
        </p:spPr>
        <p:txBody>
          <a:bodyPr vert="horz" lIns="91440" tIns="45720" rIns="91440" bIns="45720" rtlCol="0" anchor="b">
            <a:noAutofit/>
          </a:bodyPr>
          <a:lstStyle/>
          <a:p>
            <a:pPr>
              <a:lnSpc>
                <a:spcPct val="90000"/>
              </a:lnSpc>
              <a:spcBef>
                <a:spcPct val="0"/>
              </a:spcBef>
              <a:spcAft>
                <a:spcPts val="600"/>
              </a:spcAft>
            </a:pPr>
            <a:r>
              <a:rPr lang="it-IT" sz="4000" b="1" dirty="0">
                <a:solidFill>
                  <a:srgbClr val="FFFFFF"/>
                </a:solidFill>
                <a:latin typeface="Arial" panose="020B0604020202020204" pitchFamily="34" charset="0"/>
                <a:ea typeface="+mj-ea"/>
                <a:cs typeface="Arial" panose="020B0604020202020204" pitchFamily="34" charset="0"/>
              </a:rPr>
              <a:t>che cosa fa l’Europa?</a:t>
            </a:r>
          </a:p>
        </p:txBody>
      </p:sp>
      <p:sp>
        <p:nvSpPr>
          <p:cNvPr id="11" name="Rettangolo 10">
            <a:extLst>
              <a:ext uri="{FF2B5EF4-FFF2-40B4-BE49-F238E27FC236}">
                <a16:creationId xmlns:a16="http://schemas.microsoft.com/office/drawing/2014/main" id="{87C680F6-7C0A-407A-AB23-EA41934B9FA0}"/>
              </a:ext>
            </a:extLst>
          </p:cNvPr>
          <p:cNvSpPr/>
          <p:nvPr/>
        </p:nvSpPr>
        <p:spPr>
          <a:xfrm>
            <a:off x="1016131" y="1442302"/>
            <a:ext cx="3840803" cy="923330"/>
          </a:xfrm>
          <a:prstGeom prst="rect">
            <a:avLst/>
          </a:prstGeom>
        </p:spPr>
        <p:txBody>
          <a:bodyPr wrap="square">
            <a:spAutoFit/>
          </a:bodyPr>
          <a:lstStyle/>
          <a:p>
            <a:r>
              <a:rPr lang="it-IT" dirty="0">
                <a:latin typeface="Arial" panose="020B0604020202020204" pitchFamily="34" charset="0"/>
                <a:cs typeface="Arial" panose="020B0604020202020204" pitchFamily="34" charset="0"/>
              </a:rPr>
              <a:t>la </a:t>
            </a:r>
            <a:r>
              <a:rPr lang="it-IT" b="1" dirty="0">
                <a:latin typeface="Arial" panose="020B0604020202020204" pitchFamily="34" charset="0"/>
                <a:cs typeface="Arial" panose="020B0604020202020204" pitchFamily="34" charset="0"/>
              </a:rPr>
              <a:t>Conferenza sulla Sicurezza e la Cooperazione in Europa</a:t>
            </a:r>
            <a:r>
              <a:rPr lang="it-IT" dirty="0">
                <a:latin typeface="Arial" panose="020B0604020202020204" pitchFamily="34" charset="0"/>
                <a:cs typeface="Arial" panose="020B0604020202020204" pitchFamily="34" charset="0"/>
              </a:rPr>
              <a:t> ha incluso anche i diritti dei rom (1975)</a:t>
            </a:r>
          </a:p>
        </p:txBody>
      </p:sp>
      <p:pic>
        <p:nvPicPr>
          <p:cNvPr id="10" name="Immagine 9">
            <a:extLst>
              <a:ext uri="{FF2B5EF4-FFF2-40B4-BE49-F238E27FC236}">
                <a16:creationId xmlns:a16="http://schemas.microsoft.com/office/drawing/2014/main" id="{38B7AA3E-2D18-4475-96DC-9F79BD635321}"/>
              </a:ext>
            </a:extLst>
          </p:cNvPr>
          <p:cNvPicPr>
            <a:picLocks noChangeAspect="1"/>
          </p:cNvPicPr>
          <p:nvPr/>
        </p:nvPicPr>
        <p:blipFill>
          <a:blip r:embed="rId3">
            <a:duotone>
              <a:prstClr val="black"/>
              <a:schemeClr val="accent1">
                <a:tint val="45000"/>
                <a:satMod val="400000"/>
              </a:schemeClr>
            </a:duotone>
          </a:blip>
          <a:stretch>
            <a:fillRect/>
          </a:stretch>
        </p:blipFill>
        <p:spPr>
          <a:xfrm>
            <a:off x="323786" y="1547408"/>
            <a:ext cx="692346" cy="71311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4" name="Rettangolo 13">
            <a:extLst>
              <a:ext uri="{FF2B5EF4-FFF2-40B4-BE49-F238E27FC236}">
                <a16:creationId xmlns:a16="http://schemas.microsoft.com/office/drawing/2014/main" id="{00F43951-7484-47B6-A9F0-220432669B1E}"/>
              </a:ext>
            </a:extLst>
          </p:cNvPr>
          <p:cNvSpPr/>
          <p:nvPr/>
        </p:nvSpPr>
        <p:spPr>
          <a:xfrm>
            <a:off x="1016131" y="2448956"/>
            <a:ext cx="3565296" cy="1477328"/>
          </a:xfrm>
          <a:prstGeom prst="rect">
            <a:avLst/>
          </a:prstGeom>
        </p:spPr>
        <p:txBody>
          <a:bodyPr wrap="square">
            <a:spAutoFit/>
          </a:bodyPr>
          <a:lstStyle/>
          <a:p>
            <a:r>
              <a:rPr lang="it-IT" dirty="0">
                <a:latin typeface="Arial" panose="020B0604020202020204" pitchFamily="34" charset="0"/>
                <a:cs typeface="Arial" panose="020B0604020202020204" pitchFamily="34" charset="0"/>
              </a:rPr>
              <a:t>si impegna a garantire che i Rom abbiano accesso alla prevenzione sanitaria e ai servizi sociali nella stessa misura del resto della popolazione</a:t>
            </a:r>
          </a:p>
        </p:txBody>
      </p:sp>
      <p:pic>
        <p:nvPicPr>
          <p:cNvPr id="15" name="Immagine 14" descr="Immagine che contiene disegnando&#10;&#10;Descrizione generata automaticamente">
            <a:extLst>
              <a:ext uri="{FF2B5EF4-FFF2-40B4-BE49-F238E27FC236}">
                <a16:creationId xmlns:a16="http://schemas.microsoft.com/office/drawing/2014/main" id="{E1F04CC6-7F99-4DD7-9649-F8AE1AB06CB8}"/>
              </a:ext>
            </a:extLst>
          </p:cNvPr>
          <p:cNvPicPr>
            <a:picLocks noChangeAspect="1"/>
          </p:cNvPicPr>
          <p:nvPr/>
        </p:nvPicPr>
        <p:blipFill rotWithShape="1">
          <a:blip r:embed="rId4">
            <a:extLst>
              <a:ext uri="{BEBA8EAE-BF5A-486C-A8C5-ECC9F3942E4B}">
                <a14:imgProps xmlns:a14="http://schemas.microsoft.com/office/drawing/2010/main">
                  <a14:imgLayer r:embed="rId5">
                    <a14:imgEffect>
                      <a14:colorTemperature colorTemp="8800"/>
                    </a14:imgEffect>
                  </a14:imgLayer>
                </a14:imgProps>
              </a:ext>
            </a:extLst>
          </a:blip>
          <a:srcRect l="4791" t="-1" r="3954" b="16452"/>
          <a:stretch/>
        </p:blipFill>
        <p:spPr>
          <a:xfrm>
            <a:off x="322227" y="2590584"/>
            <a:ext cx="692346" cy="713117"/>
          </a:xfrm>
          <a:prstGeom prst="rect">
            <a:avLst/>
          </a:prstGeom>
        </p:spPr>
      </p:pic>
      <p:pic>
        <p:nvPicPr>
          <p:cNvPr id="16" name="Immagine 15" descr="Immagine che contiene disegnando&#10;&#10;Descrizione generata automaticamente">
            <a:extLst>
              <a:ext uri="{FF2B5EF4-FFF2-40B4-BE49-F238E27FC236}">
                <a16:creationId xmlns:a16="http://schemas.microsoft.com/office/drawing/2014/main" id="{95D37717-33F4-4A9A-B3F2-758AAF647867}"/>
              </a:ext>
            </a:extLst>
          </p:cNvPr>
          <p:cNvPicPr>
            <a:picLocks noChangeAspect="1"/>
          </p:cNvPicPr>
          <p:nvPr/>
        </p:nvPicPr>
        <p:blipFill rotWithShape="1">
          <a:blip r:embed="rId6">
            <a:clrChange>
              <a:clrFrom>
                <a:srgbClr val="FFFFFF"/>
              </a:clrFrom>
              <a:clrTo>
                <a:srgbClr val="FFFFFF">
                  <a:alpha val="0"/>
                </a:srgbClr>
              </a:clrTo>
            </a:clrChange>
            <a:duotone>
              <a:schemeClr val="accent4">
                <a:shade val="45000"/>
                <a:satMod val="135000"/>
              </a:schemeClr>
              <a:prstClr val="white"/>
            </a:duotone>
          </a:blip>
          <a:srcRect l="6773" r="4167" b="-5"/>
          <a:stretch/>
        </p:blipFill>
        <p:spPr>
          <a:xfrm>
            <a:off x="237678" y="4188928"/>
            <a:ext cx="690788" cy="615375"/>
          </a:xfrm>
          <a:prstGeom prst="rect">
            <a:avLst/>
          </a:prstGeom>
        </p:spPr>
      </p:pic>
      <p:sp>
        <p:nvSpPr>
          <p:cNvPr id="18" name="Rettangolo 17">
            <a:extLst>
              <a:ext uri="{FF2B5EF4-FFF2-40B4-BE49-F238E27FC236}">
                <a16:creationId xmlns:a16="http://schemas.microsoft.com/office/drawing/2014/main" id="{88C7F5F1-CA6B-4EEB-89C2-9BC21E95793C}"/>
              </a:ext>
            </a:extLst>
          </p:cNvPr>
          <p:cNvSpPr/>
          <p:nvPr/>
        </p:nvSpPr>
        <p:spPr>
          <a:xfrm>
            <a:off x="1014574" y="4034951"/>
            <a:ext cx="3565296" cy="923330"/>
          </a:xfrm>
          <a:prstGeom prst="rect">
            <a:avLst/>
          </a:prstGeom>
        </p:spPr>
        <p:txBody>
          <a:bodyPr wrap="square">
            <a:spAutoFit/>
          </a:bodyPr>
          <a:lstStyle/>
          <a:p>
            <a:r>
              <a:rPr lang="it-IT" dirty="0">
                <a:latin typeface="Arial" panose="020B0604020202020204" pitchFamily="34" charset="0"/>
                <a:cs typeface="Arial" panose="020B0604020202020204" pitchFamily="34" charset="0"/>
              </a:rPr>
              <a:t>si impegna a garantire che tutti i bambini Rom abbiano accesso a un'istruzione di alta qualità</a:t>
            </a:r>
          </a:p>
        </p:txBody>
      </p:sp>
      <p:sp>
        <p:nvSpPr>
          <p:cNvPr id="12" name="Rettangolo 11">
            <a:extLst>
              <a:ext uri="{FF2B5EF4-FFF2-40B4-BE49-F238E27FC236}">
                <a16:creationId xmlns:a16="http://schemas.microsoft.com/office/drawing/2014/main" id="{1DCF93B8-736F-429A-AFC1-84081FB766D9}"/>
              </a:ext>
            </a:extLst>
          </p:cNvPr>
          <p:cNvSpPr/>
          <p:nvPr/>
        </p:nvSpPr>
        <p:spPr>
          <a:xfrm>
            <a:off x="-124814" y="5190001"/>
            <a:ext cx="1415772" cy="646331"/>
          </a:xfrm>
          <a:prstGeom prst="rect">
            <a:avLst/>
          </a:prstGeom>
          <a:noFill/>
        </p:spPr>
        <p:txBody>
          <a:bodyPr wrap="square" lIns="91440" tIns="45720" rIns="91440" bIns="45720">
            <a:spAutoFit/>
          </a:bodyPr>
          <a:lstStyle/>
          <a:p>
            <a:pPr algn="ctr"/>
            <a:r>
              <a:rPr lang="it-IT" sz="3600" b="1" cap="none" spc="0" dirty="0">
                <a:ln w="22225">
                  <a:solidFill>
                    <a:schemeClr val="accent2"/>
                  </a:solidFill>
                  <a:prstDash val="solid"/>
                </a:ln>
                <a:solidFill>
                  <a:schemeClr val="accent2">
                    <a:lumMod val="40000"/>
                    <a:lumOff val="60000"/>
                  </a:schemeClr>
                </a:solidFill>
                <a:effectLst/>
              </a:rPr>
              <a:t>26,5</a:t>
            </a:r>
          </a:p>
        </p:txBody>
      </p:sp>
      <p:sp>
        <p:nvSpPr>
          <p:cNvPr id="19" name="Rettangolo 18">
            <a:extLst>
              <a:ext uri="{FF2B5EF4-FFF2-40B4-BE49-F238E27FC236}">
                <a16:creationId xmlns:a16="http://schemas.microsoft.com/office/drawing/2014/main" id="{4565FD39-92E5-4B94-BAA9-524AF20A2E47}"/>
              </a:ext>
            </a:extLst>
          </p:cNvPr>
          <p:cNvSpPr/>
          <p:nvPr/>
        </p:nvSpPr>
        <p:spPr>
          <a:xfrm>
            <a:off x="1014574" y="5267687"/>
            <a:ext cx="3565296" cy="923330"/>
          </a:xfrm>
          <a:prstGeom prst="rect">
            <a:avLst/>
          </a:prstGeom>
        </p:spPr>
        <p:txBody>
          <a:bodyPr wrap="square">
            <a:spAutoFit/>
          </a:bodyPr>
          <a:lstStyle/>
          <a:p>
            <a:r>
              <a:rPr lang="it-IT" dirty="0">
                <a:latin typeface="Arial" panose="020B0604020202020204" pitchFamily="34" charset="0"/>
                <a:cs typeface="Arial" panose="020B0604020202020204" pitchFamily="34" charset="0"/>
              </a:rPr>
              <a:t>tra il 2006 e il 2013 la UE ha investito a favore dei Rom </a:t>
            </a:r>
            <a:r>
              <a:rPr lang="it-IT" b="1" dirty="0">
                <a:latin typeface="Arial" panose="020B0604020202020204" pitchFamily="34" charset="0"/>
                <a:cs typeface="Arial" panose="020B0604020202020204" pitchFamily="34" charset="0"/>
              </a:rPr>
              <a:t>26,5 miliardi di euro</a:t>
            </a:r>
          </a:p>
        </p:txBody>
      </p:sp>
      <p:sp>
        <p:nvSpPr>
          <p:cNvPr id="20" name="Rettangolo 19">
            <a:extLst>
              <a:ext uri="{FF2B5EF4-FFF2-40B4-BE49-F238E27FC236}">
                <a16:creationId xmlns:a16="http://schemas.microsoft.com/office/drawing/2014/main" id="{0447EBE3-5229-4572-9216-7F40F98BEF8E}"/>
              </a:ext>
            </a:extLst>
          </p:cNvPr>
          <p:cNvSpPr/>
          <p:nvPr/>
        </p:nvSpPr>
        <p:spPr>
          <a:xfrm>
            <a:off x="125254" y="5689530"/>
            <a:ext cx="915635" cy="369332"/>
          </a:xfrm>
          <a:prstGeom prst="rect">
            <a:avLst/>
          </a:prstGeom>
        </p:spPr>
        <p:txBody>
          <a:bodyPr wrap="none">
            <a:spAutoFit/>
          </a:bodyPr>
          <a:lstStyle/>
          <a:p>
            <a:r>
              <a:rPr lang="it-IT" dirty="0">
                <a:solidFill>
                  <a:srgbClr val="FFC000"/>
                </a:solidFill>
                <a:latin typeface="Arial" panose="020B0604020202020204" pitchFamily="34" charset="0"/>
                <a:cs typeface="Arial" panose="020B0604020202020204" pitchFamily="34" charset="0"/>
              </a:rPr>
              <a:t>miliardi</a:t>
            </a:r>
            <a:endParaRPr lang="it-IT" dirty="0">
              <a:solidFill>
                <a:srgbClr val="FFC000"/>
              </a:solidFill>
            </a:endParaRPr>
          </a:p>
        </p:txBody>
      </p:sp>
    </p:spTree>
    <p:extLst>
      <p:ext uri="{BB962C8B-B14F-4D97-AF65-F5344CB8AC3E}">
        <p14:creationId xmlns:p14="http://schemas.microsoft.com/office/powerpoint/2010/main" val="2803082012"/>
      </p:ext>
    </p:extLst>
  </p:cSld>
  <p:clrMapOvr>
    <a:overrideClrMapping bg1="dk1" tx1="lt1" bg2="dk2" tx2="lt2" accent1="accent1" accent2="accent2" accent3="accent3" accent4="accent4" accent5="accent5" accent6="accent6" hlink="hlink" folHlink="folHlink"/>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9" name="Immagine 8" descr="Immagine che contiene persona, uomo, interni, tuta&#10;&#10;Descrizione generata automaticamente">
            <a:extLst>
              <a:ext uri="{FF2B5EF4-FFF2-40B4-BE49-F238E27FC236}">
                <a16:creationId xmlns:a16="http://schemas.microsoft.com/office/drawing/2014/main" id="{AF39E3BD-B1AF-479B-B605-558F9CC17CFE}"/>
              </a:ext>
            </a:extLst>
          </p:cNvPr>
          <p:cNvPicPr>
            <a:picLocks noChangeAspect="1"/>
          </p:cNvPicPr>
          <p:nvPr/>
        </p:nvPicPr>
        <p:blipFill rotWithShape="1">
          <a:blip r:embed="rId2">
            <a:extLst>
              <a:ext uri="{28A0092B-C50C-407E-A947-70E740481C1C}">
                <a14:useLocalDpi xmlns:a14="http://schemas.microsoft.com/office/drawing/2010/main" val="0"/>
              </a:ext>
            </a:extLst>
          </a:blip>
          <a:srcRect l="10513" r="21514"/>
          <a:stretch/>
        </p:blipFill>
        <p:spPr>
          <a:xfrm>
            <a:off x="5182104"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a:solidFill>
            <a:srgbClr val="FFFFFF">
              <a:shade val="85000"/>
            </a:srgbClr>
          </a:solidFill>
        </p:spPr>
      </p:pic>
      <p:sp>
        <p:nvSpPr>
          <p:cNvPr id="14" name="Freeform: Shape 1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16" name="Freeform: Shape 1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ttangolo 2">
            <a:extLst>
              <a:ext uri="{FF2B5EF4-FFF2-40B4-BE49-F238E27FC236}">
                <a16:creationId xmlns:a16="http://schemas.microsoft.com/office/drawing/2014/main" id="{568DD2BB-9128-40D8-A8F5-D4296C4652AC}"/>
              </a:ext>
            </a:extLst>
          </p:cNvPr>
          <p:cNvSpPr/>
          <p:nvPr/>
        </p:nvSpPr>
        <p:spPr>
          <a:xfrm>
            <a:off x="725158" y="818136"/>
            <a:ext cx="478245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it-IT" sz="4400" b="1" dirty="0">
                <a:latin typeface="Arial" panose="020B0604020202020204" pitchFamily="34" charset="0"/>
                <a:ea typeface="+mj-ea"/>
                <a:cs typeface="Arial" panose="020B0604020202020204" pitchFamily="34" charset="0"/>
              </a:rPr>
              <a:t>l’elenco dei fallimenti è lungo</a:t>
            </a:r>
          </a:p>
        </p:txBody>
      </p:sp>
      <p:sp>
        <p:nvSpPr>
          <p:cNvPr id="7" name="Rettangolo 6">
            <a:extLst>
              <a:ext uri="{FF2B5EF4-FFF2-40B4-BE49-F238E27FC236}">
                <a16:creationId xmlns:a16="http://schemas.microsoft.com/office/drawing/2014/main" id="{F33BA0F4-D3BF-4FB9-92B4-EA0CA7A408E5}"/>
              </a:ext>
            </a:extLst>
          </p:cNvPr>
          <p:cNvSpPr/>
          <p:nvPr/>
        </p:nvSpPr>
        <p:spPr>
          <a:xfrm>
            <a:off x="725158" y="2263875"/>
            <a:ext cx="4979902" cy="2706782"/>
          </a:xfrm>
          <a:prstGeom prst="rect">
            <a:avLst/>
          </a:prstGeom>
        </p:spPr>
        <p:txBody>
          <a:bodyPr vert="horz" lIns="91440" tIns="45720" rIns="91440" bIns="45720" rtlCol="0" anchor="t">
            <a:noAutofit/>
          </a:bodyPr>
          <a:lstStyle/>
          <a:p>
            <a:pPr>
              <a:lnSpc>
                <a:spcPct val="90000"/>
              </a:lnSpc>
              <a:spcAft>
                <a:spcPts val="600"/>
              </a:spcAft>
            </a:pPr>
            <a:r>
              <a:rPr lang="it-IT" sz="2400" dirty="0">
                <a:latin typeface="Arial" panose="020B0604020202020204" pitchFamily="34" charset="0"/>
                <a:cs typeface="Arial" panose="020B0604020202020204" pitchFamily="34" charset="0"/>
              </a:rPr>
              <a:t>l'emarginazione dei Rom "avviene in maniera spudorata e senza inibizione e vergogna. [...] </a:t>
            </a:r>
          </a:p>
          <a:p>
            <a:pPr>
              <a:lnSpc>
                <a:spcPct val="90000"/>
              </a:lnSpc>
              <a:spcAft>
                <a:spcPts val="600"/>
              </a:spcAft>
            </a:pPr>
            <a:endParaRPr lang="it-IT" sz="2400" dirty="0">
              <a:latin typeface="Arial" panose="020B0604020202020204" pitchFamily="34" charset="0"/>
              <a:cs typeface="Arial" panose="020B0604020202020204" pitchFamily="34" charset="0"/>
            </a:endParaRPr>
          </a:p>
          <a:p>
            <a:pPr>
              <a:lnSpc>
                <a:spcPct val="90000"/>
              </a:lnSpc>
              <a:spcAft>
                <a:spcPts val="600"/>
              </a:spcAft>
            </a:pPr>
            <a:r>
              <a:rPr lang="it-IT" sz="2400" dirty="0">
                <a:latin typeface="Arial" panose="020B0604020202020204" pitchFamily="34" charset="0"/>
                <a:cs typeface="Arial" panose="020B0604020202020204" pitchFamily="34" charset="0"/>
              </a:rPr>
              <a:t>le </a:t>
            </a:r>
            <a:r>
              <a:rPr lang="it-IT" sz="2400" b="1" dirty="0">
                <a:latin typeface="Arial" panose="020B0604020202020204" pitchFamily="34" charset="0"/>
                <a:cs typeface="Arial" panose="020B0604020202020204" pitchFamily="34" charset="0"/>
              </a:rPr>
              <a:t>regole morali </a:t>
            </a:r>
            <a:r>
              <a:rPr lang="it-IT" sz="2400" dirty="0">
                <a:latin typeface="Arial" panose="020B0604020202020204" pitchFamily="34" charset="0"/>
                <a:cs typeface="Arial" panose="020B0604020202020204" pitchFamily="34" charset="0"/>
              </a:rPr>
              <a:t>entrano in gioco solo in rari casi".</a:t>
            </a:r>
          </a:p>
        </p:txBody>
      </p:sp>
      <p:sp>
        <p:nvSpPr>
          <p:cNvPr id="8" name="Rettangolo 7">
            <a:extLst>
              <a:ext uri="{FF2B5EF4-FFF2-40B4-BE49-F238E27FC236}">
                <a16:creationId xmlns:a16="http://schemas.microsoft.com/office/drawing/2014/main" id="{AF2B76BE-198F-43E3-AD24-A451D356D15C}"/>
              </a:ext>
            </a:extLst>
          </p:cNvPr>
          <p:cNvSpPr/>
          <p:nvPr/>
        </p:nvSpPr>
        <p:spPr>
          <a:xfrm>
            <a:off x="6630661" y="6304003"/>
            <a:ext cx="2244012" cy="369332"/>
          </a:xfrm>
          <a:prstGeom prst="rect">
            <a:avLst/>
          </a:prstGeom>
        </p:spPr>
        <p:txBody>
          <a:bodyPr wrap="none">
            <a:spAutoFit/>
          </a:bodyPr>
          <a:lstStyle/>
          <a:p>
            <a:r>
              <a:rPr lang="it-IT" dirty="0"/>
              <a:t>Klaus-Michael </a:t>
            </a:r>
            <a:r>
              <a:rPr lang="it-IT" dirty="0" err="1"/>
              <a:t>Bogdal</a:t>
            </a:r>
            <a:r>
              <a:rPr lang="it-IT" dirty="0"/>
              <a:t> </a:t>
            </a:r>
          </a:p>
        </p:txBody>
      </p:sp>
      <p:sp>
        <p:nvSpPr>
          <p:cNvPr id="13" name="Rettangolo 12">
            <a:extLst>
              <a:ext uri="{FF2B5EF4-FFF2-40B4-BE49-F238E27FC236}">
                <a16:creationId xmlns:a16="http://schemas.microsoft.com/office/drawing/2014/main" id="{F541330F-A947-4A8A-BFE9-A97C3918F255}"/>
              </a:ext>
            </a:extLst>
          </p:cNvPr>
          <p:cNvSpPr/>
          <p:nvPr/>
        </p:nvSpPr>
        <p:spPr>
          <a:xfrm>
            <a:off x="725158" y="-230191"/>
            <a:ext cx="4782458" cy="1325563"/>
          </a:xfrm>
          <a:prstGeom prst="rect">
            <a:avLst/>
          </a:prstGeom>
        </p:spPr>
        <p:txBody>
          <a:bodyPr vert="horz" lIns="91440" tIns="45720" rIns="91440" bIns="45720" rtlCol="0" anchor="ctr">
            <a:normAutofit/>
          </a:bodyPr>
          <a:lstStyle/>
          <a:p>
            <a:pPr>
              <a:lnSpc>
                <a:spcPct val="90000"/>
              </a:lnSpc>
              <a:spcBef>
                <a:spcPct val="0"/>
              </a:spcBef>
              <a:spcAft>
                <a:spcPts val="600"/>
              </a:spcAft>
            </a:pPr>
            <a:r>
              <a:rPr lang="it-IT" sz="3200" b="1" dirty="0">
                <a:latin typeface="Arial" panose="020B0604020202020204" pitchFamily="34" charset="0"/>
                <a:ea typeface="+mj-ea"/>
                <a:cs typeface="Arial" panose="020B0604020202020204" pitchFamily="34" charset="0"/>
              </a:rPr>
              <a:t>tanti impegni, ma …</a:t>
            </a:r>
          </a:p>
        </p:txBody>
      </p:sp>
      <p:pic>
        <p:nvPicPr>
          <p:cNvPr id="15" name="Immagine 14">
            <a:hlinkClick r:id="rId3"/>
            <a:extLst>
              <a:ext uri="{FF2B5EF4-FFF2-40B4-BE49-F238E27FC236}">
                <a16:creationId xmlns:a16="http://schemas.microsoft.com/office/drawing/2014/main" id="{10051F1A-77D0-4E51-92F6-2F87ADDBAAC4}"/>
              </a:ext>
            </a:extLst>
          </p:cNvPr>
          <p:cNvPicPr>
            <a:picLocks noChangeAspect="1"/>
          </p:cNvPicPr>
          <p:nvPr/>
        </p:nvPicPr>
        <p:blipFill>
          <a:blip r:embed="rId4"/>
          <a:stretch>
            <a:fillRect/>
          </a:stretch>
        </p:blipFill>
        <p:spPr>
          <a:xfrm>
            <a:off x="1111826" y="4942660"/>
            <a:ext cx="1987205" cy="13862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7" name="Immagine 16">
            <a:extLst>
              <a:ext uri="{FF2B5EF4-FFF2-40B4-BE49-F238E27FC236}">
                <a16:creationId xmlns:a16="http://schemas.microsoft.com/office/drawing/2014/main" id="{3BEF6028-31BA-4DF2-B5AC-3E17F3F84934}"/>
              </a:ext>
            </a:extLst>
          </p:cNvPr>
          <p:cNvPicPr>
            <a:picLocks noChangeAspect="1"/>
          </p:cNvPicPr>
          <p:nvPr/>
        </p:nvPicPr>
        <p:blipFill>
          <a:blip r:embed="rId5">
            <a:clrChange>
              <a:clrFrom>
                <a:srgbClr val="FFFFFF"/>
              </a:clrFrom>
              <a:clrTo>
                <a:srgbClr val="FFFFFF">
                  <a:alpha val="0"/>
                </a:srgbClr>
              </a:clrTo>
            </a:clrChange>
            <a:duotone>
              <a:schemeClr val="accent3">
                <a:shade val="45000"/>
                <a:satMod val="135000"/>
              </a:schemeClr>
              <a:prstClr val="white"/>
            </a:duotone>
          </a:blip>
          <a:stretch>
            <a:fillRect/>
          </a:stretch>
        </p:blipFill>
        <p:spPr>
          <a:xfrm>
            <a:off x="28430" y="5480840"/>
            <a:ext cx="773257" cy="479419"/>
          </a:xfrm>
          <a:prstGeom prst="rect">
            <a:avLst/>
          </a:prstGeom>
        </p:spPr>
      </p:pic>
      <p:pic>
        <p:nvPicPr>
          <p:cNvPr id="18" name="Immagine 17">
            <a:hlinkClick r:id="rId6"/>
            <a:extLst>
              <a:ext uri="{FF2B5EF4-FFF2-40B4-BE49-F238E27FC236}">
                <a16:creationId xmlns:a16="http://schemas.microsoft.com/office/drawing/2014/main" id="{9125B969-DB9D-4FD9-809B-E4C6A5171248}"/>
              </a:ext>
            </a:extLst>
          </p:cNvPr>
          <p:cNvPicPr>
            <a:picLocks noChangeAspect="1"/>
          </p:cNvPicPr>
          <p:nvPr/>
        </p:nvPicPr>
        <p:blipFill>
          <a:blip r:embed="rId7"/>
          <a:stretch>
            <a:fillRect/>
          </a:stretch>
        </p:blipFill>
        <p:spPr>
          <a:xfrm>
            <a:off x="3547276" y="4942660"/>
            <a:ext cx="1754929" cy="136134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9" name="Rettangolo 18">
            <a:extLst>
              <a:ext uri="{FF2B5EF4-FFF2-40B4-BE49-F238E27FC236}">
                <a16:creationId xmlns:a16="http://schemas.microsoft.com/office/drawing/2014/main" id="{C5522AB0-920E-441F-AF79-19957C2B8DA6}"/>
              </a:ext>
            </a:extLst>
          </p:cNvPr>
          <p:cNvSpPr/>
          <p:nvPr/>
        </p:nvSpPr>
        <p:spPr>
          <a:xfrm>
            <a:off x="1377232" y="6328911"/>
            <a:ext cx="1632347" cy="307777"/>
          </a:xfrm>
          <a:prstGeom prst="rect">
            <a:avLst/>
          </a:prstGeom>
        </p:spPr>
        <p:txBody>
          <a:bodyPr wrap="square">
            <a:spAutoFit/>
          </a:bodyPr>
          <a:lstStyle/>
          <a:p>
            <a:r>
              <a:rPr lang="it-IT" sz="1400" dirty="0">
                <a:latin typeface="Arial" panose="020B0604020202020204" pitchFamily="34" charset="0"/>
                <a:cs typeface="Arial" panose="020B0604020202020204" pitchFamily="34" charset="0"/>
              </a:rPr>
              <a:t>cliché e pregiudizi</a:t>
            </a:r>
          </a:p>
        </p:txBody>
      </p:sp>
      <p:sp>
        <p:nvSpPr>
          <p:cNvPr id="20" name="Rettangolo 19">
            <a:extLst>
              <a:ext uri="{FF2B5EF4-FFF2-40B4-BE49-F238E27FC236}">
                <a16:creationId xmlns:a16="http://schemas.microsoft.com/office/drawing/2014/main" id="{03A141BB-E5E6-4364-BD4E-4661E5B352ED}"/>
              </a:ext>
            </a:extLst>
          </p:cNvPr>
          <p:cNvSpPr/>
          <p:nvPr/>
        </p:nvSpPr>
        <p:spPr>
          <a:xfrm>
            <a:off x="3582062" y="6328910"/>
            <a:ext cx="1875857" cy="307777"/>
          </a:xfrm>
          <a:prstGeom prst="rect">
            <a:avLst/>
          </a:prstGeom>
        </p:spPr>
        <p:txBody>
          <a:bodyPr wrap="square">
            <a:spAutoFit/>
          </a:bodyPr>
          <a:lstStyle/>
          <a:p>
            <a:r>
              <a:rPr lang="it-IT" sz="1400" dirty="0">
                <a:latin typeface="Arial" panose="020B0604020202020204" pitchFamily="34" charset="0"/>
                <a:cs typeface="Arial" panose="020B0604020202020204" pitchFamily="34" charset="0"/>
              </a:rPr>
              <a:t>il loro punto di vista</a:t>
            </a:r>
          </a:p>
        </p:txBody>
      </p:sp>
    </p:spTree>
    <p:extLst>
      <p:ext uri="{BB962C8B-B14F-4D97-AF65-F5344CB8AC3E}">
        <p14:creationId xmlns:p14="http://schemas.microsoft.com/office/powerpoint/2010/main" val="323633647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0"/>
                                        </p:tgtEl>
                                        <p:attrNameLst>
                                          <p:attrName>style.visibility</p:attrName>
                                        </p:attrNameLst>
                                      </p:cBhvr>
                                      <p:to>
                                        <p:strVal val="visible"/>
                                      </p:to>
                                    </p:set>
                                    <p:animEffect transition="in" filter="fade">
                                      <p:cBhvr>
                                        <p:cTn id="10" dur="500"/>
                                        <p:tgtEl>
                                          <p:spTgt spid="20"/>
                                        </p:tgtEl>
                                      </p:cBhvr>
                                    </p:animEffect>
                                  </p:childTnLst>
                                </p:cTn>
                              </p:par>
                              <p:par>
                                <p:cTn id="11" presetID="10" presetClass="entr" presetSubtype="0"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fade">
                                      <p:cBhvr>
                                        <p:cTn id="13" dur="500"/>
                                        <p:tgtEl>
                                          <p:spTgt spid="15"/>
                                        </p:tgtEl>
                                      </p:cBhvr>
                                    </p:animEffect>
                                  </p:childTnLst>
                                </p:cTn>
                              </p:par>
                              <p:par>
                                <p:cTn id="14" presetID="10" presetClass="entr" presetSubtype="0"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fade">
                                      <p:cBhvr>
                                        <p:cTn id="16" dur="500"/>
                                        <p:tgtEl>
                                          <p:spTgt spid="17"/>
                                        </p:tgtEl>
                                      </p:cBhvr>
                                    </p:animEffect>
                                  </p:childTnLst>
                                </p:cTn>
                              </p:par>
                              <p:par>
                                <p:cTn id="17" presetID="10" presetClass="entr" presetSubtype="0"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Immagine 2" descr="Immagine che contiene esterni, albero, acqua, sciando&#10;&#10;Descrizione generata automaticamente">
            <a:extLst>
              <a:ext uri="{FF2B5EF4-FFF2-40B4-BE49-F238E27FC236}">
                <a16:creationId xmlns:a16="http://schemas.microsoft.com/office/drawing/2014/main" id="{68B33A26-6152-4301-84CB-C2C72AA8B497}"/>
              </a:ext>
            </a:extLst>
          </p:cNvPr>
          <p:cNvPicPr>
            <a:picLocks noChangeAspect="1"/>
          </p:cNvPicPr>
          <p:nvPr/>
        </p:nvPicPr>
        <p:blipFill rotWithShape="1">
          <a:blip r:embed="rId2">
            <a:extLst>
              <a:ext uri="{28A0092B-C50C-407E-A947-70E740481C1C}">
                <a14:useLocalDpi xmlns:a14="http://schemas.microsoft.com/office/drawing/2010/main" val="0"/>
              </a:ext>
            </a:extLst>
          </a:blip>
          <a:srcRect r="1779" b="1"/>
          <a:stretch/>
        </p:blipFill>
        <p:spPr>
          <a:xfrm>
            <a:off x="20" y="10"/>
            <a:ext cx="12191980" cy="6857990"/>
          </a:xfrm>
          <a:prstGeom prst="rect">
            <a:avLst/>
          </a:prstGeom>
        </p:spPr>
      </p:pic>
      <p:sp>
        <p:nvSpPr>
          <p:cNvPr id="8" name="Rectangle 7">
            <a:extLst>
              <a:ext uri="{FF2B5EF4-FFF2-40B4-BE49-F238E27FC236}">
                <a16:creationId xmlns:a16="http://schemas.microsoft.com/office/drawing/2014/main" id="{3B432D73-5C38-474F-AF96-A3228731BF3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0">
                <a:schemeClr val="tx1">
                  <a:lumMod val="95000"/>
                  <a:lumOff val="5000"/>
                </a:schemeClr>
              </a:gs>
              <a:gs pos="45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ttangolo 4">
            <a:extLst>
              <a:ext uri="{FF2B5EF4-FFF2-40B4-BE49-F238E27FC236}">
                <a16:creationId xmlns:a16="http://schemas.microsoft.com/office/drawing/2014/main" id="{35E07D62-BC13-4212-8BC7-64EDD7DE9356}"/>
              </a:ext>
            </a:extLst>
          </p:cNvPr>
          <p:cNvSpPr/>
          <p:nvPr/>
        </p:nvSpPr>
        <p:spPr>
          <a:xfrm>
            <a:off x="394854" y="2009053"/>
            <a:ext cx="5296654" cy="2415967"/>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b="1" dirty="0" err="1">
                <a:solidFill>
                  <a:schemeClr val="bg1"/>
                </a:solidFill>
                <a:latin typeface="Arial" panose="020B0604020202020204" pitchFamily="34" charset="0"/>
                <a:ea typeface="+mj-ea"/>
                <a:cs typeface="Arial" panose="020B0604020202020204" pitchFamily="34" charset="0"/>
              </a:rPr>
              <a:t>i</a:t>
            </a:r>
            <a:r>
              <a:rPr lang="en-US" sz="4800" b="1" dirty="0">
                <a:solidFill>
                  <a:schemeClr val="bg1"/>
                </a:solidFill>
                <a:latin typeface="Arial" panose="020B0604020202020204" pitchFamily="34" charset="0"/>
                <a:ea typeface="+mj-ea"/>
                <a:cs typeface="Arial" panose="020B0604020202020204" pitchFamily="34" charset="0"/>
              </a:rPr>
              <a:t> </a:t>
            </a:r>
            <a:r>
              <a:rPr lang="it-IT" sz="4800" b="1" dirty="0">
                <a:solidFill>
                  <a:schemeClr val="bg1"/>
                </a:solidFill>
                <a:latin typeface="Arial" panose="020B0604020202020204" pitchFamily="34" charset="0"/>
                <a:ea typeface="+mj-ea"/>
                <a:cs typeface="Arial" panose="020B0604020202020204" pitchFamily="34" charset="0"/>
              </a:rPr>
              <a:t>Rom erano</a:t>
            </a:r>
            <a:br>
              <a:rPr lang="en-US" sz="4800" b="1" dirty="0">
                <a:solidFill>
                  <a:schemeClr val="bg1"/>
                </a:solidFill>
                <a:latin typeface="Arial" panose="020B0604020202020204" pitchFamily="34" charset="0"/>
                <a:ea typeface="+mj-ea"/>
                <a:cs typeface="Arial" panose="020B0604020202020204" pitchFamily="34" charset="0"/>
              </a:rPr>
            </a:br>
            <a:r>
              <a:rPr lang="it-IT" sz="4800" b="1" dirty="0">
                <a:solidFill>
                  <a:schemeClr val="bg1"/>
                </a:solidFill>
                <a:latin typeface="Arial" panose="020B0604020202020204" pitchFamily="34" charset="0"/>
                <a:ea typeface="+mj-ea"/>
                <a:cs typeface="Arial" panose="020B0604020202020204" pitchFamily="34" charset="0"/>
              </a:rPr>
              <a:t>figli</a:t>
            </a:r>
            <a:r>
              <a:rPr lang="en-US" sz="4800" b="1" dirty="0">
                <a:solidFill>
                  <a:schemeClr val="bg1"/>
                </a:solidFill>
                <a:latin typeface="Arial" panose="020B0604020202020204" pitchFamily="34" charset="0"/>
                <a:ea typeface="+mj-ea"/>
                <a:cs typeface="Arial" panose="020B0604020202020204" pitchFamily="34" charset="0"/>
              </a:rPr>
              <a:t> del </a:t>
            </a:r>
            <a:r>
              <a:rPr lang="it-IT" sz="4800" b="1" dirty="0">
                <a:solidFill>
                  <a:schemeClr val="bg1"/>
                </a:solidFill>
                <a:latin typeface="Arial" panose="020B0604020202020204" pitchFamily="34" charset="0"/>
                <a:ea typeface="+mj-ea"/>
                <a:cs typeface="Arial" panose="020B0604020202020204" pitchFamily="34" charset="0"/>
              </a:rPr>
              <a:t>vento</a:t>
            </a:r>
            <a:r>
              <a:rPr lang="en-US" sz="4800" b="1" dirty="0">
                <a:solidFill>
                  <a:schemeClr val="bg1"/>
                </a:solidFill>
                <a:latin typeface="Arial" panose="020B0604020202020204" pitchFamily="34" charset="0"/>
                <a:ea typeface="+mj-ea"/>
                <a:cs typeface="Arial" panose="020B0604020202020204" pitchFamily="34" charset="0"/>
              </a:rPr>
              <a:t> …</a:t>
            </a:r>
          </a:p>
        </p:txBody>
      </p:sp>
    </p:spTree>
    <p:extLst>
      <p:ext uri="{BB962C8B-B14F-4D97-AF65-F5344CB8AC3E}">
        <p14:creationId xmlns:p14="http://schemas.microsoft.com/office/powerpoint/2010/main" val="167592089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563AD307-FFB9-4348-8F35-792E459C506E}"/>
              </a:ext>
            </a:extLst>
          </p:cNvPr>
          <p:cNvPicPr>
            <a:picLocks noChangeAspect="1" noChangeArrowheads="1"/>
          </p:cNvPicPr>
          <p:nvPr/>
        </p:nvPicPr>
        <p:blipFill>
          <a:blip r:embed="rId2" cstate="print"/>
          <a:srcRect/>
          <a:stretch>
            <a:fillRect/>
          </a:stretch>
        </p:blipFill>
        <p:spPr bwMode="auto">
          <a:xfrm>
            <a:off x="4363253" y="1849154"/>
            <a:ext cx="3095625" cy="3095625"/>
          </a:xfrm>
          <a:prstGeom prst="ellipse">
            <a:avLst/>
          </a:prstGeom>
          <a:ln>
            <a:noFill/>
          </a:ln>
          <a:effectLst>
            <a:softEdge rad="112500"/>
          </a:effectLst>
        </p:spPr>
      </p:pic>
      <p:sp>
        <p:nvSpPr>
          <p:cNvPr id="3" name="Rettangolo 2">
            <a:extLst>
              <a:ext uri="{FF2B5EF4-FFF2-40B4-BE49-F238E27FC236}">
                <a16:creationId xmlns:a16="http://schemas.microsoft.com/office/drawing/2014/main" id="{89113668-BAA6-4B59-B323-CB12BAED68AD}"/>
              </a:ext>
            </a:extLst>
          </p:cNvPr>
          <p:cNvSpPr/>
          <p:nvPr/>
        </p:nvSpPr>
        <p:spPr>
          <a:xfrm rot="20264612">
            <a:off x="4291065" y="1777146"/>
            <a:ext cx="3240000" cy="3240000"/>
          </a:xfrm>
          <a:prstGeom prst="rect">
            <a:avLst/>
          </a:prstGeom>
          <a:noFill/>
        </p:spPr>
        <p:txBody>
          <a:bodyPr spcFirstLastPara="1" wrap="none">
            <a:prstTxWarp prst="textCircle">
              <a:avLst/>
            </a:prstTxWarp>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fr-BE"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ea typeface="ＭＳ Ｐゴシック" pitchFamily="64" charset="-128"/>
              </a:rPr>
              <a:t>grazie</a:t>
            </a:r>
            <a:r>
              <a:rPr lang="fr-BE"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ea typeface="ＭＳ Ｐゴシック" pitchFamily="64" charset="-128"/>
              </a:rPr>
              <a:t> per la </a:t>
            </a:r>
            <a:r>
              <a:rPr lang="fr-BE"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ea typeface="ＭＳ Ｐゴシック" pitchFamily="64" charset="-128"/>
              </a:rPr>
              <a:t>vostra</a:t>
            </a:r>
            <a:r>
              <a:rPr lang="fr-BE"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ea typeface="ＭＳ Ｐゴシック" pitchFamily="64" charset="-128"/>
              </a:rPr>
              <a:t> </a:t>
            </a:r>
            <a:r>
              <a:rPr lang="fr-BE" sz="5400" b="1" dirty="0" err="1">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ea typeface="ＭＳ Ｐゴシック" pitchFamily="64" charset="-128"/>
              </a:rPr>
              <a:t>attenzione</a:t>
            </a:r>
            <a:endParaRPr lang="it-IT" sz="5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latin typeface="Arial" charset="0"/>
              <a:ea typeface="ＭＳ Ｐゴシック" pitchFamily="64" charset="-128"/>
            </a:endParaRPr>
          </a:p>
        </p:txBody>
      </p:sp>
      <p:sp>
        <p:nvSpPr>
          <p:cNvPr id="4" name="Rettangolo 3">
            <a:extLst>
              <a:ext uri="{FF2B5EF4-FFF2-40B4-BE49-F238E27FC236}">
                <a16:creationId xmlns:a16="http://schemas.microsoft.com/office/drawing/2014/main" id="{1252EF4E-86BE-4451-B97C-DAEDEAF8B734}"/>
              </a:ext>
            </a:extLst>
          </p:cNvPr>
          <p:cNvSpPr/>
          <p:nvPr/>
        </p:nvSpPr>
        <p:spPr>
          <a:xfrm>
            <a:off x="3556418" y="34774"/>
            <a:ext cx="4639412" cy="1569660"/>
          </a:xfrm>
          <a:prstGeom prst="rect">
            <a:avLst/>
          </a:prstGeom>
          <a:noFill/>
        </p:spPr>
        <p:txBody>
          <a:bodyPr wrap="none" lIns="91440" tIns="45720" rIns="91440" bIns="45720">
            <a:spAutoFit/>
          </a:bodyPr>
          <a:lstStyle/>
          <a:p>
            <a:pPr algn="ctr"/>
            <a:r>
              <a:rPr lang="it-IT" sz="96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THE END</a:t>
            </a:r>
          </a:p>
        </p:txBody>
      </p:sp>
      <p:pic>
        <p:nvPicPr>
          <p:cNvPr id="5" name="Immagine 4">
            <a:hlinkClick r:id="rId3"/>
            <a:extLst>
              <a:ext uri="{FF2B5EF4-FFF2-40B4-BE49-F238E27FC236}">
                <a16:creationId xmlns:a16="http://schemas.microsoft.com/office/drawing/2014/main" id="{77BBF763-309D-4D85-B02B-E9A88361DD28}"/>
              </a:ext>
            </a:extLst>
          </p:cNvPr>
          <p:cNvPicPr>
            <a:picLocks noChangeAspect="1"/>
          </p:cNvPicPr>
          <p:nvPr/>
        </p:nvPicPr>
        <p:blipFill>
          <a:blip r:embed="rId4"/>
          <a:stretch>
            <a:fillRect/>
          </a:stretch>
        </p:blipFill>
        <p:spPr>
          <a:xfrm>
            <a:off x="10139327" y="4910036"/>
            <a:ext cx="1018199" cy="1102173"/>
          </a:xfrm>
          <a:prstGeom prst="rect">
            <a:avLst/>
          </a:prstGeom>
        </p:spPr>
      </p:pic>
      <p:sp>
        <p:nvSpPr>
          <p:cNvPr id="6" name="Rettangolo 5">
            <a:extLst>
              <a:ext uri="{FF2B5EF4-FFF2-40B4-BE49-F238E27FC236}">
                <a16:creationId xmlns:a16="http://schemas.microsoft.com/office/drawing/2014/main" id="{2061AD78-9318-4B83-87B2-5E3E94E0F8DF}"/>
              </a:ext>
            </a:extLst>
          </p:cNvPr>
          <p:cNvSpPr/>
          <p:nvPr/>
        </p:nvSpPr>
        <p:spPr>
          <a:xfrm>
            <a:off x="9421848" y="6012209"/>
            <a:ext cx="2777188" cy="502702"/>
          </a:xfrm>
          <a:prstGeom prst="rect">
            <a:avLst/>
          </a:prstGeom>
        </p:spPr>
        <p:txBody>
          <a:bodyPr wrap="square">
            <a:spAutoFit/>
          </a:bodyPr>
          <a:lstStyle/>
          <a:p>
            <a:pPr algn="ctr">
              <a:lnSpc>
                <a:spcPts val="1600"/>
              </a:lnSpc>
            </a:pPr>
            <a:r>
              <a:rPr lang="it-IT" sz="1600" b="1" u="sng" dirty="0">
                <a:latin typeface="Arial" panose="020B0604020202020204" pitchFamily="34" charset="0"/>
                <a:cs typeface="Arial" panose="020B0604020202020204" pitchFamily="34" charset="0"/>
                <a:hlinkClick r:id="rId3"/>
              </a:rPr>
              <a:t>se vuoi commenta</a:t>
            </a:r>
            <a:br>
              <a:rPr lang="it-IT" sz="1600" b="1" u="sng" dirty="0">
                <a:latin typeface="Arial" panose="020B0604020202020204" pitchFamily="34" charset="0"/>
                <a:cs typeface="Arial" panose="020B0604020202020204" pitchFamily="34" charset="0"/>
                <a:hlinkClick r:id="rId3"/>
              </a:rPr>
            </a:br>
            <a:r>
              <a:rPr lang="it-IT" sz="1600" b="1" u="sng" dirty="0">
                <a:latin typeface="Arial" panose="020B0604020202020204" pitchFamily="34" charset="0"/>
                <a:cs typeface="Arial" panose="020B0604020202020204" pitchFamily="34" charset="0"/>
                <a:hlinkClick r:id="rId3"/>
              </a:rPr>
              <a:t>questo schema di lezione</a:t>
            </a:r>
            <a:endParaRPr lang="it-IT" sz="1600" b="1" u="sng" dirty="0">
              <a:latin typeface="Arial" panose="020B0604020202020204" pitchFamily="34" charset="0"/>
              <a:cs typeface="Arial" panose="020B0604020202020204" pitchFamily="34" charset="0"/>
            </a:endParaRPr>
          </a:p>
        </p:txBody>
      </p:sp>
      <p:sp>
        <p:nvSpPr>
          <p:cNvPr id="7" name="Rettangolo 6">
            <a:extLst>
              <a:ext uri="{FF2B5EF4-FFF2-40B4-BE49-F238E27FC236}">
                <a16:creationId xmlns:a16="http://schemas.microsoft.com/office/drawing/2014/main" id="{F9372466-0851-490B-8934-E1D489E76D5C}"/>
              </a:ext>
            </a:extLst>
          </p:cNvPr>
          <p:cNvSpPr/>
          <p:nvPr/>
        </p:nvSpPr>
        <p:spPr>
          <a:xfrm>
            <a:off x="442356" y="5026664"/>
            <a:ext cx="4290768"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rPr>
              <a:t>riferimenti al portale Civitas</a:t>
            </a:r>
            <a:endParaRPr lang="it-IT" sz="1400" dirty="0">
              <a:solidFill>
                <a:srgbClr val="1D449B"/>
              </a:solidFill>
              <a:latin typeface="Arial" panose="020B0604020202020204" pitchFamily="34" charset="0"/>
              <a:cs typeface="Arial" panose="020B0604020202020204" pitchFamily="34" charset="0"/>
            </a:endParaRPr>
          </a:p>
        </p:txBody>
      </p:sp>
      <p:sp>
        <p:nvSpPr>
          <p:cNvPr id="8" name="Rettangolo 7">
            <a:hlinkClick r:id="rId5"/>
            <a:extLst>
              <a:ext uri="{FF2B5EF4-FFF2-40B4-BE49-F238E27FC236}">
                <a16:creationId xmlns:a16="http://schemas.microsoft.com/office/drawing/2014/main" id="{D5B2AFE2-A8AC-4904-ACAB-E79BC00B53AE}"/>
              </a:ext>
            </a:extLst>
          </p:cNvPr>
          <p:cNvSpPr/>
          <p:nvPr/>
        </p:nvSpPr>
        <p:spPr>
          <a:xfrm>
            <a:off x="564977" y="5414788"/>
            <a:ext cx="4290768"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rPr>
              <a:t>la condizione dei Rom in Italia</a:t>
            </a:r>
            <a:endParaRPr lang="it-IT" sz="1400" dirty="0">
              <a:solidFill>
                <a:srgbClr val="1D449B"/>
              </a:solidFill>
              <a:latin typeface="Arial" panose="020B0604020202020204" pitchFamily="34" charset="0"/>
              <a:cs typeface="Arial" panose="020B0604020202020204" pitchFamily="34" charset="0"/>
            </a:endParaRPr>
          </a:p>
        </p:txBody>
      </p:sp>
      <p:sp>
        <p:nvSpPr>
          <p:cNvPr id="9" name="Rettangolo 8">
            <a:hlinkClick r:id="rId6"/>
            <a:extLst>
              <a:ext uri="{FF2B5EF4-FFF2-40B4-BE49-F238E27FC236}">
                <a16:creationId xmlns:a16="http://schemas.microsoft.com/office/drawing/2014/main" id="{18CDF98F-6256-4F8D-B513-6826D037BF1E}"/>
              </a:ext>
            </a:extLst>
          </p:cNvPr>
          <p:cNvSpPr/>
          <p:nvPr/>
        </p:nvSpPr>
        <p:spPr>
          <a:xfrm>
            <a:off x="564977" y="5704093"/>
            <a:ext cx="4290768"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rPr>
              <a:t>i diversi gruppi di Rom presenti in Italia</a:t>
            </a:r>
            <a:endParaRPr lang="it-IT" sz="1400" dirty="0">
              <a:solidFill>
                <a:srgbClr val="1D449B"/>
              </a:solidFill>
              <a:latin typeface="Arial" panose="020B0604020202020204" pitchFamily="34" charset="0"/>
              <a:cs typeface="Arial" panose="020B0604020202020204" pitchFamily="34" charset="0"/>
            </a:endParaRPr>
          </a:p>
        </p:txBody>
      </p:sp>
      <p:sp>
        <p:nvSpPr>
          <p:cNvPr id="10" name="Rettangolo 9">
            <a:hlinkClick r:id="rId7"/>
            <a:extLst>
              <a:ext uri="{FF2B5EF4-FFF2-40B4-BE49-F238E27FC236}">
                <a16:creationId xmlns:a16="http://schemas.microsoft.com/office/drawing/2014/main" id="{5977CEDA-26C9-4B52-A83F-FE8ADA94F2B4}"/>
              </a:ext>
            </a:extLst>
          </p:cNvPr>
          <p:cNvSpPr/>
          <p:nvPr/>
        </p:nvSpPr>
        <p:spPr>
          <a:xfrm>
            <a:off x="564977" y="6011870"/>
            <a:ext cx="4290768"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rPr>
              <a:t>la persecuzione nazista dei Rom in Germania</a:t>
            </a:r>
            <a:endParaRPr lang="it-IT" sz="1400" dirty="0">
              <a:solidFill>
                <a:srgbClr val="1D449B"/>
              </a:solidFill>
              <a:latin typeface="Arial" panose="020B0604020202020204" pitchFamily="34" charset="0"/>
              <a:cs typeface="Arial" panose="020B0604020202020204" pitchFamily="34" charset="0"/>
            </a:endParaRPr>
          </a:p>
        </p:txBody>
      </p:sp>
      <p:sp>
        <p:nvSpPr>
          <p:cNvPr id="11" name="Rettangolo 10">
            <a:hlinkClick r:id="rId8"/>
            <a:extLst>
              <a:ext uri="{FF2B5EF4-FFF2-40B4-BE49-F238E27FC236}">
                <a16:creationId xmlns:a16="http://schemas.microsoft.com/office/drawing/2014/main" id="{11BC6870-24E9-4BF1-A385-E180FD6B7BF6}"/>
              </a:ext>
            </a:extLst>
          </p:cNvPr>
          <p:cNvSpPr/>
          <p:nvPr/>
        </p:nvSpPr>
        <p:spPr>
          <a:xfrm>
            <a:off x="564977" y="6319647"/>
            <a:ext cx="4368825" cy="307777"/>
          </a:xfrm>
          <a:prstGeom prst="rect">
            <a:avLst/>
          </a:prstGeom>
        </p:spPr>
        <p:txBody>
          <a:bodyPr wrap="square">
            <a:spAutoFit/>
          </a:bodyPr>
          <a:lstStyle/>
          <a:p>
            <a:r>
              <a:rPr lang="it-IT" sz="1400" b="1" dirty="0">
                <a:solidFill>
                  <a:srgbClr val="1D449B"/>
                </a:solidFill>
                <a:latin typeface="Arial" panose="020B0604020202020204" pitchFamily="34" charset="0"/>
                <a:cs typeface="Arial" panose="020B0604020202020204" pitchFamily="34" charset="0"/>
              </a:rPr>
              <a:t>che cosa sta facendo l’Europa per i Rom</a:t>
            </a:r>
          </a:p>
        </p:txBody>
      </p:sp>
    </p:spTree>
    <p:extLst>
      <p:ext uri="{BB962C8B-B14F-4D97-AF65-F5344CB8AC3E}">
        <p14:creationId xmlns:p14="http://schemas.microsoft.com/office/powerpoint/2010/main" val="3205422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1000"/>
                                  </p:stCondLst>
                                  <p:childTnLst>
                                    <p:animRot by="5400000">
                                      <p:cBhvr>
                                        <p:cTn id="6" dur="3000" fill="hold"/>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A06E458-1A68-45BD-B731-7046B713FA5C}"/>
              </a:ext>
            </a:extLst>
          </p:cNvPr>
          <p:cNvSpPr/>
          <p:nvPr/>
        </p:nvSpPr>
        <p:spPr>
          <a:xfrm>
            <a:off x="2793653" y="52739"/>
            <a:ext cx="6604693"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come si usa questo PowerPoint?</a:t>
            </a:r>
          </a:p>
        </p:txBody>
      </p:sp>
      <p:sp>
        <p:nvSpPr>
          <p:cNvPr id="3" name="Rettangolo 2">
            <a:extLst>
              <a:ext uri="{FF2B5EF4-FFF2-40B4-BE49-F238E27FC236}">
                <a16:creationId xmlns:a16="http://schemas.microsoft.com/office/drawing/2014/main" id="{E37FE0F3-A2DE-4A55-9644-61610129CA17}"/>
              </a:ext>
            </a:extLst>
          </p:cNvPr>
          <p:cNvSpPr/>
          <p:nvPr/>
        </p:nvSpPr>
        <p:spPr>
          <a:xfrm>
            <a:off x="1535199" y="684903"/>
            <a:ext cx="9406428" cy="1323439"/>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questo PowerPoint è abbastanza semplice da usare nel senso che usa i normali effetti resi disponibili dal prodotto PPT, salvo alcune indicazioni che nel prosieguo possono essere utili. </a:t>
            </a:r>
            <a:br>
              <a:rPr lang="it-IT" sz="1600" dirty="0">
                <a:latin typeface="Arial" panose="020B0604020202020204" pitchFamily="34" charset="0"/>
                <a:cs typeface="Arial" panose="020B0604020202020204" pitchFamily="34" charset="0"/>
              </a:rPr>
            </a:br>
            <a:r>
              <a:rPr lang="it-IT" sz="1600" dirty="0">
                <a:latin typeface="Arial" panose="020B0604020202020204" pitchFamily="34" charset="0"/>
                <a:cs typeface="Arial" panose="020B0604020202020204" pitchFamily="34" charset="0"/>
              </a:rPr>
              <a:t>non è coperto da copyright e può essere usato liberamente sia nel suo formato originale che modificato da chi deve tenere un lezione</a:t>
            </a:r>
          </a:p>
          <a:p>
            <a:pPr>
              <a:lnSpc>
                <a:spcPts val="1600"/>
              </a:lnSpc>
            </a:pPr>
            <a:r>
              <a:rPr lang="it-IT" sz="1600" dirty="0">
                <a:latin typeface="Arial" panose="020B0604020202020204" pitchFamily="34" charset="0"/>
                <a:cs typeface="Arial" panose="020B0604020202020204" pitchFamily="34" charset="0"/>
              </a:rPr>
              <a:t>se volete inviarci eventuali personalizzazioni ve ne saremmo grati e se ritenute importanti </a:t>
            </a:r>
            <a:r>
              <a:rPr lang="it-IT" sz="1600" b="1" dirty="0">
                <a:latin typeface="Arial" panose="020B0604020202020204" pitchFamily="34" charset="0"/>
                <a:cs typeface="Arial" panose="020B0604020202020204" pitchFamily="34" charset="0"/>
              </a:rPr>
              <a:t>potrebbero essere inserite nello schema</a:t>
            </a:r>
          </a:p>
        </p:txBody>
      </p:sp>
      <p:pic>
        <p:nvPicPr>
          <p:cNvPr id="4" name="Immagine 3" descr="Immagine che contiene disegnando&#10;&#10;Descrizione generata automaticamente">
            <a:hlinkClick r:id="rId2"/>
            <a:extLst>
              <a:ext uri="{FF2B5EF4-FFF2-40B4-BE49-F238E27FC236}">
                <a16:creationId xmlns:a16="http://schemas.microsoft.com/office/drawing/2014/main" id="{83BE30C7-0E54-43A1-B8AF-D361AFAAAE53}"/>
              </a:ext>
            </a:extLst>
          </p:cNvPr>
          <p:cNvPicPr>
            <a:picLocks noChangeAspect="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1757" y="2328900"/>
            <a:ext cx="307778" cy="246222"/>
          </a:xfrm>
          <a:prstGeom prst="rect">
            <a:avLst/>
          </a:prstGeom>
        </p:spPr>
      </p:pic>
      <p:sp>
        <p:nvSpPr>
          <p:cNvPr id="5" name="Rettangolo 4">
            <a:extLst>
              <a:ext uri="{FF2B5EF4-FFF2-40B4-BE49-F238E27FC236}">
                <a16:creationId xmlns:a16="http://schemas.microsoft.com/office/drawing/2014/main" id="{4278A868-BBB4-4B65-A182-4DA865BC13D8}"/>
              </a:ext>
            </a:extLst>
          </p:cNvPr>
          <p:cNvSpPr/>
          <p:nvPr/>
        </p:nvSpPr>
        <p:spPr>
          <a:xfrm>
            <a:off x="1567873" y="2251956"/>
            <a:ext cx="9373754" cy="913070"/>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questo simbolo (fumetto) di norma contiene un link esterno a un punto della rete che può essere un articolo di Civitas o un riferimento ad un qualunque altro sito; in certi casi può essere una sub presentazione le cui slide sono posizionate al termine dopo la slide Fine; lo stesso ragionamento vale per testi sotto lineati</a:t>
            </a:r>
            <a:endParaRPr lang="it-IT" sz="1600" b="1" dirty="0">
              <a:latin typeface="Arial" panose="020B0604020202020204" pitchFamily="34" charset="0"/>
              <a:cs typeface="Arial" panose="020B0604020202020204" pitchFamily="34" charset="0"/>
            </a:endParaRPr>
          </a:p>
        </p:txBody>
      </p:sp>
      <p:sp>
        <p:nvSpPr>
          <p:cNvPr id="6" name="Ovale 5">
            <a:extLst>
              <a:ext uri="{FF2B5EF4-FFF2-40B4-BE49-F238E27FC236}">
                <a16:creationId xmlns:a16="http://schemas.microsoft.com/office/drawing/2014/main" id="{F6DBBE02-5499-46FF-8273-D090CB1B9E8B}"/>
              </a:ext>
            </a:extLst>
          </p:cNvPr>
          <p:cNvSpPr/>
          <p:nvPr/>
        </p:nvSpPr>
        <p:spPr>
          <a:xfrm>
            <a:off x="775765" y="3263283"/>
            <a:ext cx="419762" cy="419762"/>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it-IT" dirty="0">
                <a:solidFill>
                  <a:schemeClr val="bg1"/>
                </a:solidFill>
                <a:latin typeface="Arial" panose="020B0604020202020204" pitchFamily="34" charset="0"/>
                <a:cs typeface="Arial" panose="020B0604020202020204" pitchFamily="34" charset="0"/>
              </a:rPr>
              <a:t>3</a:t>
            </a:r>
          </a:p>
        </p:txBody>
      </p:sp>
      <p:sp>
        <p:nvSpPr>
          <p:cNvPr id="7" name="Rettangolo 6">
            <a:extLst>
              <a:ext uri="{FF2B5EF4-FFF2-40B4-BE49-F238E27FC236}">
                <a16:creationId xmlns:a16="http://schemas.microsoft.com/office/drawing/2014/main" id="{6994B1F4-6290-42EE-A3DE-1A55EFF82B89}"/>
              </a:ext>
            </a:extLst>
          </p:cNvPr>
          <p:cNvSpPr/>
          <p:nvPr/>
        </p:nvSpPr>
        <p:spPr>
          <a:xfrm>
            <a:off x="1567873" y="3221813"/>
            <a:ext cx="9280236" cy="913070"/>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il prodotto presenta alcune animazioni, nel senso che una specifica slide è composta da sezioni diverse che si attivano con un click del mouse; il numero riportato, in basso a destra della slide, indica il numero di sezioni e quindi il numero di click che dovrete usare; se non amate le Animazioni, entrate nel menu Animazioni, Riquadro Animazione, a questo </a:t>
            </a:r>
            <a:r>
              <a:rPr lang="it-IT" sz="1600">
                <a:latin typeface="Arial" panose="020B0604020202020204" pitchFamily="34" charset="0"/>
                <a:cs typeface="Arial" panose="020B0604020202020204" pitchFamily="34" charset="0"/>
              </a:rPr>
              <a:t>punto potete </a:t>
            </a:r>
            <a:r>
              <a:rPr lang="it-IT" sz="1600" dirty="0">
                <a:latin typeface="Arial" panose="020B0604020202020204" pitchFamily="34" charset="0"/>
                <a:cs typeface="Arial" panose="020B0604020202020204" pitchFamily="34" charset="0"/>
              </a:rPr>
              <a:t>eliminarle</a:t>
            </a:r>
            <a:endParaRPr lang="it-IT" sz="1600" b="1" dirty="0">
              <a:latin typeface="Arial" panose="020B0604020202020204" pitchFamily="34" charset="0"/>
              <a:cs typeface="Arial" panose="020B0604020202020204" pitchFamily="34" charset="0"/>
            </a:endParaRPr>
          </a:p>
        </p:txBody>
      </p:sp>
      <p:pic>
        <p:nvPicPr>
          <p:cNvPr id="8" name="Immagine 7">
            <a:hlinkClick r:id="rId4"/>
            <a:extLst>
              <a:ext uri="{FF2B5EF4-FFF2-40B4-BE49-F238E27FC236}">
                <a16:creationId xmlns:a16="http://schemas.microsoft.com/office/drawing/2014/main" id="{FC2B7967-5F9C-4965-AB29-926ADD3C75A4}"/>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681394" y="4220916"/>
            <a:ext cx="608505" cy="425953"/>
          </a:xfrm>
          <a:prstGeom prst="rect">
            <a:avLst/>
          </a:prstGeom>
        </p:spPr>
      </p:pic>
      <p:sp>
        <p:nvSpPr>
          <p:cNvPr id="9" name="Rettangolo 8">
            <a:extLst>
              <a:ext uri="{FF2B5EF4-FFF2-40B4-BE49-F238E27FC236}">
                <a16:creationId xmlns:a16="http://schemas.microsoft.com/office/drawing/2014/main" id="{334CDA7D-8DAB-4290-A39F-DBB62E19737A}"/>
              </a:ext>
            </a:extLst>
          </p:cNvPr>
          <p:cNvSpPr/>
          <p:nvPr/>
        </p:nvSpPr>
        <p:spPr>
          <a:xfrm>
            <a:off x="1535199" y="4220916"/>
            <a:ext cx="9280236" cy="707886"/>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il simbolo della telecamera contiene in genere un link ad un filmato YouTube, in questa  presentazione ne esiste uno solo, fate attenzione perché le immagini sono un po’ forti e per certi versi crudeli; prima di mostralo ai vostri studenti guardatelo e decidete</a:t>
            </a:r>
            <a:endParaRPr lang="it-IT" sz="1600" b="1" dirty="0">
              <a:latin typeface="Arial" panose="020B0604020202020204" pitchFamily="34" charset="0"/>
              <a:cs typeface="Arial" panose="020B0604020202020204" pitchFamily="34" charset="0"/>
            </a:endParaRPr>
          </a:p>
        </p:txBody>
      </p:sp>
      <p:sp>
        <p:nvSpPr>
          <p:cNvPr id="10" name="Rettangolo 9">
            <a:extLst>
              <a:ext uri="{FF2B5EF4-FFF2-40B4-BE49-F238E27FC236}">
                <a16:creationId xmlns:a16="http://schemas.microsoft.com/office/drawing/2014/main" id="{2BFDED61-5349-460D-B9D2-0AF50FCE476D}"/>
              </a:ext>
            </a:extLst>
          </p:cNvPr>
          <p:cNvSpPr/>
          <p:nvPr/>
        </p:nvSpPr>
        <p:spPr>
          <a:xfrm>
            <a:off x="660815" y="2536272"/>
            <a:ext cx="649662" cy="297517"/>
          </a:xfrm>
          <a:prstGeom prst="rect">
            <a:avLst/>
          </a:prstGeom>
        </p:spPr>
        <p:txBody>
          <a:bodyPr wrap="square">
            <a:spAutoFit/>
          </a:bodyPr>
          <a:lstStyle/>
          <a:p>
            <a:pPr>
              <a:lnSpc>
                <a:spcPts val="1600"/>
              </a:lnSpc>
            </a:pPr>
            <a:r>
              <a:rPr lang="it-IT" sz="1400" u="sng" dirty="0">
                <a:latin typeface="Arial" panose="020B0604020202020204" pitchFamily="34" charset="0"/>
                <a:cs typeface="Arial" panose="020B0604020202020204" pitchFamily="34" charset="0"/>
              </a:rPr>
              <a:t>testo</a:t>
            </a:r>
            <a:endParaRPr lang="it-IT" sz="1400" b="1" u="sng" dirty="0">
              <a:latin typeface="Arial" panose="020B0604020202020204" pitchFamily="34" charset="0"/>
              <a:cs typeface="Arial" panose="020B0604020202020204" pitchFamily="34" charset="0"/>
            </a:endParaRPr>
          </a:p>
        </p:txBody>
      </p:sp>
      <p:pic>
        <p:nvPicPr>
          <p:cNvPr id="13" name="Immagine 12">
            <a:extLst>
              <a:ext uri="{FF2B5EF4-FFF2-40B4-BE49-F238E27FC236}">
                <a16:creationId xmlns:a16="http://schemas.microsoft.com/office/drawing/2014/main" id="{5C1FE214-4DC2-491C-BABD-64685F9EA9C8}"/>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681394" y="5079999"/>
            <a:ext cx="474082" cy="513181"/>
          </a:xfrm>
          <a:prstGeom prst="rect">
            <a:avLst/>
          </a:prstGeom>
        </p:spPr>
      </p:pic>
      <p:sp>
        <p:nvSpPr>
          <p:cNvPr id="15" name="Rettangolo 14">
            <a:extLst>
              <a:ext uri="{FF2B5EF4-FFF2-40B4-BE49-F238E27FC236}">
                <a16:creationId xmlns:a16="http://schemas.microsoft.com/office/drawing/2014/main" id="{7897A3BF-F591-4A30-8191-63BD6DB1F646}"/>
              </a:ext>
            </a:extLst>
          </p:cNvPr>
          <p:cNvSpPr/>
          <p:nvPr/>
        </p:nvSpPr>
        <p:spPr>
          <a:xfrm>
            <a:off x="1567873" y="5056543"/>
            <a:ext cx="9280236" cy="707886"/>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quando appare questo simbolo (di norma alla fine) con un click venite reindirizzati ad una pagina del sito che permette di esprimere un commento, se avete tempo fatelo, siamo attrezzati ad imparare anche dalle critiche (o almeno ci proviamo)</a:t>
            </a:r>
            <a:endParaRPr lang="it-IT" sz="1600" b="1" dirty="0">
              <a:latin typeface="Arial" panose="020B0604020202020204" pitchFamily="34" charset="0"/>
              <a:cs typeface="Arial" panose="020B0604020202020204" pitchFamily="34" charset="0"/>
            </a:endParaRPr>
          </a:p>
        </p:txBody>
      </p:sp>
      <p:pic>
        <p:nvPicPr>
          <p:cNvPr id="16" name="Immagine 15">
            <a:extLst>
              <a:ext uri="{FF2B5EF4-FFF2-40B4-BE49-F238E27FC236}">
                <a16:creationId xmlns:a16="http://schemas.microsoft.com/office/drawing/2014/main" id="{1A06A852-7D34-4E2D-AC11-2AF6BEEC8A11}"/>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11223594" y="5864846"/>
            <a:ext cx="313740" cy="349596"/>
          </a:xfrm>
          <a:prstGeom prst="rect">
            <a:avLst/>
          </a:prstGeom>
        </p:spPr>
      </p:pic>
      <p:sp>
        <p:nvSpPr>
          <p:cNvPr id="17" name="Rettangolo 16">
            <a:extLst>
              <a:ext uri="{FF2B5EF4-FFF2-40B4-BE49-F238E27FC236}">
                <a16:creationId xmlns:a16="http://schemas.microsoft.com/office/drawing/2014/main" id="{5800C26F-37B3-4980-ADD4-4635D496CA92}"/>
              </a:ext>
            </a:extLst>
          </p:cNvPr>
          <p:cNvSpPr/>
          <p:nvPr/>
        </p:nvSpPr>
        <p:spPr>
          <a:xfrm>
            <a:off x="10822873" y="6214438"/>
            <a:ext cx="1262087" cy="561150"/>
          </a:xfrm>
          <a:prstGeom prst="rect">
            <a:avLst/>
          </a:prstGeom>
        </p:spPr>
        <p:txBody>
          <a:bodyPr wrap="square">
            <a:spAutoFit/>
          </a:bodyPr>
          <a:lstStyle/>
          <a:p>
            <a:pPr algn="ctr"/>
            <a:r>
              <a:rPr lang="it-IT" sz="1000" dirty="0">
                <a:latin typeface="Arial" panose="020B0604020202020204" pitchFamily="34" charset="0"/>
                <a:cs typeface="Arial" panose="020B0604020202020204" pitchFamily="34" charset="0"/>
              </a:rPr>
              <a:t>click in un punto qualunque dello schermo per uscire</a:t>
            </a:r>
          </a:p>
        </p:txBody>
      </p:sp>
      <p:cxnSp>
        <p:nvCxnSpPr>
          <p:cNvPr id="18" name="Connettore diritto 17">
            <a:extLst>
              <a:ext uri="{FF2B5EF4-FFF2-40B4-BE49-F238E27FC236}">
                <a16:creationId xmlns:a16="http://schemas.microsoft.com/office/drawing/2014/main" id="{5AF5F3E0-B250-4F78-AE3C-C2980D0D888B}"/>
              </a:ext>
            </a:extLst>
          </p:cNvPr>
          <p:cNvCxnSpPr/>
          <p:nvPr/>
        </p:nvCxnSpPr>
        <p:spPr>
          <a:xfrm>
            <a:off x="507557" y="2169721"/>
            <a:ext cx="106592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9" name="Connettore diritto 18">
            <a:extLst>
              <a:ext uri="{FF2B5EF4-FFF2-40B4-BE49-F238E27FC236}">
                <a16:creationId xmlns:a16="http://schemas.microsoft.com/office/drawing/2014/main" id="{1AC97C23-4D43-447A-9D32-CF36D4DDBFCE}"/>
              </a:ext>
            </a:extLst>
          </p:cNvPr>
          <p:cNvCxnSpPr/>
          <p:nvPr/>
        </p:nvCxnSpPr>
        <p:spPr>
          <a:xfrm>
            <a:off x="507557" y="3151967"/>
            <a:ext cx="106592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0" name="Connettore diritto 19">
            <a:extLst>
              <a:ext uri="{FF2B5EF4-FFF2-40B4-BE49-F238E27FC236}">
                <a16:creationId xmlns:a16="http://schemas.microsoft.com/office/drawing/2014/main" id="{F1D59F9A-FB4C-4E71-8889-1B3E101C2AB9}"/>
              </a:ext>
            </a:extLst>
          </p:cNvPr>
          <p:cNvCxnSpPr/>
          <p:nvPr/>
        </p:nvCxnSpPr>
        <p:spPr>
          <a:xfrm>
            <a:off x="507557" y="4115779"/>
            <a:ext cx="106592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1" name="Connettore diritto 20">
            <a:extLst>
              <a:ext uri="{FF2B5EF4-FFF2-40B4-BE49-F238E27FC236}">
                <a16:creationId xmlns:a16="http://schemas.microsoft.com/office/drawing/2014/main" id="{2D630E86-0173-4346-9513-381E7103DEB7}"/>
              </a:ext>
            </a:extLst>
          </p:cNvPr>
          <p:cNvCxnSpPr/>
          <p:nvPr/>
        </p:nvCxnSpPr>
        <p:spPr>
          <a:xfrm>
            <a:off x="507557" y="4928802"/>
            <a:ext cx="10659202"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Connettore diritto 22">
            <a:extLst>
              <a:ext uri="{FF2B5EF4-FFF2-40B4-BE49-F238E27FC236}">
                <a16:creationId xmlns:a16="http://schemas.microsoft.com/office/drawing/2014/main" id="{7ABD7820-47AD-4043-B89C-A4E50477E368}"/>
              </a:ext>
            </a:extLst>
          </p:cNvPr>
          <p:cNvCxnSpPr/>
          <p:nvPr/>
        </p:nvCxnSpPr>
        <p:spPr>
          <a:xfrm>
            <a:off x="507557" y="5764429"/>
            <a:ext cx="10659202" cy="0"/>
          </a:xfrm>
          <a:prstGeom prst="line">
            <a:avLst/>
          </a:prstGeom>
        </p:spPr>
        <p:style>
          <a:lnRef idx="1">
            <a:schemeClr val="accent1"/>
          </a:lnRef>
          <a:fillRef idx="0">
            <a:schemeClr val="accent1"/>
          </a:fillRef>
          <a:effectRef idx="0">
            <a:schemeClr val="accent1"/>
          </a:effectRef>
          <a:fontRef idx="minor">
            <a:schemeClr val="tx1"/>
          </a:fontRef>
        </p:style>
      </p:cxnSp>
      <p:pic>
        <p:nvPicPr>
          <p:cNvPr id="24" name="Immagine 23">
            <a:extLst>
              <a:ext uri="{FF2B5EF4-FFF2-40B4-BE49-F238E27FC236}">
                <a16:creationId xmlns:a16="http://schemas.microsoft.com/office/drawing/2014/main" id="{1E3225B6-DA80-46CF-B816-64BFD88CB263}"/>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757045" y="5864846"/>
            <a:ext cx="382489" cy="426202"/>
          </a:xfrm>
          <a:prstGeom prst="rect">
            <a:avLst/>
          </a:prstGeom>
        </p:spPr>
      </p:pic>
      <p:sp>
        <p:nvSpPr>
          <p:cNvPr id="25" name="Rettangolo 24">
            <a:extLst>
              <a:ext uri="{FF2B5EF4-FFF2-40B4-BE49-F238E27FC236}">
                <a16:creationId xmlns:a16="http://schemas.microsoft.com/office/drawing/2014/main" id="{952CE71C-3D1F-4D3B-A481-F595CCA2E099}"/>
              </a:ext>
            </a:extLst>
          </p:cNvPr>
          <p:cNvSpPr/>
          <p:nvPr/>
        </p:nvSpPr>
        <p:spPr>
          <a:xfrm>
            <a:off x="1535199" y="5780078"/>
            <a:ext cx="9280236" cy="502702"/>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sei in una sub-presentazione per uscire e tornare al punto precedente click in un punto qualunque dello schermo</a:t>
            </a:r>
            <a:endParaRPr lang="it-IT" sz="1600" b="1" dirty="0">
              <a:latin typeface="Arial" panose="020B0604020202020204" pitchFamily="34" charset="0"/>
              <a:cs typeface="Arial" panose="020B0604020202020204" pitchFamily="34" charset="0"/>
            </a:endParaRPr>
          </a:p>
        </p:txBody>
      </p:sp>
      <p:pic>
        <p:nvPicPr>
          <p:cNvPr id="14" name="Immagine 13">
            <a:extLst>
              <a:ext uri="{FF2B5EF4-FFF2-40B4-BE49-F238E27FC236}">
                <a16:creationId xmlns:a16="http://schemas.microsoft.com/office/drawing/2014/main" id="{D6A7C4F8-A70A-4CC1-8354-AF0CDAD9FFD6}"/>
              </a:ext>
            </a:extLst>
          </p:cNvPr>
          <p:cNvPicPr>
            <a:picLocks noChangeAspect="1"/>
          </p:cNvPicPr>
          <p:nvPr/>
        </p:nvPicPr>
        <p:blipFill>
          <a:blip r:embed="rId8"/>
          <a:stretch>
            <a:fillRect/>
          </a:stretch>
        </p:blipFill>
        <p:spPr>
          <a:xfrm>
            <a:off x="677906" y="896737"/>
            <a:ext cx="857293" cy="810531"/>
          </a:xfrm>
          <a:prstGeom prst="rect">
            <a:avLst/>
          </a:prstGeom>
        </p:spPr>
      </p:pic>
    </p:spTree>
    <p:extLst>
      <p:ext uri="{BB962C8B-B14F-4D97-AF65-F5344CB8AC3E}">
        <p14:creationId xmlns:p14="http://schemas.microsoft.com/office/powerpoint/2010/main" val="36630428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Rettangolo 1">
            <a:extLst>
              <a:ext uri="{FF2B5EF4-FFF2-40B4-BE49-F238E27FC236}">
                <a16:creationId xmlns:a16="http://schemas.microsoft.com/office/drawing/2014/main" id="{1A06E458-1A68-45BD-B731-7046B713FA5C}"/>
              </a:ext>
            </a:extLst>
          </p:cNvPr>
          <p:cNvSpPr/>
          <p:nvPr/>
        </p:nvSpPr>
        <p:spPr>
          <a:xfrm>
            <a:off x="2793653" y="52739"/>
            <a:ext cx="7351693" cy="584775"/>
          </a:xfrm>
          <a:prstGeom prst="rect">
            <a:avLst/>
          </a:prstGeom>
        </p:spPr>
        <p:txBody>
          <a:bodyPr wrap="none">
            <a:spAutoFit/>
          </a:bodyPr>
          <a:lstStyle/>
          <a:p>
            <a:r>
              <a:rPr lang="it-IT" sz="3200" b="1" dirty="0">
                <a:latin typeface="Arial" panose="020B0604020202020204" pitchFamily="34" charset="0"/>
                <a:cs typeface="Arial" panose="020B0604020202020204" pitchFamily="34" charset="0"/>
              </a:rPr>
              <a:t>che cosa sono le sub-presentazioni?</a:t>
            </a:r>
          </a:p>
        </p:txBody>
      </p:sp>
      <p:sp>
        <p:nvSpPr>
          <p:cNvPr id="3" name="Rettangolo 2">
            <a:extLst>
              <a:ext uri="{FF2B5EF4-FFF2-40B4-BE49-F238E27FC236}">
                <a16:creationId xmlns:a16="http://schemas.microsoft.com/office/drawing/2014/main" id="{E37FE0F3-A2DE-4A55-9644-61610129CA17}"/>
              </a:ext>
            </a:extLst>
          </p:cNvPr>
          <p:cNvSpPr/>
          <p:nvPr/>
        </p:nvSpPr>
        <p:spPr>
          <a:xfrm>
            <a:off x="696490" y="785103"/>
            <a:ext cx="9129243" cy="297517"/>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a volte scorrendo le presentazione potete trovare delle frasi </a:t>
            </a:r>
            <a:r>
              <a:rPr lang="it-IT" sz="1600" u="sng" dirty="0">
                <a:latin typeface="Arial" panose="020B0604020202020204" pitchFamily="34" charset="0"/>
                <a:cs typeface="Arial" panose="020B0604020202020204" pitchFamily="34" charset="0"/>
              </a:rPr>
              <a:t>sottolineate</a:t>
            </a:r>
            <a:endParaRPr lang="it-IT" sz="1600" b="1" u="sng" dirty="0">
              <a:latin typeface="Arial" panose="020B0604020202020204" pitchFamily="34" charset="0"/>
              <a:cs typeface="Arial" panose="020B0604020202020204" pitchFamily="34" charset="0"/>
            </a:endParaRPr>
          </a:p>
        </p:txBody>
      </p:sp>
      <p:sp>
        <p:nvSpPr>
          <p:cNvPr id="26" name="Rettangolo 25">
            <a:extLst>
              <a:ext uri="{FF2B5EF4-FFF2-40B4-BE49-F238E27FC236}">
                <a16:creationId xmlns:a16="http://schemas.microsoft.com/office/drawing/2014/main" id="{2CEB8FE3-BF48-42D1-B17C-D2AEB96B9B4C}"/>
              </a:ext>
            </a:extLst>
          </p:cNvPr>
          <p:cNvSpPr/>
          <p:nvPr/>
        </p:nvSpPr>
        <p:spPr>
          <a:xfrm>
            <a:off x="696489" y="1087572"/>
            <a:ext cx="9129243" cy="543739"/>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che cosa significa? </a:t>
            </a:r>
            <a:r>
              <a:rPr lang="it-IT" sz="1600" b="1" dirty="0">
                <a:latin typeface="Arial" panose="020B0604020202020204" pitchFamily="34" charset="0"/>
                <a:cs typeface="Arial" panose="020B0604020202020204" pitchFamily="34" charset="0"/>
              </a:rPr>
              <a:t>non è</a:t>
            </a:r>
            <a:r>
              <a:rPr lang="it-IT" sz="1600" dirty="0">
                <a:latin typeface="Arial" panose="020B0604020202020204" pitchFamily="34" charset="0"/>
                <a:cs typeface="Arial" panose="020B0604020202020204" pitchFamily="34" charset="0"/>
              </a:rPr>
              <a:t> come è logico pensare che si voglia </a:t>
            </a:r>
            <a:r>
              <a:rPr lang="it-IT" sz="1600" b="1" dirty="0">
                <a:latin typeface="Arial" panose="020B0604020202020204" pitchFamily="34" charset="0"/>
                <a:cs typeface="Arial" panose="020B0604020202020204" pitchFamily="34" charset="0"/>
              </a:rPr>
              <a:t>mettere in evidenza </a:t>
            </a:r>
            <a:r>
              <a:rPr lang="it-IT" sz="1600" dirty="0">
                <a:latin typeface="Arial" panose="020B0604020202020204" pitchFamily="34" charset="0"/>
                <a:cs typeface="Arial" panose="020B0604020202020204" pitchFamily="34" charset="0"/>
              </a:rPr>
              <a:t>la frase stessa</a:t>
            </a:r>
          </a:p>
          <a:p>
            <a:r>
              <a:rPr lang="it-IT" sz="1600" dirty="0">
                <a:latin typeface="Arial" panose="020B0604020202020204" pitchFamily="34" charset="0"/>
                <a:cs typeface="Arial" panose="020B0604020202020204" pitchFamily="34" charset="0"/>
              </a:rPr>
              <a:t>sta invece ad indicare che esiste qualche cosa che si attiverà al vostro click sulla frase evidenziata</a:t>
            </a:r>
          </a:p>
        </p:txBody>
      </p:sp>
      <p:sp>
        <p:nvSpPr>
          <p:cNvPr id="27" name="Rettangolo 26">
            <a:extLst>
              <a:ext uri="{FF2B5EF4-FFF2-40B4-BE49-F238E27FC236}">
                <a16:creationId xmlns:a16="http://schemas.microsoft.com/office/drawing/2014/main" id="{8938DA88-6B5A-40F6-AC69-D018648A0D0E}"/>
              </a:ext>
            </a:extLst>
          </p:cNvPr>
          <p:cNvSpPr/>
          <p:nvPr/>
        </p:nvSpPr>
        <p:spPr>
          <a:xfrm>
            <a:off x="696488" y="1736929"/>
            <a:ext cx="9129243" cy="304635"/>
          </a:xfrm>
          <a:prstGeom prst="rect">
            <a:avLst/>
          </a:prstGeom>
        </p:spPr>
        <p:txBody>
          <a:bodyPr wrap="square">
            <a:spAutoFit/>
          </a:bodyPr>
          <a:lstStyle/>
          <a:p>
            <a:pPr>
              <a:lnSpc>
                <a:spcPts val="1600"/>
              </a:lnSpc>
            </a:pPr>
            <a:r>
              <a:rPr lang="it-IT" sz="2000" b="1" dirty="0">
                <a:latin typeface="Arial" panose="020B0604020202020204" pitchFamily="34" charset="0"/>
                <a:cs typeface="Arial" panose="020B0604020202020204" pitchFamily="34" charset="0"/>
              </a:rPr>
              <a:t>che cosa c’è dunque dietro ad una frase sottolineata e al click?</a:t>
            </a:r>
          </a:p>
        </p:txBody>
      </p:sp>
      <p:sp>
        <p:nvSpPr>
          <p:cNvPr id="28" name="Rettangolo 27">
            <a:extLst>
              <a:ext uri="{FF2B5EF4-FFF2-40B4-BE49-F238E27FC236}">
                <a16:creationId xmlns:a16="http://schemas.microsoft.com/office/drawing/2014/main" id="{FBC5AA8B-AAED-4BCC-B75B-92E52857D45C}"/>
              </a:ext>
            </a:extLst>
          </p:cNvPr>
          <p:cNvSpPr/>
          <p:nvPr/>
        </p:nvSpPr>
        <p:spPr>
          <a:xfrm>
            <a:off x="696488" y="1985471"/>
            <a:ext cx="9129243" cy="297517"/>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ci possono essere diverse azioni ma le più frequenti sono</a:t>
            </a:r>
          </a:p>
        </p:txBody>
      </p:sp>
      <p:sp>
        <p:nvSpPr>
          <p:cNvPr id="29" name="Rettangolo 28">
            <a:extLst>
              <a:ext uri="{FF2B5EF4-FFF2-40B4-BE49-F238E27FC236}">
                <a16:creationId xmlns:a16="http://schemas.microsoft.com/office/drawing/2014/main" id="{23E15D1C-2921-45CC-B60C-841C9EB24A23}"/>
              </a:ext>
            </a:extLst>
          </p:cNvPr>
          <p:cNvSpPr/>
          <p:nvPr/>
        </p:nvSpPr>
        <p:spPr>
          <a:xfrm>
            <a:off x="696487" y="2301713"/>
            <a:ext cx="9129243" cy="913070"/>
          </a:xfrm>
          <a:prstGeom prst="rect">
            <a:avLst/>
          </a:prstGeom>
        </p:spPr>
        <p:txBody>
          <a:bodyPr wrap="square">
            <a:spAutoFit/>
          </a:bodyPr>
          <a:lstStyle/>
          <a:p>
            <a:pPr marL="342900" indent="-342900">
              <a:lnSpc>
                <a:spcPts val="1600"/>
              </a:lnSpc>
              <a:buFont typeface="+mj-lt"/>
              <a:buAutoNum type="arabicPeriod"/>
            </a:pPr>
            <a:r>
              <a:rPr lang="it-IT" sz="1600" dirty="0">
                <a:latin typeface="Arial" panose="020B0604020202020204" pitchFamily="34" charset="0"/>
                <a:cs typeface="Arial" panose="020B0604020202020204" pitchFamily="34" charset="0"/>
              </a:rPr>
              <a:t>attivare un sito internet</a:t>
            </a:r>
          </a:p>
          <a:p>
            <a:pPr marL="342900" indent="-342900">
              <a:lnSpc>
                <a:spcPts val="1600"/>
              </a:lnSpc>
              <a:buFont typeface="+mj-lt"/>
              <a:buAutoNum type="arabicPeriod"/>
            </a:pPr>
            <a:r>
              <a:rPr lang="it-IT" sz="1600" dirty="0">
                <a:latin typeface="Arial" panose="020B0604020202020204" pitchFamily="34" charset="0"/>
                <a:cs typeface="Arial" panose="020B0604020202020204" pitchFamily="34" charset="0"/>
              </a:rPr>
              <a:t>vedere un video su YouTube (che è la stessa cosa)</a:t>
            </a:r>
          </a:p>
          <a:p>
            <a:pPr marL="342900" indent="-342900">
              <a:lnSpc>
                <a:spcPts val="1600"/>
              </a:lnSpc>
              <a:buFont typeface="+mj-lt"/>
              <a:buAutoNum type="arabicPeriod"/>
            </a:pPr>
            <a:r>
              <a:rPr lang="it-IT" sz="1600" dirty="0">
                <a:latin typeface="Arial" panose="020B0604020202020204" pitchFamily="34" charset="0"/>
                <a:cs typeface="Arial" panose="020B0604020202020204" pitchFamily="34" charset="0"/>
              </a:rPr>
              <a:t>attivare una presentazione personalizzata (sub-presentazione)</a:t>
            </a:r>
          </a:p>
          <a:p>
            <a:pPr>
              <a:lnSpc>
                <a:spcPts val="1600"/>
              </a:lnSpc>
            </a:pPr>
            <a:endParaRPr lang="it-IT" sz="1600" dirty="0">
              <a:latin typeface="Arial" panose="020B0604020202020204" pitchFamily="34" charset="0"/>
              <a:cs typeface="Arial" panose="020B0604020202020204" pitchFamily="34" charset="0"/>
            </a:endParaRPr>
          </a:p>
        </p:txBody>
      </p:sp>
      <p:sp>
        <p:nvSpPr>
          <p:cNvPr id="30" name="Rettangolo 29">
            <a:extLst>
              <a:ext uri="{FF2B5EF4-FFF2-40B4-BE49-F238E27FC236}">
                <a16:creationId xmlns:a16="http://schemas.microsoft.com/office/drawing/2014/main" id="{26DECAF0-5099-4095-A761-6C815EA52B9E}"/>
              </a:ext>
            </a:extLst>
          </p:cNvPr>
          <p:cNvSpPr/>
          <p:nvPr/>
        </p:nvSpPr>
        <p:spPr>
          <a:xfrm>
            <a:off x="696488" y="3435829"/>
            <a:ext cx="5942852" cy="304635"/>
          </a:xfrm>
          <a:prstGeom prst="rect">
            <a:avLst/>
          </a:prstGeom>
        </p:spPr>
        <p:txBody>
          <a:bodyPr wrap="square">
            <a:spAutoFit/>
          </a:bodyPr>
          <a:lstStyle/>
          <a:p>
            <a:pPr>
              <a:lnSpc>
                <a:spcPts val="1600"/>
              </a:lnSpc>
            </a:pPr>
            <a:r>
              <a:rPr lang="it-IT" sz="2000" b="1" dirty="0">
                <a:latin typeface="Arial" panose="020B0604020202020204" pitchFamily="34" charset="0"/>
                <a:cs typeface="Arial" panose="020B0604020202020204" pitchFamily="34" charset="0"/>
              </a:rPr>
              <a:t>che cosa una presentazione personalizzata?</a:t>
            </a:r>
          </a:p>
        </p:txBody>
      </p:sp>
      <p:sp>
        <p:nvSpPr>
          <p:cNvPr id="31" name="Rettangolo 30">
            <a:extLst>
              <a:ext uri="{FF2B5EF4-FFF2-40B4-BE49-F238E27FC236}">
                <a16:creationId xmlns:a16="http://schemas.microsoft.com/office/drawing/2014/main" id="{47DB186B-5F40-4E20-A8F2-332D10FF7072}"/>
              </a:ext>
            </a:extLst>
          </p:cNvPr>
          <p:cNvSpPr/>
          <p:nvPr/>
        </p:nvSpPr>
        <p:spPr>
          <a:xfrm>
            <a:off x="696488" y="3691089"/>
            <a:ext cx="5942852" cy="297517"/>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è un insieme di slide, ma può essere anche una sola</a:t>
            </a:r>
          </a:p>
        </p:txBody>
      </p:sp>
      <p:sp>
        <p:nvSpPr>
          <p:cNvPr id="32" name="Rettangolo 31">
            <a:extLst>
              <a:ext uri="{FF2B5EF4-FFF2-40B4-BE49-F238E27FC236}">
                <a16:creationId xmlns:a16="http://schemas.microsoft.com/office/drawing/2014/main" id="{6F13FD15-50F4-4532-936A-6F4EE1439457}"/>
              </a:ext>
            </a:extLst>
          </p:cNvPr>
          <p:cNvSpPr/>
          <p:nvPr/>
        </p:nvSpPr>
        <p:spPr>
          <a:xfrm>
            <a:off x="6958139" y="3435829"/>
            <a:ext cx="3666792" cy="304635"/>
          </a:xfrm>
          <a:prstGeom prst="rect">
            <a:avLst/>
          </a:prstGeom>
        </p:spPr>
        <p:txBody>
          <a:bodyPr wrap="square">
            <a:spAutoFit/>
          </a:bodyPr>
          <a:lstStyle/>
          <a:p>
            <a:pPr>
              <a:lnSpc>
                <a:spcPts val="1600"/>
              </a:lnSpc>
            </a:pPr>
            <a:r>
              <a:rPr lang="it-IT" sz="2000" b="1" dirty="0">
                <a:latin typeface="Arial" panose="020B0604020202020204" pitchFamily="34" charset="0"/>
                <a:cs typeface="Arial" panose="020B0604020202020204" pitchFamily="34" charset="0"/>
              </a:rPr>
              <a:t>come si attiva?</a:t>
            </a:r>
          </a:p>
        </p:txBody>
      </p:sp>
      <p:sp>
        <p:nvSpPr>
          <p:cNvPr id="33" name="Rettangolo 32">
            <a:extLst>
              <a:ext uri="{FF2B5EF4-FFF2-40B4-BE49-F238E27FC236}">
                <a16:creationId xmlns:a16="http://schemas.microsoft.com/office/drawing/2014/main" id="{E454D1C2-8315-4FF4-A94D-D00FBB0AA53C}"/>
              </a:ext>
            </a:extLst>
          </p:cNvPr>
          <p:cNvSpPr/>
          <p:nvPr/>
        </p:nvSpPr>
        <p:spPr>
          <a:xfrm>
            <a:off x="6958138" y="3660413"/>
            <a:ext cx="3497828" cy="297517"/>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con un click sulla frase sottolineata</a:t>
            </a:r>
          </a:p>
        </p:txBody>
      </p:sp>
      <p:sp>
        <p:nvSpPr>
          <p:cNvPr id="34" name="Rettangolo 33">
            <a:extLst>
              <a:ext uri="{FF2B5EF4-FFF2-40B4-BE49-F238E27FC236}">
                <a16:creationId xmlns:a16="http://schemas.microsoft.com/office/drawing/2014/main" id="{99FA93B9-B132-480B-9F77-E8B9435B381F}"/>
              </a:ext>
            </a:extLst>
          </p:cNvPr>
          <p:cNvSpPr/>
          <p:nvPr/>
        </p:nvSpPr>
        <p:spPr>
          <a:xfrm>
            <a:off x="6958139" y="4106309"/>
            <a:ext cx="4451984" cy="304635"/>
          </a:xfrm>
          <a:prstGeom prst="rect">
            <a:avLst/>
          </a:prstGeom>
        </p:spPr>
        <p:txBody>
          <a:bodyPr wrap="square">
            <a:spAutoFit/>
          </a:bodyPr>
          <a:lstStyle/>
          <a:p>
            <a:pPr>
              <a:lnSpc>
                <a:spcPts val="1600"/>
              </a:lnSpc>
            </a:pPr>
            <a:r>
              <a:rPr lang="it-IT" sz="2000" b="1" dirty="0">
                <a:latin typeface="Arial" panose="020B0604020202020204" pitchFamily="34" charset="0"/>
                <a:cs typeface="Arial" panose="020B0604020202020204" pitchFamily="34" charset="0"/>
              </a:rPr>
              <a:t>come se ne esce?</a:t>
            </a:r>
          </a:p>
        </p:txBody>
      </p:sp>
      <p:sp>
        <p:nvSpPr>
          <p:cNvPr id="35" name="Rettangolo 34">
            <a:extLst>
              <a:ext uri="{FF2B5EF4-FFF2-40B4-BE49-F238E27FC236}">
                <a16:creationId xmlns:a16="http://schemas.microsoft.com/office/drawing/2014/main" id="{ECFB988A-7885-465D-A263-2E83B862F2AD}"/>
              </a:ext>
            </a:extLst>
          </p:cNvPr>
          <p:cNvSpPr/>
          <p:nvPr/>
        </p:nvSpPr>
        <p:spPr>
          <a:xfrm>
            <a:off x="6958137" y="4328180"/>
            <a:ext cx="4819731" cy="913070"/>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di norma quando la sub presentazione è terminata, all’ultimo click ritorna al punto che l’ha attivata, lo stesso effetto si ottiene con il tasto ESC, anche prima della fine della presentazione</a:t>
            </a:r>
          </a:p>
        </p:txBody>
      </p:sp>
      <p:sp>
        <p:nvSpPr>
          <p:cNvPr id="36" name="Rettangolo 35">
            <a:extLst>
              <a:ext uri="{FF2B5EF4-FFF2-40B4-BE49-F238E27FC236}">
                <a16:creationId xmlns:a16="http://schemas.microsoft.com/office/drawing/2014/main" id="{2271C4A4-8507-4645-8514-AC82A50D16D1}"/>
              </a:ext>
            </a:extLst>
          </p:cNvPr>
          <p:cNvSpPr/>
          <p:nvPr/>
        </p:nvSpPr>
        <p:spPr>
          <a:xfrm>
            <a:off x="669984" y="4288271"/>
            <a:ext cx="5942852" cy="304635"/>
          </a:xfrm>
          <a:prstGeom prst="rect">
            <a:avLst/>
          </a:prstGeom>
        </p:spPr>
        <p:txBody>
          <a:bodyPr wrap="square">
            <a:spAutoFit/>
          </a:bodyPr>
          <a:lstStyle/>
          <a:p>
            <a:pPr>
              <a:lnSpc>
                <a:spcPts val="1600"/>
              </a:lnSpc>
            </a:pPr>
            <a:r>
              <a:rPr lang="it-IT" sz="2000" b="1" dirty="0">
                <a:latin typeface="Arial" panose="020B0604020202020204" pitchFamily="34" charset="0"/>
                <a:cs typeface="Arial" panose="020B0604020202020204" pitchFamily="34" charset="0"/>
              </a:rPr>
              <a:t>a che cosa serve?</a:t>
            </a:r>
          </a:p>
        </p:txBody>
      </p:sp>
      <p:sp>
        <p:nvSpPr>
          <p:cNvPr id="37" name="Rettangolo 36">
            <a:extLst>
              <a:ext uri="{FF2B5EF4-FFF2-40B4-BE49-F238E27FC236}">
                <a16:creationId xmlns:a16="http://schemas.microsoft.com/office/drawing/2014/main" id="{99ECE6AD-BD3B-49E2-AE1F-9A2C40B17D51}"/>
              </a:ext>
            </a:extLst>
          </p:cNvPr>
          <p:cNvSpPr/>
          <p:nvPr/>
        </p:nvSpPr>
        <p:spPr>
          <a:xfrm>
            <a:off x="669984" y="4543531"/>
            <a:ext cx="5942852" cy="502702"/>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può servire spiegare un termine complesso, la cui descrizione è tropo lunga per essere inserita nella slide che si sta guardando</a:t>
            </a:r>
          </a:p>
        </p:txBody>
      </p:sp>
      <p:sp>
        <p:nvSpPr>
          <p:cNvPr id="38" name="Rettangolo 37">
            <a:extLst>
              <a:ext uri="{FF2B5EF4-FFF2-40B4-BE49-F238E27FC236}">
                <a16:creationId xmlns:a16="http://schemas.microsoft.com/office/drawing/2014/main" id="{D0A9FE31-9A9A-46D2-B0B0-87765D94BEE1}"/>
              </a:ext>
            </a:extLst>
          </p:cNvPr>
          <p:cNvSpPr/>
          <p:nvPr/>
        </p:nvSpPr>
        <p:spPr>
          <a:xfrm>
            <a:off x="669984" y="5099957"/>
            <a:ext cx="5942852" cy="913070"/>
          </a:xfrm>
          <a:prstGeom prst="rect">
            <a:avLst/>
          </a:prstGeom>
        </p:spPr>
        <p:txBody>
          <a:bodyPr wrap="square">
            <a:spAutoFit/>
          </a:bodyPr>
          <a:lstStyle/>
          <a:p>
            <a:pPr>
              <a:lnSpc>
                <a:spcPts val="1600"/>
              </a:lnSpc>
            </a:pPr>
            <a:r>
              <a:rPr lang="it-IT" sz="1600" dirty="0">
                <a:latin typeface="Arial" panose="020B0604020202020204" pitchFamily="34" charset="0"/>
                <a:cs typeface="Arial" panose="020B0604020202020204" pitchFamily="34" charset="0"/>
              </a:rPr>
              <a:t>ma può servire, in casi di presentazioni molto complesse, a spezzare la presentazione in sub-presentazioni che possono essere attivate (o anche no) quando la persona che usa il PPT lo decide e in un ordine arbitrario</a:t>
            </a:r>
          </a:p>
        </p:txBody>
      </p:sp>
    </p:spTree>
    <p:extLst>
      <p:ext uri="{BB962C8B-B14F-4D97-AF65-F5344CB8AC3E}">
        <p14:creationId xmlns:p14="http://schemas.microsoft.com/office/powerpoint/2010/main" val="6914827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pic>
        <p:nvPicPr>
          <p:cNvPr id="5" name="Immagine 4" descr="Immagine che contiene testo, mappa&#10;&#10;Descrizione generata automaticamente">
            <a:extLst>
              <a:ext uri="{FF2B5EF4-FFF2-40B4-BE49-F238E27FC236}">
                <a16:creationId xmlns:a16="http://schemas.microsoft.com/office/drawing/2014/main" id="{D2F5AE2F-573D-4379-B69B-52B6721970F8}"/>
              </a:ext>
            </a:extLst>
          </p:cNvPr>
          <p:cNvPicPr>
            <a:picLocks noChangeAspect="1"/>
          </p:cNvPicPr>
          <p:nvPr/>
        </p:nvPicPr>
        <p:blipFill rotWithShape="1">
          <a:blip r:embed="rId2">
            <a:extLst>
              <a:ext uri="{28A0092B-C50C-407E-A947-70E740481C1C}">
                <a14:useLocalDpi xmlns:a14="http://schemas.microsoft.com/office/drawing/2010/main" val="0"/>
              </a:ext>
            </a:extLst>
          </a:blip>
          <a:srcRect l="991" r="10082" b="1"/>
          <a:stretch/>
        </p:blipFill>
        <p:spPr>
          <a:xfrm>
            <a:off x="5440522" y="10"/>
            <a:ext cx="7009896" cy="6857990"/>
          </a:xfrm>
          <a:custGeom>
            <a:avLst/>
            <a:gdLst/>
            <a:ahLst/>
            <a:cxnLst/>
            <a:rect l="l" t="t" r="r" b="b"/>
            <a:pathLst>
              <a:path w="7009896" h="6858000">
                <a:moveTo>
                  <a:pt x="0" y="0"/>
                </a:moveTo>
                <a:lnTo>
                  <a:pt x="7009896" y="0"/>
                </a:lnTo>
                <a:lnTo>
                  <a:pt x="7009896" y="6858000"/>
                </a:lnTo>
                <a:lnTo>
                  <a:pt x="21616" y="6858000"/>
                </a:lnTo>
                <a:lnTo>
                  <a:pt x="129867" y="6647018"/>
                </a:lnTo>
                <a:cubicBezTo>
                  <a:pt x="1043295" y="4758249"/>
                  <a:pt x="1332296" y="2559611"/>
                  <a:pt x="814641" y="380651"/>
                </a:cubicBezTo>
                <a:lnTo>
                  <a:pt x="714685" y="1"/>
                </a:lnTo>
                <a:lnTo>
                  <a:pt x="0" y="1"/>
                </a:lnTo>
                <a:close/>
              </a:path>
            </a:pathLst>
          </a:custGeom>
        </p:spPr>
      </p:pic>
      <p:sp>
        <p:nvSpPr>
          <p:cNvPr id="34" name="Freeform: Shape 33">
            <a:extLst>
              <a:ext uri="{FF2B5EF4-FFF2-40B4-BE49-F238E27FC236}">
                <a16:creationId xmlns:a16="http://schemas.microsoft.com/office/drawing/2014/main" id="{5FDF4720-5445-47BE-89FE-E40D1AE6F61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6480073" cy="6858002"/>
          </a:xfrm>
          <a:custGeom>
            <a:avLst/>
            <a:gdLst>
              <a:gd name="connsiteX0" fmla="*/ 6130244 w 6480073"/>
              <a:gd name="connsiteY0" fmla="*/ 0 h 6858002"/>
              <a:gd name="connsiteX1" fmla="*/ 6212951 w 6480073"/>
              <a:gd name="connsiteY1" fmla="*/ 314584 h 6858002"/>
              <a:gd name="connsiteX2" fmla="*/ 5540779 w 6480073"/>
              <a:gd name="connsiteY2" fmla="*/ 6756649 h 6858002"/>
              <a:gd name="connsiteX3" fmla="*/ 5489971 w 6480073"/>
              <a:gd name="connsiteY3" fmla="*/ 6858002 h 6858002"/>
              <a:gd name="connsiteX4" fmla="*/ 0 w 6480073"/>
              <a:gd name="connsiteY4" fmla="*/ 6858002 h 6858002"/>
              <a:gd name="connsiteX5" fmla="*/ 0 w 6480073"/>
              <a:gd name="connsiteY5" fmla="*/ 0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480073" h="6858002">
                <a:moveTo>
                  <a:pt x="6130244" y="0"/>
                </a:moveTo>
                <a:lnTo>
                  <a:pt x="6212951" y="314584"/>
                </a:lnTo>
                <a:cubicBezTo>
                  <a:pt x="6745828" y="2551616"/>
                  <a:pt x="6460994" y="4808873"/>
                  <a:pt x="5540779" y="6756649"/>
                </a:cubicBezTo>
                <a:lnTo>
                  <a:pt x="5489971" y="6858002"/>
                </a:lnTo>
                <a:lnTo>
                  <a:pt x="0" y="6858002"/>
                </a:lnTo>
                <a:lnTo>
                  <a:pt x="0"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useBgFill="1">
        <p:nvSpPr>
          <p:cNvPr id="36" name="Freeform: Shape 35">
            <a:extLst>
              <a:ext uri="{FF2B5EF4-FFF2-40B4-BE49-F238E27FC236}">
                <a16:creationId xmlns:a16="http://schemas.microsoft.com/office/drawing/2014/main" id="{AC8710B4-A815-4082-9E4F-F13A0007090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249216" cy="6858001"/>
          </a:xfrm>
          <a:custGeom>
            <a:avLst/>
            <a:gdLst>
              <a:gd name="connsiteX0" fmla="*/ 0 w 6249216"/>
              <a:gd name="connsiteY0" fmla="*/ 0 h 6858001"/>
              <a:gd name="connsiteX1" fmla="*/ 5893742 w 6249216"/>
              <a:gd name="connsiteY1" fmla="*/ 1 h 6858001"/>
              <a:gd name="connsiteX2" fmla="*/ 5993697 w 6249216"/>
              <a:gd name="connsiteY2" fmla="*/ 380651 h 6858001"/>
              <a:gd name="connsiteX3" fmla="*/ 5308924 w 6249216"/>
              <a:gd name="connsiteY3" fmla="*/ 6647018 h 6858001"/>
              <a:gd name="connsiteX4" fmla="*/ 5200672 w 6249216"/>
              <a:gd name="connsiteY4" fmla="*/ 6858001 h 6858001"/>
              <a:gd name="connsiteX5" fmla="*/ 1 w 6249216"/>
              <a:gd name="connsiteY5" fmla="*/ 6858001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249216" h="6858001">
                <a:moveTo>
                  <a:pt x="0" y="0"/>
                </a:moveTo>
                <a:lnTo>
                  <a:pt x="5893742" y="1"/>
                </a:lnTo>
                <a:lnTo>
                  <a:pt x="5993697" y="380651"/>
                </a:lnTo>
                <a:cubicBezTo>
                  <a:pt x="6511353" y="2559611"/>
                  <a:pt x="6222352" y="4758249"/>
                  <a:pt x="5308924" y="6647018"/>
                </a:cubicBezTo>
                <a:lnTo>
                  <a:pt x="5200672" y="6858001"/>
                </a:lnTo>
                <a:lnTo>
                  <a:pt x="1" y="6858001"/>
                </a:lnTo>
                <a:close/>
              </a:path>
            </a:pathLst>
          </a:custGeom>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 name="Rettangolo 2">
            <a:extLst>
              <a:ext uri="{FF2B5EF4-FFF2-40B4-BE49-F238E27FC236}">
                <a16:creationId xmlns:a16="http://schemas.microsoft.com/office/drawing/2014/main" id="{9ABA9790-FA72-449E-B587-438ECAB3E5AC}"/>
              </a:ext>
            </a:extLst>
          </p:cNvPr>
          <p:cNvSpPr/>
          <p:nvPr/>
        </p:nvSpPr>
        <p:spPr>
          <a:xfrm>
            <a:off x="804673" y="1396289"/>
            <a:ext cx="4782458" cy="1325563"/>
          </a:xfrm>
          <a:prstGeom prst="rect">
            <a:avLst/>
          </a:prstGeom>
        </p:spPr>
        <p:txBody>
          <a:bodyPr vert="horz" lIns="91440" tIns="45720" rIns="91440" bIns="45720" rtlCol="0" anchor="ctr">
            <a:normAutofit fontScale="85000" lnSpcReduction="10000"/>
          </a:bodyPr>
          <a:lstStyle/>
          <a:p>
            <a:pPr>
              <a:lnSpc>
                <a:spcPct val="90000"/>
              </a:lnSpc>
              <a:spcBef>
                <a:spcPct val="0"/>
              </a:spcBef>
              <a:spcAft>
                <a:spcPts val="600"/>
              </a:spcAft>
            </a:pPr>
            <a:r>
              <a:rPr lang="it-IT" sz="4400" b="1">
                <a:latin typeface="Arial" panose="020B0604020202020204" pitchFamily="34" charset="0"/>
                <a:ea typeface="+mj-ea"/>
                <a:cs typeface="Arial" panose="020B0604020202020204" pitchFamily="34" charset="0"/>
              </a:rPr>
              <a:t>la presenza dei Sinti e dei Rom in Italia</a:t>
            </a:r>
          </a:p>
        </p:txBody>
      </p:sp>
      <p:sp>
        <p:nvSpPr>
          <p:cNvPr id="2" name="Rettangolo 1">
            <a:extLst>
              <a:ext uri="{FF2B5EF4-FFF2-40B4-BE49-F238E27FC236}">
                <a16:creationId xmlns:a16="http://schemas.microsoft.com/office/drawing/2014/main" id="{2DB4FDAB-460E-4D94-A8BE-ECE2F07F5F36}"/>
              </a:ext>
            </a:extLst>
          </p:cNvPr>
          <p:cNvSpPr/>
          <p:nvPr/>
        </p:nvSpPr>
        <p:spPr>
          <a:xfrm>
            <a:off x="848807" y="2721853"/>
            <a:ext cx="4782458" cy="1532096"/>
          </a:xfrm>
          <a:prstGeom prst="rect">
            <a:avLst/>
          </a:prstGeom>
        </p:spPr>
        <p:txBody>
          <a:bodyPr vert="horz" lIns="91440" tIns="45720" rIns="91440" bIns="45720" rtlCol="0" anchor="t">
            <a:normAutofit/>
          </a:bodyPr>
          <a:lstStyle/>
          <a:p>
            <a:pPr>
              <a:lnSpc>
                <a:spcPct val="90000"/>
              </a:lnSpc>
              <a:spcAft>
                <a:spcPts val="600"/>
              </a:spcAft>
            </a:pPr>
            <a:r>
              <a:rPr lang="it-IT" dirty="0">
                <a:latin typeface="Arial" panose="020B0604020202020204" pitchFamily="34" charset="0"/>
                <a:cs typeface="Arial" panose="020B0604020202020204" pitchFamily="34" charset="0"/>
              </a:rPr>
              <a:t>i Rom e Sinti presenti in Italia sono approssimativamente 160.000 di cui circa la metà cittadini italiani. Tutti insieme non riuscirebbero a riempire il quartiere di una grande città. </a:t>
            </a:r>
          </a:p>
        </p:txBody>
      </p:sp>
      <p:sp>
        <p:nvSpPr>
          <p:cNvPr id="17" name="Rettangolo 16">
            <a:extLst>
              <a:ext uri="{FF2B5EF4-FFF2-40B4-BE49-F238E27FC236}">
                <a16:creationId xmlns:a16="http://schemas.microsoft.com/office/drawing/2014/main" id="{315DABA7-618B-46AA-A1AB-FA9182ECE781}"/>
              </a:ext>
            </a:extLst>
          </p:cNvPr>
          <p:cNvSpPr/>
          <p:nvPr/>
        </p:nvSpPr>
        <p:spPr>
          <a:xfrm>
            <a:off x="848807" y="4481525"/>
            <a:ext cx="5016284" cy="1106476"/>
          </a:xfrm>
          <a:prstGeom prst="rect">
            <a:avLst/>
          </a:prstGeom>
        </p:spPr>
        <p:txBody>
          <a:bodyPr vert="horz" lIns="91440" tIns="45720" rIns="91440" bIns="45720" rtlCol="0" anchor="t">
            <a:normAutofit/>
          </a:bodyPr>
          <a:lstStyle/>
          <a:p>
            <a:pPr>
              <a:lnSpc>
                <a:spcPct val="90000"/>
              </a:lnSpc>
              <a:spcAft>
                <a:spcPts val="600"/>
              </a:spcAft>
            </a:pPr>
            <a:r>
              <a:rPr lang="it-IT" dirty="0">
                <a:latin typeface="Arial" panose="020B0604020202020204" pitchFamily="34" charset="0"/>
                <a:cs typeface="Arial" panose="020B0604020202020204" pitchFamily="34" charset="0"/>
              </a:rPr>
              <a:t>benché la maggior parte di loro parli la lingua </a:t>
            </a:r>
            <a:r>
              <a:rPr lang="it-IT" dirty="0" err="1">
                <a:latin typeface="Arial" panose="020B0604020202020204" pitchFamily="34" charset="0"/>
                <a:cs typeface="Arial" panose="020B0604020202020204" pitchFamily="34" charset="0"/>
              </a:rPr>
              <a:t>Romanés</a:t>
            </a:r>
            <a:r>
              <a:rPr lang="it-IT" dirty="0">
                <a:latin typeface="Arial" panose="020B0604020202020204" pitchFamily="34" charset="0"/>
                <a:cs typeface="Arial" panose="020B0604020202020204" pitchFamily="34" charset="0"/>
              </a:rPr>
              <a:t>, </a:t>
            </a:r>
            <a:r>
              <a:rPr lang="it-IT" b="1" dirty="0">
                <a:solidFill>
                  <a:srgbClr val="FFFF00"/>
                </a:solidFill>
                <a:latin typeface="Arial" panose="020B0604020202020204" pitchFamily="34" charset="0"/>
                <a:cs typeface="Arial" panose="020B0604020202020204" pitchFamily="34" charset="0"/>
              </a:rPr>
              <a:t>non sono stati riconosciuti </a:t>
            </a:r>
            <a:r>
              <a:rPr lang="it-IT" dirty="0">
                <a:latin typeface="Arial" panose="020B0604020202020204" pitchFamily="34" charset="0"/>
                <a:cs typeface="Arial" panose="020B0604020202020204" pitchFamily="34" charset="0"/>
              </a:rPr>
              <a:t>dal Governo Italiano come minoranza linguistica.</a:t>
            </a:r>
          </a:p>
        </p:txBody>
      </p:sp>
    </p:spTree>
    <p:extLst>
      <p:ext uri="{BB962C8B-B14F-4D97-AF65-F5344CB8AC3E}">
        <p14:creationId xmlns:p14="http://schemas.microsoft.com/office/powerpoint/2010/main" val="2344172933"/>
      </p:ext>
    </p:extLst>
  </p:cSld>
  <p:clrMapOvr>
    <a:overrideClrMapping bg1="dk1" tx1="lt1" bg2="dk2"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30000"/>
            <a:lum/>
          </a:blip>
          <a:srcRect/>
          <a:stretch>
            <a:fillRect t="-8000" b="-8000"/>
          </a:stretch>
        </a:blipFill>
        <a:effectLst/>
      </p:bgPr>
    </p:bg>
    <p:spTree>
      <p:nvGrpSpPr>
        <p:cNvPr id="1" name=""/>
        <p:cNvGrpSpPr/>
        <p:nvPr/>
      </p:nvGrpSpPr>
      <p:grpSpPr>
        <a:xfrm>
          <a:off x="0" y="0"/>
          <a:ext cx="0" cy="0"/>
          <a:chOff x="0" y="0"/>
          <a:chExt cx="0" cy="0"/>
        </a:xfrm>
      </p:grpSpPr>
      <p:grpSp>
        <p:nvGrpSpPr>
          <p:cNvPr id="56" name="Gruppo 55">
            <a:extLst>
              <a:ext uri="{FF2B5EF4-FFF2-40B4-BE49-F238E27FC236}">
                <a16:creationId xmlns:a16="http://schemas.microsoft.com/office/drawing/2014/main" id="{73ADA16F-6ACB-4F4B-8F28-5ED1649C46B9}"/>
              </a:ext>
            </a:extLst>
          </p:cNvPr>
          <p:cNvGrpSpPr/>
          <p:nvPr/>
        </p:nvGrpSpPr>
        <p:grpSpPr>
          <a:xfrm>
            <a:off x="4954369" y="4503788"/>
            <a:ext cx="2201977" cy="2280863"/>
            <a:chOff x="4954369" y="4503788"/>
            <a:chExt cx="2201977" cy="2280863"/>
          </a:xfrm>
        </p:grpSpPr>
        <p:sp>
          <p:nvSpPr>
            <p:cNvPr id="20" name="Rettangolo 19">
              <a:extLst>
                <a:ext uri="{FF2B5EF4-FFF2-40B4-BE49-F238E27FC236}">
                  <a16:creationId xmlns:a16="http://schemas.microsoft.com/office/drawing/2014/main" id="{39111F99-2184-477E-AA71-0A80791B2CA4}"/>
                </a:ext>
              </a:extLst>
            </p:cNvPr>
            <p:cNvSpPr/>
            <p:nvPr/>
          </p:nvSpPr>
          <p:spPr>
            <a:xfrm>
              <a:off x="5226252" y="4530298"/>
              <a:ext cx="1658211" cy="338554"/>
            </a:xfrm>
            <a:prstGeom prst="rect">
              <a:avLst/>
            </a:prstGeom>
          </p:spPr>
          <p:txBody>
            <a:bodyPr wrap="none">
              <a:spAutoFit/>
            </a:bodyPr>
            <a:lstStyle/>
            <a:p>
              <a:r>
                <a:rPr lang="it-IT" sz="1600" b="1" dirty="0">
                  <a:latin typeface="Arial" panose="020B0604020202020204" pitchFamily="34" charset="0"/>
                  <a:cs typeface="Arial" panose="020B0604020202020204" pitchFamily="34" charset="0"/>
                </a:rPr>
                <a:t>Rom Abruzzesi</a:t>
              </a:r>
            </a:p>
          </p:txBody>
        </p:sp>
        <p:pic>
          <p:nvPicPr>
            <p:cNvPr id="21" name="Immagine 20">
              <a:extLst>
                <a:ext uri="{FF2B5EF4-FFF2-40B4-BE49-F238E27FC236}">
                  <a16:creationId xmlns:a16="http://schemas.microsoft.com/office/drawing/2014/main" id="{793E827A-8888-49B6-B8EE-57D7227F5DC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428262" y="4819529"/>
              <a:ext cx="1254190" cy="1201932"/>
            </a:xfrm>
            <a:prstGeom prst="rect">
              <a:avLst/>
            </a:prstGeom>
          </p:spPr>
        </p:pic>
        <p:sp>
          <p:nvSpPr>
            <p:cNvPr id="22" name="Rettangolo 21">
              <a:extLst>
                <a:ext uri="{FF2B5EF4-FFF2-40B4-BE49-F238E27FC236}">
                  <a16:creationId xmlns:a16="http://schemas.microsoft.com/office/drawing/2014/main" id="{DE71EA23-A73C-4615-BACF-7D611D220A00}"/>
                </a:ext>
              </a:extLst>
            </p:cNvPr>
            <p:cNvSpPr/>
            <p:nvPr/>
          </p:nvSpPr>
          <p:spPr>
            <a:xfrm>
              <a:off x="4954369" y="6143141"/>
              <a:ext cx="2201977" cy="451406"/>
            </a:xfrm>
            <a:prstGeom prst="rect">
              <a:avLst/>
            </a:prstGeom>
          </p:spPr>
          <p:txBody>
            <a:bodyPr wrap="square">
              <a:spAutoFit/>
            </a:bodyPr>
            <a:lstStyle/>
            <a:p>
              <a:pPr algn="ctr">
                <a:lnSpc>
                  <a:spcPts val="1400"/>
                </a:lnSpc>
              </a:pPr>
              <a:r>
                <a:rPr lang="it-IT" sz="1400" dirty="0">
                  <a:latin typeface="Arial" panose="020B0604020202020204" pitchFamily="34" charset="0"/>
                  <a:cs typeface="Arial" panose="020B0604020202020204" pitchFamily="34" charset="0"/>
                </a:rPr>
                <a:t>da </a:t>
              </a:r>
              <a:r>
                <a:rPr lang="it-IT" sz="1400" b="1" dirty="0">
                  <a:latin typeface="Arial" panose="020B0604020202020204" pitchFamily="34" charset="0"/>
                  <a:cs typeface="Arial" panose="020B0604020202020204" pitchFamily="34" charset="0"/>
                </a:rPr>
                <a:t>Croazia</a:t>
              </a:r>
              <a:r>
                <a:rPr lang="it-IT" sz="1400" dirty="0">
                  <a:latin typeface="Arial" panose="020B0604020202020204" pitchFamily="34" charset="0"/>
                  <a:cs typeface="Arial" panose="020B0604020202020204" pitchFamily="34" charset="0"/>
                </a:rPr>
                <a:t> e Albania allevatori bestiame</a:t>
              </a:r>
            </a:p>
          </p:txBody>
        </p:sp>
        <p:sp>
          <p:nvSpPr>
            <p:cNvPr id="33" name="Rettangolo con angoli arrotondati 32">
              <a:extLst>
                <a:ext uri="{FF2B5EF4-FFF2-40B4-BE49-F238E27FC236}">
                  <a16:creationId xmlns:a16="http://schemas.microsoft.com/office/drawing/2014/main" id="{7C8404A4-557C-4476-B6E2-99E1226C9C7E}"/>
                </a:ext>
              </a:extLst>
            </p:cNvPr>
            <p:cNvSpPr/>
            <p:nvPr/>
          </p:nvSpPr>
          <p:spPr>
            <a:xfrm>
              <a:off x="5015380" y="4503788"/>
              <a:ext cx="2073965" cy="2280863"/>
            </a:xfrm>
            <a:prstGeom prst="round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4" name="Gruppo 53">
            <a:extLst>
              <a:ext uri="{FF2B5EF4-FFF2-40B4-BE49-F238E27FC236}">
                <a16:creationId xmlns:a16="http://schemas.microsoft.com/office/drawing/2014/main" id="{794D04CB-0ADF-434A-B164-D33E90D6DE13}"/>
              </a:ext>
            </a:extLst>
          </p:cNvPr>
          <p:cNvGrpSpPr/>
          <p:nvPr/>
        </p:nvGrpSpPr>
        <p:grpSpPr>
          <a:xfrm>
            <a:off x="5008629" y="1828200"/>
            <a:ext cx="2093457" cy="2280863"/>
            <a:chOff x="5008629" y="1828200"/>
            <a:chExt cx="2093457" cy="2280863"/>
          </a:xfrm>
        </p:grpSpPr>
        <p:sp>
          <p:nvSpPr>
            <p:cNvPr id="9" name="Rettangolo 8">
              <a:extLst>
                <a:ext uri="{FF2B5EF4-FFF2-40B4-BE49-F238E27FC236}">
                  <a16:creationId xmlns:a16="http://schemas.microsoft.com/office/drawing/2014/main" id="{90A28D37-176E-490A-856B-2E2541CCC1B8}"/>
                </a:ext>
              </a:extLst>
            </p:cNvPr>
            <p:cNvSpPr/>
            <p:nvPr/>
          </p:nvSpPr>
          <p:spPr>
            <a:xfrm>
              <a:off x="5008629" y="3454064"/>
              <a:ext cx="2093457" cy="630942"/>
            </a:xfrm>
            <a:prstGeom prst="rect">
              <a:avLst/>
            </a:prstGeom>
          </p:spPr>
          <p:txBody>
            <a:bodyPr wrap="square">
              <a:spAutoFit/>
            </a:bodyPr>
            <a:lstStyle/>
            <a:p>
              <a:pPr algn="ctr">
                <a:lnSpc>
                  <a:spcPts val="1400"/>
                </a:lnSpc>
              </a:pPr>
              <a:r>
                <a:rPr lang="it-IT" sz="1400" dirty="0">
                  <a:latin typeface="Arial" panose="020B0604020202020204" pitchFamily="34" charset="0"/>
                  <a:cs typeface="Arial" panose="020B0604020202020204" pitchFamily="34" charset="0"/>
                </a:rPr>
                <a:t>da </a:t>
              </a:r>
              <a:r>
                <a:rPr lang="it-IT" sz="1400" b="1" dirty="0">
                  <a:latin typeface="Arial" panose="020B0604020202020204" pitchFamily="34" charset="0"/>
                  <a:cs typeface="Arial" panose="020B0604020202020204" pitchFamily="34" charset="0"/>
                </a:rPr>
                <a:t>Macedonia</a:t>
              </a:r>
              <a:r>
                <a:rPr lang="it-IT" sz="1400" dirty="0">
                  <a:latin typeface="Arial" panose="020B0604020202020204" pitchFamily="34" charset="0"/>
                  <a:cs typeface="Arial" panose="020B0604020202020204" pitchFamily="34" charset="0"/>
                </a:rPr>
                <a:t>, Kosovo, mussulmani, pentole</a:t>
              </a:r>
              <a:br>
                <a:rPr lang="it-IT" sz="1400" dirty="0">
                  <a:latin typeface="Arial" panose="020B0604020202020204" pitchFamily="34" charset="0"/>
                  <a:cs typeface="Arial" panose="020B0604020202020204" pitchFamily="34" charset="0"/>
                </a:rPr>
              </a:br>
              <a:r>
                <a:rPr lang="it-IT" sz="1400" dirty="0">
                  <a:latin typeface="Arial" panose="020B0604020202020204" pitchFamily="34" charset="0"/>
                  <a:cs typeface="Arial" panose="020B0604020202020204" pitchFamily="34" charset="0"/>
                </a:rPr>
                <a:t>di rame e stagnatura</a:t>
              </a:r>
            </a:p>
          </p:txBody>
        </p:sp>
        <p:pic>
          <p:nvPicPr>
            <p:cNvPr id="1028" name="Picture 4">
              <a:extLst>
                <a:ext uri="{FF2B5EF4-FFF2-40B4-BE49-F238E27FC236}">
                  <a16:creationId xmlns:a16="http://schemas.microsoft.com/office/drawing/2014/main" id="{57A6DB7B-1A36-4298-B7D7-A47BEB4751E8}"/>
                </a:ext>
              </a:extLst>
            </p:cNvPr>
            <p:cNvPicPr>
              <a:picLocks noChangeAspect="1" noChangeArrowheads="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455584" y="2186117"/>
              <a:ext cx="1205534" cy="1205534"/>
            </a:xfrm>
            <a:prstGeom prst="rect">
              <a:avLst/>
            </a:prstGeom>
            <a:noFill/>
            <a:extLst>
              <a:ext uri="{909E8E84-426E-40DD-AFC4-6F175D3DCCD1}">
                <a14:hiddenFill xmlns:a14="http://schemas.microsoft.com/office/drawing/2010/main">
                  <a:solidFill>
                    <a:srgbClr val="FFFFFF"/>
                  </a:solidFill>
                </a14:hiddenFill>
              </a:ext>
            </a:extLst>
          </p:spPr>
        </p:pic>
        <p:sp>
          <p:nvSpPr>
            <p:cNvPr id="6" name="Rettangolo 5">
              <a:extLst>
                <a:ext uri="{FF2B5EF4-FFF2-40B4-BE49-F238E27FC236}">
                  <a16:creationId xmlns:a16="http://schemas.microsoft.com/office/drawing/2014/main" id="{EBC08C48-C81E-4B6F-85E4-FD4269F29B8C}"/>
                </a:ext>
              </a:extLst>
            </p:cNvPr>
            <p:cNvSpPr/>
            <p:nvPr/>
          </p:nvSpPr>
          <p:spPr>
            <a:xfrm>
              <a:off x="5032269" y="1828200"/>
              <a:ext cx="2052165" cy="338554"/>
            </a:xfrm>
            <a:prstGeom prst="rect">
              <a:avLst/>
            </a:prstGeom>
          </p:spPr>
          <p:txBody>
            <a:bodyPr wrap="none">
              <a:spAutoFit/>
            </a:bodyPr>
            <a:lstStyle/>
            <a:p>
              <a:r>
                <a:rPr lang="it-IT" sz="1600" b="1" dirty="0" err="1">
                  <a:latin typeface="Arial" panose="020B0604020202020204" pitchFamily="34" charset="0"/>
                  <a:cs typeface="Arial" panose="020B0604020202020204" pitchFamily="34" charset="0"/>
                </a:rPr>
                <a:t>Romá</a:t>
              </a:r>
              <a:r>
                <a:rPr lang="it-IT" sz="1600" b="1" dirty="0">
                  <a:latin typeface="Arial" panose="020B0604020202020204" pitchFamily="34" charset="0"/>
                  <a:cs typeface="Arial" panose="020B0604020202020204" pitchFamily="34" charset="0"/>
                </a:rPr>
                <a:t> </a:t>
              </a:r>
              <a:r>
                <a:rPr lang="it-IT" sz="1600" b="1" dirty="0" err="1">
                  <a:latin typeface="Arial" panose="020B0604020202020204" pitchFamily="34" charset="0"/>
                  <a:cs typeface="Arial" panose="020B0604020202020204" pitchFamily="34" charset="0"/>
                </a:rPr>
                <a:t>Khorakhanĕ</a:t>
              </a:r>
              <a:r>
                <a:rPr lang="it-IT" sz="1600" b="1" dirty="0">
                  <a:latin typeface="Arial" panose="020B0604020202020204" pitchFamily="34" charset="0"/>
                  <a:cs typeface="Arial" panose="020B0604020202020204" pitchFamily="34" charset="0"/>
                </a:rPr>
                <a:t> </a:t>
              </a:r>
            </a:p>
          </p:txBody>
        </p:sp>
        <p:sp>
          <p:nvSpPr>
            <p:cNvPr id="29" name="Rettangolo con angoli arrotondati 28">
              <a:extLst>
                <a:ext uri="{FF2B5EF4-FFF2-40B4-BE49-F238E27FC236}">
                  <a16:creationId xmlns:a16="http://schemas.microsoft.com/office/drawing/2014/main" id="{6BF3586F-CC68-42B5-80A6-59B5E64F59B7}"/>
                </a:ext>
              </a:extLst>
            </p:cNvPr>
            <p:cNvSpPr/>
            <p:nvPr/>
          </p:nvSpPr>
          <p:spPr>
            <a:xfrm>
              <a:off x="5008629" y="1828200"/>
              <a:ext cx="2073965" cy="2280863"/>
            </a:xfrm>
            <a:prstGeom prst="round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3" name="Gruppo 52">
            <a:extLst>
              <a:ext uri="{FF2B5EF4-FFF2-40B4-BE49-F238E27FC236}">
                <a16:creationId xmlns:a16="http://schemas.microsoft.com/office/drawing/2014/main" id="{0C96EC8B-6976-4121-BD81-30B40BE187B5}"/>
              </a:ext>
            </a:extLst>
          </p:cNvPr>
          <p:cNvGrpSpPr/>
          <p:nvPr/>
        </p:nvGrpSpPr>
        <p:grpSpPr>
          <a:xfrm>
            <a:off x="2588591" y="1828201"/>
            <a:ext cx="2528704" cy="2306255"/>
            <a:chOff x="2588591" y="1828201"/>
            <a:chExt cx="2528704" cy="2306255"/>
          </a:xfrm>
        </p:grpSpPr>
        <p:pic>
          <p:nvPicPr>
            <p:cNvPr id="5" name="Immagine 4">
              <a:extLst>
                <a:ext uri="{FF2B5EF4-FFF2-40B4-BE49-F238E27FC236}">
                  <a16:creationId xmlns:a16="http://schemas.microsoft.com/office/drawing/2014/main" id="{358B8880-86F4-4AD0-A6A8-529543FE7E10}"/>
                </a:ext>
              </a:extLst>
            </p:cNvPr>
            <p:cNvPicPr>
              <a:picLocks noChangeAspect="1"/>
            </p:cNvPicPr>
            <p:nvPr/>
          </p:nvPicPr>
          <p:blipFill>
            <a:blip r:embed="rId5"/>
            <a:stretch>
              <a:fillRect/>
            </a:stretch>
          </p:blipFill>
          <p:spPr>
            <a:xfrm>
              <a:off x="3054228" y="2246982"/>
              <a:ext cx="1597431" cy="1194119"/>
            </a:xfrm>
            <a:prstGeom prst="rect">
              <a:avLst/>
            </a:prstGeom>
          </p:spPr>
        </p:pic>
        <p:sp>
          <p:nvSpPr>
            <p:cNvPr id="7" name="Rettangolo 6">
              <a:extLst>
                <a:ext uri="{FF2B5EF4-FFF2-40B4-BE49-F238E27FC236}">
                  <a16:creationId xmlns:a16="http://schemas.microsoft.com/office/drawing/2014/main" id="{5741D94A-C22E-4F9A-9EC6-D8E90C8E9C2C}"/>
                </a:ext>
              </a:extLst>
            </p:cNvPr>
            <p:cNvSpPr/>
            <p:nvPr/>
          </p:nvSpPr>
          <p:spPr>
            <a:xfrm>
              <a:off x="3168300" y="1882141"/>
              <a:ext cx="1369286" cy="338554"/>
            </a:xfrm>
            <a:prstGeom prst="rect">
              <a:avLst/>
            </a:prstGeom>
          </p:spPr>
          <p:txBody>
            <a:bodyPr wrap="none">
              <a:spAutoFit/>
            </a:bodyPr>
            <a:lstStyle/>
            <a:p>
              <a:r>
                <a:rPr lang="it-IT" sz="1600" b="1" dirty="0">
                  <a:latin typeface="Arial" panose="020B0604020202020204" pitchFamily="34" charset="0"/>
                  <a:cs typeface="Arial" panose="020B0604020202020204" pitchFamily="34" charset="0"/>
                </a:rPr>
                <a:t>Rom Lovara</a:t>
              </a:r>
            </a:p>
          </p:txBody>
        </p:sp>
        <p:sp>
          <p:nvSpPr>
            <p:cNvPr id="8" name="Rettangolo 7">
              <a:extLst>
                <a:ext uri="{FF2B5EF4-FFF2-40B4-BE49-F238E27FC236}">
                  <a16:creationId xmlns:a16="http://schemas.microsoft.com/office/drawing/2014/main" id="{F28B8C6B-2074-4F14-B281-86B1064A7440}"/>
                </a:ext>
              </a:extLst>
            </p:cNvPr>
            <p:cNvSpPr/>
            <p:nvPr/>
          </p:nvSpPr>
          <p:spPr>
            <a:xfrm>
              <a:off x="2588591" y="3503514"/>
              <a:ext cx="2528704" cy="630942"/>
            </a:xfrm>
            <a:prstGeom prst="rect">
              <a:avLst/>
            </a:prstGeom>
          </p:spPr>
          <p:txBody>
            <a:bodyPr wrap="square">
              <a:spAutoFit/>
            </a:bodyPr>
            <a:lstStyle/>
            <a:p>
              <a:pPr algn="ctr">
                <a:lnSpc>
                  <a:spcPts val="1400"/>
                </a:lnSpc>
              </a:pPr>
              <a:r>
                <a:rPr lang="it-IT" sz="1400" dirty="0">
                  <a:latin typeface="Arial" panose="020B0604020202020204" pitchFamily="34" charset="0"/>
                  <a:cs typeface="Arial" panose="020B0604020202020204" pitchFamily="34" charset="0"/>
                </a:rPr>
                <a:t>da territorio </a:t>
              </a:r>
              <a:r>
                <a:rPr lang="it-IT" sz="1400" b="1" dirty="0">
                  <a:latin typeface="Arial" panose="020B0604020202020204" pitchFamily="34" charset="0"/>
                  <a:cs typeface="Arial" panose="020B0604020202020204" pitchFamily="34" charset="0"/>
                </a:rPr>
                <a:t>danubiano</a:t>
              </a:r>
              <a:r>
                <a:rPr lang="it-IT" sz="1400" dirty="0">
                  <a:latin typeface="Arial" panose="020B0604020202020204" pitchFamily="34" charset="0"/>
                  <a:cs typeface="Arial" panose="020B0604020202020204" pitchFamily="34" charset="0"/>
                </a:rPr>
                <a:t>, pentecostali, evangelizzazione</a:t>
              </a:r>
            </a:p>
          </p:txBody>
        </p:sp>
        <p:sp>
          <p:nvSpPr>
            <p:cNvPr id="28" name="Rettangolo con angoli arrotondati 27">
              <a:extLst>
                <a:ext uri="{FF2B5EF4-FFF2-40B4-BE49-F238E27FC236}">
                  <a16:creationId xmlns:a16="http://schemas.microsoft.com/office/drawing/2014/main" id="{384CA8C9-118B-4D57-A980-47969D6AFFF3}"/>
                </a:ext>
              </a:extLst>
            </p:cNvPr>
            <p:cNvSpPr/>
            <p:nvPr/>
          </p:nvSpPr>
          <p:spPr>
            <a:xfrm>
              <a:off x="2751955" y="1828201"/>
              <a:ext cx="2073965" cy="2280863"/>
            </a:xfrm>
            <a:prstGeom prst="round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52" name="Gruppo 51">
            <a:extLst>
              <a:ext uri="{FF2B5EF4-FFF2-40B4-BE49-F238E27FC236}">
                <a16:creationId xmlns:a16="http://schemas.microsoft.com/office/drawing/2014/main" id="{3A4D98AB-04A7-4FFD-B4F6-5ADDF1BAEFB8}"/>
              </a:ext>
            </a:extLst>
          </p:cNvPr>
          <p:cNvGrpSpPr/>
          <p:nvPr/>
        </p:nvGrpSpPr>
        <p:grpSpPr>
          <a:xfrm>
            <a:off x="435192" y="1853593"/>
            <a:ext cx="2073965" cy="2280863"/>
            <a:chOff x="435192" y="1853593"/>
            <a:chExt cx="2073965" cy="2280863"/>
          </a:xfrm>
        </p:grpSpPr>
        <p:sp>
          <p:nvSpPr>
            <p:cNvPr id="2" name="Rettangolo 1">
              <a:extLst>
                <a:ext uri="{FF2B5EF4-FFF2-40B4-BE49-F238E27FC236}">
                  <a16:creationId xmlns:a16="http://schemas.microsoft.com/office/drawing/2014/main" id="{ED09B3BC-7CFF-4051-8422-F61F517E7120}"/>
                </a:ext>
              </a:extLst>
            </p:cNvPr>
            <p:cNvSpPr/>
            <p:nvPr/>
          </p:nvSpPr>
          <p:spPr>
            <a:xfrm>
              <a:off x="435192" y="3478731"/>
              <a:ext cx="2056674" cy="630942"/>
            </a:xfrm>
            <a:prstGeom prst="rect">
              <a:avLst/>
            </a:prstGeom>
          </p:spPr>
          <p:txBody>
            <a:bodyPr wrap="square">
              <a:spAutoFit/>
            </a:bodyPr>
            <a:lstStyle/>
            <a:p>
              <a:pPr algn="ctr">
                <a:lnSpc>
                  <a:spcPts val="1400"/>
                </a:lnSpc>
              </a:pPr>
              <a:r>
                <a:rPr lang="it-IT" sz="1400" dirty="0">
                  <a:latin typeface="Arial" panose="020B0604020202020204" pitchFamily="34" charset="0"/>
                  <a:cs typeface="Arial" panose="020B0604020202020204" pitchFamily="34" charset="0"/>
                </a:rPr>
                <a:t>da </a:t>
              </a:r>
              <a:r>
                <a:rPr lang="it-IT" sz="1400" b="1" dirty="0">
                  <a:latin typeface="Arial" panose="020B0604020202020204" pitchFamily="34" charset="0"/>
                  <a:cs typeface="Arial" panose="020B0604020202020204" pitchFamily="34" charset="0"/>
                </a:rPr>
                <a:t>Croazia</a:t>
              </a:r>
              <a:r>
                <a:rPr lang="it-IT" sz="1400" dirty="0">
                  <a:latin typeface="Arial" panose="020B0604020202020204" pitchFamily="34" charset="0"/>
                  <a:cs typeface="Arial" panose="020B0604020202020204" pitchFamily="34" charset="0"/>
                </a:rPr>
                <a:t>, cattolici</a:t>
              </a:r>
            </a:p>
            <a:p>
              <a:pPr algn="ctr">
                <a:lnSpc>
                  <a:spcPts val="1400"/>
                </a:lnSpc>
              </a:pPr>
              <a:r>
                <a:rPr lang="it-IT" sz="1400" dirty="0">
                  <a:latin typeface="Arial" panose="020B0604020202020204" pitchFamily="34" charset="0"/>
                  <a:cs typeface="Arial" panose="020B0604020202020204" pitchFamily="34" charset="0"/>
                </a:rPr>
                <a:t>cavallai, erbe aromatiche</a:t>
              </a:r>
            </a:p>
          </p:txBody>
        </p:sp>
        <p:sp>
          <p:nvSpPr>
            <p:cNvPr id="3" name="Rettangolo 2">
              <a:extLst>
                <a:ext uri="{FF2B5EF4-FFF2-40B4-BE49-F238E27FC236}">
                  <a16:creationId xmlns:a16="http://schemas.microsoft.com/office/drawing/2014/main" id="{2CAC9368-1E9A-4DAE-A9D8-085845BF2C5B}"/>
                </a:ext>
              </a:extLst>
            </p:cNvPr>
            <p:cNvSpPr/>
            <p:nvPr/>
          </p:nvSpPr>
          <p:spPr>
            <a:xfrm>
              <a:off x="806939" y="1877650"/>
              <a:ext cx="1313180" cy="338554"/>
            </a:xfrm>
            <a:prstGeom prst="rect">
              <a:avLst/>
            </a:prstGeom>
          </p:spPr>
          <p:txBody>
            <a:bodyPr wrap="none">
              <a:spAutoFit/>
            </a:bodyPr>
            <a:lstStyle/>
            <a:p>
              <a:r>
                <a:rPr lang="it-IT" sz="1600" b="1" dirty="0">
                  <a:latin typeface="Arial" panose="020B0604020202020204" pitchFamily="34" charset="0"/>
                  <a:cs typeface="Arial" panose="020B0604020202020204" pitchFamily="34" charset="0"/>
                </a:rPr>
                <a:t>Rom </a:t>
              </a:r>
              <a:r>
                <a:rPr lang="it-IT" sz="1600" b="1" dirty="0" err="1">
                  <a:latin typeface="Arial" panose="020B0604020202020204" pitchFamily="34" charset="0"/>
                  <a:cs typeface="Arial" panose="020B0604020202020204" pitchFamily="34" charset="0"/>
                </a:rPr>
                <a:t>Havati</a:t>
              </a:r>
              <a:endParaRPr lang="it-IT" sz="1600" b="1" dirty="0">
                <a:latin typeface="Arial" panose="020B0604020202020204" pitchFamily="34" charset="0"/>
                <a:cs typeface="Arial" panose="020B0604020202020204" pitchFamily="34" charset="0"/>
              </a:endParaRPr>
            </a:p>
          </p:txBody>
        </p:sp>
        <p:pic>
          <p:nvPicPr>
            <p:cNvPr id="4" name="Immagine 3">
              <a:extLst>
                <a:ext uri="{FF2B5EF4-FFF2-40B4-BE49-F238E27FC236}">
                  <a16:creationId xmlns:a16="http://schemas.microsoft.com/office/drawing/2014/main" id="{57FB22E6-1C06-4436-B317-E036F6D570F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6434" y="2246982"/>
              <a:ext cx="1254190" cy="1201932"/>
            </a:xfrm>
            <a:prstGeom prst="rect">
              <a:avLst/>
            </a:prstGeom>
          </p:spPr>
        </p:pic>
        <p:sp>
          <p:nvSpPr>
            <p:cNvPr id="26" name="Rettangolo con angoli arrotondati 25">
              <a:extLst>
                <a:ext uri="{FF2B5EF4-FFF2-40B4-BE49-F238E27FC236}">
                  <a16:creationId xmlns:a16="http://schemas.microsoft.com/office/drawing/2014/main" id="{08A14A2A-DB5B-41C9-B244-AAA8920C34C2}"/>
                </a:ext>
              </a:extLst>
            </p:cNvPr>
            <p:cNvSpPr/>
            <p:nvPr/>
          </p:nvSpPr>
          <p:spPr>
            <a:xfrm>
              <a:off x="435192" y="1853593"/>
              <a:ext cx="2073965" cy="2280863"/>
            </a:xfrm>
            <a:prstGeom prst="round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18" name="Gruppo 17">
            <a:extLst>
              <a:ext uri="{FF2B5EF4-FFF2-40B4-BE49-F238E27FC236}">
                <a16:creationId xmlns:a16="http://schemas.microsoft.com/office/drawing/2014/main" id="{196F481F-531A-4B1B-93BE-30AEA4B75BB1}"/>
              </a:ext>
            </a:extLst>
          </p:cNvPr>
          <p:cNvGrpSpPr/>
          <p:nvPr/>
        </p:nvGrpSpPr>
        <p:grpSpPr>
          <a:xfrm>
            <a:off x="435192" y="4422011"/>
            <a:ext cx="2073965" cy="2280863"/>
            <a:chOff x="435192" y="4422011"/>
            <a:chExt cx="2073965" cy="2280863"/>
          </a:xfrm>
        </p:grpSpPr>
        <p:sp>
          <p:nvSpPr>
            <p:cNvPr id="11" name="Rettangolo 10">
              <a:extLst>
                <a:ext uri="{FF2B5EF4-FFF2-40B4-BE49-F238E27FC236}">
                  <a16:creationId xmlns:a16="http://schemas.microsoft.com/office/drawing/2014/main" id="{90E26760-E553-4804-A6A3-A60E0F073506}"/>
                </a:ext>
              </a:extLst>
            </p:cNvPr>
            <p:cNvSpPr/>
            <p:nvPr/>
          </p:nvSpPr>
          <p:spPr>
            <a:xfrm>
              <a:off x="696746" y="4459089"/>
              <a:ext cx="1563248" cy="338554"/>
            </a:xfrm>
            <a:prstGeom prst="rect">
              <a:avLst/>
            </a:prstGeom>
          </p:spPr>
          <p:txBody>
            <a:bodyPr wrap="none">
              <a:spAutoFit/>
            </a:bodyPr>
            <a:lstStyle/>
            <a:p>
              <a:r>
                <a:rPr lang="it-IT" sz="1600" b="1" dirty="0">
                  <a:latin typeface="Arial" panose="020B0604020202020204" pitchFamily="34" charset="0"/>
                  <a:cs typeface="Arial" panose="020B0604020202020204" pitchFamily="34" charset="0"/>
                </a:rPr>
                <a:t>Rom </a:t>
              </a:r>
              <a:r>
                <a:rPr lang="it-IT" sz="1600" b="1" dirty="0" err="1">
                  <a:latin typeface="Arial" panose="020B0604020202020204" pitchFamily="34" charset="0"/>
                  <a:cs typeface="Arial" panose="020B0604020202020204" pitchFamily="34" charset="0"/>
                </a:rPr>
                <a:t>Kalderaš</a:t>
              </a:r>
              <a:endParaRPr lang="it-IT" sz="1600" b="1" dirty="0">
                <a:latin typeface="Arial" panose="020B0604020202020204" pitchFamily="34" charset="0"/>
                <a:cs typeface="Arial" panose="020B0604020202020204" pitchFamily="34" charset="0"/>
              </a:endParaRPr>
            </a:p>
          </p:txBody>
        </p:sp>
        <p:sp>
          <p:nvSpPr>
            <p:cNvPr id="12" name="Rettangolo 11">
              <a:extLst>
                <a:ext uri="{FF2B5EF4-FFF2-40B4-BE49-F238E27FC236}">
                  <a16:creationId xmlns:a16="http://schemas.microsoft.com/office/drawing/2014/main" id="{C8F2393B-707C-474D-8642-EEDD43E7560D}"/>
                </a:ext>
              </a:extLst>
            </p:cNvPr>
            <p:cNvSpPr/>
            <p:nvPr/>
          </p:nvSpPr>
          <p:spPr>
            <a:xfrm>
              <a:off x="450033" y="6071932"/>
              <a:ext cx="2056675" cy="630942"/>
            </a:xfrm>
            <a:prstGeom prst="rect">
              <a:avLst/>
            </a:prstGeom>
          </p:spPr>
          <p:txBody>
            <a:bodyPr wrap="square">
              <a:spAutoFit/>
            </a:bodyPr>
            <a:lstStyle/>
            <a:p>
              <a:pPr algn="ctr">
                <a:lnSpc>
                  <a:spcPts val="1400"/>
                </a:lnSpc>
              </a:pPr>
              <a:r>
                <a:rPr lang="it-IT" sz="1400" dirty="0">
                  <a:latin typeface="Arial" panose="020B0604020202020204" pitchFamily="34" charset="0"/>
                  <a:cs typeface="Arial" panose="020B0604020202020204" pitchFamily="34" charset="0"/>
                </a:rPr>
                <a:t>dai </a:t>
              </a:r>
              <a:r>
                <a:rPr lang="it-IT" sz="1400" b="1" dirty="0">
                  <a:latin typeface="Arial" panose="020B0604020202020204" pitchFamily="34" charset="0"/>
                  <a:cs typeface="Arial" panose="020B0604020202020204" pitchFamily="34" charset="0"/>
                </a:rPr>
                <a:t>Balcani</a:t>
              </a:r>
              <a:r>
                <a:rPr lang="it-IT" sz="1400" dirty="0">
                  <a:latin typeface="Arial" panose="020B0604020202020204" pitchFamily="34" charset="0"/>
                  <a:cs typeface="Arial" panose="020B0604020202020204" pitchFamily="34" charset="0"/>
                </a:rPr>
                <a:t>, cattolici gli italiani, ortodossi i rumeni, </a:t>
              </a:r>
              <a:r>
                <a:rPr lang="it-IT" sz="1400" dirty="0" err="1">
                  <a:latin typeface="Arial" panose="020B0604020202020204" pitchFamily="34" charset="0"/>
                  <a:cs typeface="Arial" panose="020B0604020202020204" pitchFamily="34" charset="0"/>
                </a:rPr>
                <a:t>calderari</a:t>
              </a:r>
              <a:endParaRPr lang="it-IT" sz="1400" dirty="0">
                <a:latin typeface="Arial" panose="020B0604020202020204" pitchFamily="34" charset="0"/>
                <a:cs typeface="Arial" panose="020B0604020202020204" pitchFamily="34" charset="0"/>
              </a:endParaRPr>
            </a:p>
          </p:txBody>
        </p:sp>
        <p:pic>
          <p:nvPicPr>
            <p:cNvPr id="14" name="Immagine 13">
              <a:extLst>
                <a:ext uri="{FF2B5EF4-FFF2-40B4-BE49-F238E27FC236}">
                  <a16:creationId xmlns:a16="http://schemas.microsoft.com/office/drawing/2014/main" id="{B9257704-F03C-4EE4-AC0D-CEAD03D6D7CE}"/>
                </a:ext>
              </a:extLst>
            </p:cNvPr>
            <p:cNvPicPr>
              <a:picLocks noChangeAspect="1"/>
            </p:cNvPicPr>
            <p:nvPr/>
          </p:nvPicPr>
          <p:blipFill>
            <a:blip r:embed="rId6"/>
            <a:stretch>
              <a:fillRect/>
            </a:stretch>
          </p:blipFill>
          <p:spPr>
            <a:xfrm>
              <a:off x="851275" y="4804989"/>
              <a:ext cx="1254190" cy="1190418"/>
            </a:xfrm>
            <a:prstGeom prst="rect">
              <a:avLst/>
            </a:prstGeom>
          </p:spPr>
        </p:pic>
        <p:sp>
          <p:nvSpPr>
            <p:cNvPr id="31" name="Rettangolo con angoli arrotondati 30">
              <a:extLst>
                <a:ext uri="{FF2B5EF4-FFF2-40B4-BE49-F238E27FC236}">
                  <a16:creationId xmlns:a16="http://schemas.microsoft.com/office/drawing/2014/main" id="{5D0FA153-4717-45F0-BF61-56FA2B879536}"/>
                </a:ext>
              </a:extLst>
            </p:cNvPr>
            <p:cNvSpPr/>
            <p:nvPr/>
          </p:nvSpPr>
          <p:spPr>
            <a:xfrm>
              <a:off x="435192" y="4422011"/>
              <a:ext cx="2073965" cy="2280863"/>
            </a:xfrm>
            <a:prstGeom prst="round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36" name="Gruppo 35">
            <a:extLst>
              <a:ext uri="{FF2B5EF4-FFF2-40B4-BE49-F238E27FC236}">
                <a16:creationId xmlns:a16="http://schemas.microsoft.com/office/drawing/2014/main" id="{413BA8C0-441D-4D91-AEE1-27100ECFE929}"/>
              </a:ext>
            </a:extLst>
          </p:cNvPr>
          <p:cNvGrpSpPr/>
          <p:nvPr/>
        </p:nvGrpSpPr>
        <p:grpSpPr>
          <a:xfrm>
            <a:off x="2751955" y="4466994"/>
            <a:ext cx="2201977" cy="2280863"/>
            <a:chOff x="3660805" y="3084378"/>
            <a:chExt cx="2201977" cy="2280863"/>
          </a:xfrm>
        </p:grpSpPr>
        <p:sp>
          <p:nvSpPr>
            <p:cNvPr id="16" name="Rettangolo 15">
              <a:extLst>
                <a:ext uri="{FF2B5EF4-FFF2-40B4-BE49-F238E27FC236}">
                  <a16:creationId xmlns:a16="http://schemas.microsoft.com/office/drawing/2014/main" id="{1A0784C8-C969-454B-9459-3C84E6A662FD}"/>
                </a:ext>
              </a:extLst>
            </p:cNvPr>
            <p:cNvSpPr/>
            <p:nvPr/>
          </p:nvSpPr>
          <p:spPr>
            <a:xfrm>
              <a:off x="4046693" y="3139769"/>
              <a:ext cx="1430200" cy="338554"/>
            </a:xfrm>
            <a:prstGeom prst="rect">
              <a:avLst/>
            </a:prstGeom>
          </p:spPr>
          <p:txBody>
            <a:bodyPr wrap="none">
              <a:spAutoFit/>
            </a:bodyPr>
            <a:lstStyle/>
            <a:p>
              <a:r>
                <a:rPr lang="it-IT" sz="1600" b="1" dirty="0">
                  <a:latin typeface="Arial" panose="020B0604020202020204" pitchFamily="34" charset="0"/>
                  <a:cs typeface="Arial" panose="020B0604020202020204" pitchFamily="34" charset="0"/>
                </a:rPr>
                <a:t>Sinti giostrai</a:t>
              </a:r>
            </a:p>
          </p:txBody>
        </p:sp>
        <p:sp>
          <p:nvSpPr>
            <p:cNvPr id="17" name="Rettangolo 16">
              <a:extLst>
                <a:ext uri="{FF2B5EF4-FFF2-40B4-BE49-F238E27FC236}">
                  <a16:creationId xmlns:a16="http://schemas.microsoft.com/office/drawing/2014/main" id="{C88977EE-5AF7-4EE0-949B-E8B3D1695C13}"/>
                </a:ext>
              </a:extLst>
            </p:cNvPr>
            <p:cNvSpPr/>
            <p:nvPr/>
          </p:nvSpPr>
          <p:spPr>
            <a:xfrm>
              <a:off x="3660805" y="4752612"/>
              <a:ext cx="2201977" cy="451406"/>
            </a:xfrm>
            <a:prstGeom prst="rect">
              <a:avLst/>
            </a:prstGeom>
          </p:spPr>
          <p:txBody>
            <a:bodyPr wrap="square">
              <a:spAutoFit/>
            </a:bodyPr>
            <a:lstStyle/>
            <a:p>
              <a:pPr algn="ctr">
                <a:lnSpc>
                  <a:spcPts val="1400"/>
                </a:lnSpc>
              </a:pPr>
              <a:r>
                <a:rPr lang="it-IT" sz="1400" dirty="0">
                  <a:latin typeface="Arial" panose="020B0604020202020204" pitchFamily="34" charset="0"/>
                  <a:cs typeface="Arial" panose="020B0604020202020204" pitchFamily="34" charset="0"/>
                </a:rPr>
                <a:t>di religione cattolica, italiani, giostre e circo</a:t>
              </a:r>
            </a:p>
          </p:txBody>
        </p:sp>
        <p:pic>
          <p:nvPicPr>
            <p:cNvPr id="15" name="Immagine 14">
              <a:extLst>
                <a:ext uri="{FF2B5EF4-FFF2-40B4-BE49-F238E27FC236}">
                  <a16:creationId xmlns:a16="http://schemas.microsoft.com/office/drawing/2014/main" id="{F319DCBA-DA9C-4F13-AE39-29221796E958}"/>
                </a:ext>
              </a:extLst>
            </p:cNvPr>
            <p:cNvPicPr>
              <a:picLocks noChangeAspect="1"/>
            </p:cNvPicPr>
            <p:nvPr/>
          </p:nvPicPr>
          <p:blipFill>
            <a:blip r:embed="rId7"/>
            <a:stretch>
              <a:fillRect/>
            </a:stretch>
          </p:blipFill>
          <p:spPr>
            <a:xfrm>
              <a:off x="4134698" y="3429000"/>
              <a:ext cx="1254190" cy="1254190"/>
            </a:xfrm>
            <a:prstGeom prst="rect">
              <a:avLst/>
            </a:prstGeom>
          </p:spPr>
        </p:pic>
        <p:sp>
          <p:nvSpPr>
            <p:cNvPr id="32" name="Rettangolo con angoli arrotondati 31">
              <a:extLst>
                <a:ext uri="{FF2B5EF4-FFF2-40B4-BE49-F238E27FC236}">
                  <a16:creationId xmlns:a16="http://schemas.microsoft.com/office/drawing/2014/main" id="{52E4CAEA-9395-471B-8322-EC9237FE88FE}"/>
                </a:ext>
              </a:extLst>
            </p:cNvPr>
            <p:cNvSpPr/>
            <p:nvPr/>
          </p:nvSpPr>
          <p:spPr>
            <a:xfrm>
              <a:off x="3660805" y="3084378"/>
              <a:ext cx="2073965" cy="2280863"/>
            </a:xfrm>
            <a:prstGeom prst="round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dirty="0"/>
            </a:p>
          </p:txBody>
        </p:sp>
      </p:grpSp>
      <p:grpSp>
        <p:nvGrpSpPr>
          <p:cNvPr id="39" name="Gruppo 38">
            <a:extLst>
              <a:ext uri="{FF2B5EF4-FFF2-40B4-BE49-F238E27FC236}">
                <a16:creationId xmlns:a16="http://schemas.microsoft.com/office/drawing/2014/main" id="{B8F02DE5-9902-4655-B7F4-42FEB63EA0E1}"/>
              </a:ext>
            </a:extLst>
          </p:cNvPr>
          <p:cNvGrpSpPr/>
          <p:nvPr/>
        </p:nvGrpSpPr>
        <p:grpSpPr>
          <a:xfrm>
            <a:off x="7259421" y="4506453"/>
            <a:ext cx="2087511" cy="2280863"/>
            <a:chOff x="9727383" y="3113259"/>
            <a:chExt cx="2087511" cy="2280863"/>
          </a:xfrm>
        </p:grpSpPr>
        <p:sp>
          <p:nvSpPr>
            <p:cNvPr id="23" name="Rettangolo 22">
              <a:extLst>
                <a:ext uri="{FF2B5EF4-FFF2-40B4-BE49-F238E27FC236}">
                  <a16:creationId xmlns:a16="http://schemas.microsoft.com/office/drawing/2014/main" id="{C8026138-72DB-47F7-8DAB-B90E7E421918}"/>
                </a:ext>
              </a:extLst>
            </p:cNvPr>
            <p:cNvSpPr/>
            <p:nvPr/>
          </p:nvSpPr>
          <p:spPr>
            <a:xfrm>
              <a:off x="10082298" y="3139769"/>
              <a:ext cx="1346844" cy="338554"/>
            </a:xfrm>
            <a:prstGeom prst="rect">
              <a:avLst/>
            </a:prstGeom>
          </p:spPr>
          <p:txBody>
            <a:bodyPr wrap="none">
              <a:spAutoFit/>
            </a:bodyPr>
            <a:lstStyle/>
            <a:p>
              <a:r>
                <a:rPr lang="it-IT" sz="1600" b="1" dirty="0">
                  <a:latin typeface="Arial" panose="020B0604020202020204" pitchFamily="34" charset="0"/>
                  <a:cs typeface="Arial" panose="020B0604020202020204" pitchFamily="34" charset="0"/>
                </a:rPr>
                <a:t>Rom </a:t>
              </a:r>
              <a:r>
                <a:rPr lang="it-IT" sz="1600" b="1" dirty="0" err="1">
                  <a:latin typeface="Arial" panose="020B0604020202020204" pitchFamily="34" charset="0"/>
                  <a:cs typeface="Arial" panose="020B0604020202020204" pitchFamily="34" charset="0"/>
                </a:rPr>
                <a:t>Rudari</a:t>
              </a:r>
              <a:endParaRPr lang="it-IT" sz="1600" b="1" dirty="0">
                <a:latin typeface="Arial" panose="020B0604020202020204" pitchFamily="34" charset="0"/>
                <a:cs typeface="Arial" panose="020B0604020202020204" pitchFamily="34" charset="0"/>
              </a:endParaRPr>
            </a:p>
          </p:txBody>
        </p:sp>
        <p:sp>
          <p:nvSpPr>
            <p:cNvPr id="25" name="Rettangolo 24">
              <a:extLst>
                <a:ext uri="{FF2B5EF4-FFF2-40B4-BE49-F238E27FC236}">
                  <a16:creationId xmlns:a16="http://schemas.microsoft.com/office/drawing/2014/main" id="{BBC57241-6D75-496C-99A4-FD152EC5B043}"/>
                </a:ext>
              </a:extLst>
            </p:cNvPr>
            <p:cNvSpPr/>
            <p:nvPr/>
          </p:nvSpPr>
          <p:spPr>
            <a:xfrm>
              <a:off x="9727383" y="4752612"/>
              <a:ext cx="2056675" cy="630942"/>
            </a:xfrm>
            <a:prstGeom prst="rect">
              <a:avLst/>
            </a:prstGeom>
          </p:spPr>
          <p:txBody>
            <a:bodyPr wrap="square">
              <a:spAutoFit/>
            </a:bodyPr>
            <a:lstStyle/>
            <a:p>
              <a:pPr algn="ctr">
                <a:lnSpc>
                  <a:spcPts val="1400"/>
                </a:lnSpc>
              </a:pPr>
              <a:r>
                <a:rPr lang="it-IT" sz="1400" dirty="0">
                  <a:latin typeface="Arial" panose="020B0604020202020204" pitchFamily="34" charset="0"/>
                  <a:cs typeface="Arial" panose="020B0604020202020204" pitchFamily="34" charset="0"/>
                </a:rPr>
                <a:t>da Romania, prima tagliatori legno poi usurai e circensi</a:t>
              </a:r>
            </a:p>
          </p:txBody>
        </p:sp>
        <p:pic>
          <p:nvPicPr>
            <p:cNvPr id="19" name="Immagine 18">
              <a:extLst>
                <a:ext uri="{FF2B5EF4-FFF2-40B4-BE49-F238E27FC236}">
                  <a16:creationId xmlns:a16="http://schemas.microsoft.com/office/drawing/2014/main" id="{4DF88D9E-C939-4F7F-B0F2-A51D2E6CFBC8}"/>
                </a:ext>
              </a:extLst>
            </p:cNvPr>
            <p:cNvPicPr>
              <a:picLocks noChangeAspect="1"/>
            </p:cNvPicPr>
            <p:nvPr/>
          </p:nvPicPr>
          <p:blipFill>
            <a:blip r:embed="rId8"/>
            <a:stretch>
              <a:fillRect/>
            </a:stretch>
          </p:blipFill>
          <p:spPr>
            <a:xfrm>
              <a:off x="10302528" y="3505443"/>
              <a:ext cx="1046244" cy="1150869"/>
            </a:xfrm>
            <a:prstGeom prst="rect">
              <a:avLst/>
            </a:prstGeom>
          </p:spPr>
        </p:pic>
        <p:sp>
          <p:nvSpPr>
            <p:cNvPr id="34" name="Rettangolo con angoli arrotondati 33">
              <a:extLst>
                <a:ext uri="{FF2B5EF4-FFF2-40B4-BE49-F238E27FC236}">
                  <a16:creationId xmlns:a16="http://schemas.microsoft.com/office/drawing/2014/main" id="{C8AD5887-155D-4458-97F3-4B53B0DA9134}"/>
                </a:ext>
              </a:extLst>
            </p:cNvPr>
            <p:cNvSpPr/>
            <p:nvPr/>
          </p:nvSpPr>
          <p:spPr>
            <a:xfrm>
              <a:off x="9740929" y="3113259"/>
              <a:ext cx="2073965" cy="2280863"/>
            </a:xfrm>
            <a:prstGeom prst="round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grpSp>
        <p:nvGrpSpPr>
          <p:cNvPr id="55" name="Gruppo 54">
            <a:extLst>
              <a:ext uri="{FF2B5EF4-FFF2-40B4-BE49-F238E27FC236}">
                <a16:creationId xmlns:a16="http://schemas.microsoft.com/office/drawing/2014/main" id="{28746835-4546-471A-9D9A-57626AA45802}"/>
              </a:ext>
            </a:extLst>
          </p:cNvPr>
          <p:cNvGrpSpPr/>
          <p:nvPr/>
        </p:nvGrpSpPr>
        <p:grpSpPr>
          <a:xfrm>
            <a:off x="7259421" y="1853593"/>
            <a:ext cx="2073965" cy="2280863"/>
            <a:chOff x="7259421" y="1853593"/>
            <a:chExt cx="2073965" cy="2280863"/>
          </a:xfrm>
        </p:grpSpPr>
        <p:sp>
          <p:nvSpPr>
            <p:cNvPr id="10" name="Rettangolo 9">
              <a:extLst>
                <a:ext uri="{FF2B5EF4-FFF2-40B4-BE49-F238E27FC236}">
                  <a16:creationId xmlns:a16="http://schemas.microsoft.com/office/drawing/2014/main" id="{269BBBC3-60EE-432E-B911-3EDFE2FDD2CB}"/>
                </a:ext>
              </a:extLst>
            </p:cNvPr>
            <p:cNvSpPr/>
            <p:nvPr/>
          </p:nvSpPr>
          <p:spPr>
            <a:xfrm>
              <a:off x="7513977" y="1892019"/>
              <a:ext cx="1564852" cy="338554"/>
            </a:xfrm>
            <a:prstGeom prst="rect">
              <a:avLst/>
            </a:prstGeom>
          </p:spPr>
          <p:txBody>
            <a:bodyPr wrap="none">
              <a:spAutoFit/>
            </a:bodyPr>
            <a:lstStyle/>
            <a:p>
              <a:r>
                <a:rPr lang="it-IT" sz="1600" b="1" dirty="0">
                  <a:latin typeface="Arial" panose="020B0604020202020204" pitchFamily="34" charset="0"/>
                  <a:cs typeface="Arial" panose="020B0604020202020204" pitchFamily="34" charset="0"/>
                </a:rPr>
                <a:t>Rom </a:t>
              </a:r>
              <a:r>
                <a:rPr lang="it-IT" sz="1600" b="1" dirty="0" err="1">
                  <a:latin typeface="Arial" panose="020B0604020202020204" pitchFamily="34" charset="0"/>
                  <a:cs typeface="Arial" panose="020B0604020202020204" pitchFamily="34" charset="0"/>
                </a:rPr>
                <a:t>Kanjarjia</a:t>
              </a:r>
              <a:endParaRPr lang="it-IT" sz="1600" b="1" dirty="0">
                <a:latin typeface="Arial" panose="020B0604020202020204" pitchFamily="34" charset="0"/>
                <a:cs typeface="Arial" panose="020B0604020202020204" pitchFamily="34" charset="0"/>
              </a:endParaRPr>
            </a:p>
          </p:txBody>
        </p:sp>
        <p:sp>
          <p:nvSpPr>
            <p:cNvPr id="13" name="Rettangolo 12">
              <a:extLst>
                <a:ext uri="{FF2B5EF4-FFF2-40B4-BE49-F238E27FC236}">
                  <a16:creationId xmlns:a16="http://schemas.microsoft.com/office/drawing/2014/main" id="{24EB95B6-4D87-4AEC-9F47-5DA17925CEE1}"/>
                </a:ext>
              </a:extLst>
            </p:cNvPr>
            <p:cNvSpPr/>
            <p:nvPr/>
          </p:nvSpPr>
          <p:spPr>
            <a:xfrm>
              <a:off x="7259421" y="3529298"/>
              <a:ext cx="2073965" cy="451406"/>
            </a:xfrm>
            <a:prstGeom prst="rect">
              <a:avLst/>
            </a:prstGeom>
          </p:spPr>
          <p:txBody>
            <a:bodyPr wrap="square">
              <a:spAutoFit/>
            </a:bodyPr>
            <a:lstStyle/>
            <a:p>
              <a:pPr algn="ctr">
                <a:lnSpc>
                  <a:spcPts val="1400"/>
                </a:lnSpc>
              </a:pPr>
              <a:r>
                <a:rPr lang="it-IT" sz="1400" dirty="0">
                  <a:latin typeface="Arial" panose="020B0604020202020204" pitchFamily="34" charset="0"/>
                  <a:cs typeface="Arial" panose="020B0604020202020204" pitchFamily="34" charset="0"/>
                </a:rPr>
                <a:t>da </a:t>
              </a:r>
              <a:r>
                <a:rPr lang="it-IT" sz="1400" b="1" dirty="0">
                  <a:latin typeface="Arial" panose="020B0604020202020204" pitchFamily="34" charset="0"/>
                  <a:cs typeface="Arial" panose="020B0604020202020204" pitchFamily="34" charset="0"/>
                </a:rPr>
                <a:t>Serbia</a:t>
              </a:r>
              <a:r>
                <a:rPr lang="it-IT" sz="1400" dirty="0">
                  <a:latin typeface="Arial" panose="020B0604020202020204" pitchFamily="34" charset="0"/>
                  <a:cs typeface="Arial" panose="020B0604020202020204" pitchFamily="34" charset="0"/>
                </a:rPr>
                <a:t>, religione greca ortodossa</a:t>
              </a:r>
            </a:p>
          </p:txBody>
        </p:sp>
        <p:sp>
          <p:nvSpPr>
            <p:cNvPr id="30" name="Rettangolo con angoli arrotondati 29">
              <a:extLst>
                <a:ext uri="{FF2B5EF4-FFF2-40B4-BE49-F238E27FC236}">
                  <a16:creationId xmlns:a16="http://schemas.microsoft.com/office/drawing/2014/main" id="{7253912E-6647-419C-9536-E358F6053ABF}"/>
                </a:ext>
              </a:extLst>
            </p:cNvPr>
            <p:cNvSpPr/>
            <p:nvPr/>
          </p:nvSpPr>
          <p:spPr>
            <a:xfrm>
              <a:off x="7259421" y="1853593"/>
              <a:ext cx="2073965" cy="2280863"/>
            </a:xfrm>
            <a:prstGeom prst="round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pic>
          <p:nvPicPr>
            <p:cNvPr id="47" name="Immagine 46">
              <a:extLst>
                <a:ext uri="{FF2B5EF4-FFF2-40B4-BE49-F238E27FC236}">
                  <a16:creationId xmlns:a16="http://schemas.microsoft.com/office/drawing/2014/main" id="{206294B2-F2D0-4A0C-884D-B7C2AE2D607B}"/>
                </a:ext>
              </a:extLst>
            </p:cNvPr>
            <p:cNvPicPr>
              <a:picLocks noChangeAspect="1"/>
            </p:cNvPicPr>
            <p:nvPr/>
          </p:nvPicPr>
          <p:blipFill>
            <a:blip r:embed="rId9"/>
            <a:stretch>
              <a:fillRect/>
            </a:stretch>
          </p:blipFill>
          <p:spPr>
            <a:xfrm>
              <a:off x="7743827" y="2308850"/>
              <a:ext cx="1105152" cy="1155963"/>
            </a:xfrm>
            <a:prstGeom prst="rect">
              <a:avLst/>
            </a:prstGeom>
          </p:spPr>
        </p:pic>
      </p:grpSp>
      <p:sp>
        <p:nvSpPr>
          <p:cNvPr id="50" name="Rettangolo 49">
            <a:extLst>
              <a:ext uri="{FF2B5EF4-FFF2-40B4-BE49-F238E27FC236}">
                <a16:creationId xmlns:a16="http://schemas.microsoft.com/office/drawing/2014/main" id="{5AB828A9-EED3-4B2F-9B48-4DA606B8F471}"/>
              </a:ext>
            </a:extLst>
          </p:cNvPr>
          <p:cNvSpPr/>
          <p:nvPr/>
        </p:nvSpPr>
        <p:spPr>
          <a:xfrm>
            <a:off x="7690766" y="338550"/>
            <a:ext cx="4576373" cy="746161"/>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kern="1200" dirty="0" err="1">
                <a:solidFill>
                  <a:schemeClr val="tx1"/>
                </a:solidFill>
                <a:latin typeface="Arial" panose="020B0604020202020204" pitchFamily="34" charset="0"/>
                <a:ea typeface="+mj-ea"/>
                <a:cs typeface="Arial" panose="020B0604020202020204" pitchFamily="34" charset="0"/>
              </a:rPr>
              <a:t>i</a:t>
            </a:r>
            <a:r>
              <a:rPr lang="en-US" sz="4000" b="1" kern="1200" dirty="0">
                <a:solidFill>
                  <a:schemeClr val="tx1"/>
                </a:solidFill>
                <a:latin typeface="Arial" panose="020B0604020202020204" pitchFamily="34" charset="0"/>
                <a:ea typeface="+mj-ea"/>
                <a:cs typeface="Arial" panose="020B0604020202020204" pitchFamily="34" charset="0"/>
              </a:rPr>
              <a:t> Rom in Italia</a:t>
            </a:r>
          </a:p>
        </p:txBody>
      </p:sp>
      <p:grpSp>
        <p:nvGrpSpPr>
          <p:cNvPr id="59" name="Gruppo 58">
            <a:extLst>
              <a:ext uri="{FF2B5EF4-FFF2-40B4-BE49-F238E27FC236}">
                <a16:creationId xmlns:a16="http://schemas.microsoft.com/office/drawing/2014/main" id="{729DF034-F26F-4625-81AE-ACD2EE1D0702}"/>
              </a:ext>
            </a:extLst>
          </p:cNvPr>
          <p:cNvGrpSpPr/>
          <p:nvPr/>
        </p:nvGrpSpPr>
        <p:grpSpPr>
          <a:xfrm>
            <a:off x="9817792" y="2969919"/>
            <a:ext cx="2073965" cy="2280863"/>
            <a:chOff x="9574769" y="4477562"/>
            <a:chExt cx="2073965" cy="2280863"/>
          </a:xfrm>
        </p:grpSpPr>
        <p:grpSp>
          <p:nvGrpSpPr>
            <p:cNvPr id="58" name="Gruppo 57">
              <a:extLst>
                <a:ext uri="{FF2B5EF4-FFF2-40B4-BE49-F238E27FC236}">
                  <a16:creationId xmlns:a16="http://schemas.microsoft.com/office/drawing/2014/main" id="{8E8EE10A-5727-450B-8B10-2471160B814A}"/>
                </a:ext>
              </a:extLst>
            </p:cNvPr>
            <p:cNvGrpSpPr/>
            <p:nvPr/>
          </p:nvGrpSpPr>
          <p:grpSpPr>
            <a:xfrm>
              <a:off x="9574769" y="4477562"/>
              <a:ext cx="2073965" cy="2280863"/>
              <a:chOff x="9574769" y="4477562"/>
              <a:chExt cx="2073965" cy="2280863"/>
            </a:xfrm>
          </p:grpSpPr>
          <p:sp>
            <p:nvSpPr>
              <p:cNvPr id="44" name="Rettangolo 43">
                <a:extLst>
                  <a:ext uri="{FF2B5EF4-FFF2-40B4-BE49-F238E27FC236}">
                    <a16:creationId xmlns:a16="http://schemas.microsoft.com/office/drawing/2014/main" id="{8E1FB10A-DC4E-47F3-9A3F-795B3F858F4E}"/>
                  </a:ext>
                </a:extLst>
              </p:cNvPr>
              <p:cNvSpPr/>
              <p:nvPr/>
            </p:nvSpPr>
            <p:spPr>
              <a:xfrm>
                <a:off x="9887033" y="4508086"/>
                <a:ext cx="1449436" cy="338554"/>
              </a:xfrm>
              <a:prstGeom prst="rect">
                <a:avLst/>
              </a:prstGeom>
            </p:spPr>
            <p:txBody>
              <a:bodyPr wrap="none">
                <a:spAutoFit/>
              </a:bodyPr>
              <a:lstStyle/>
              <a:p>
                <a:r>
                  <a:rPr lang="it-IT" sz="1600" b="1" dirty="0">
                    <a:latin typeface="Arial" panose="020B0604020202020204" pitchFamily="34" charset="0"/>
                    <a:cs typeface="Arial" panose="020B0604020202020204" pitchFamily="34" charset="0"/>
                  </a:rPr>
                  <a:t>Rom Rumeni</a:t>
                </a:r>
              </a:p>
            </p:txBody>
          </p:sp>
          <p:sp>
            <p:nvSpPr>
              <p:cNvPr id="45" name="Rettangolo 44">
                <a:extLst>
                  <a:ext uri="{FF2B5EF4-FFF2-40B4-BE49-F238E27FC236}">
                    <a16:creationId xmlns:a16="http://schemas.microsoft.com/office/drawing/2014/main" id="{DCBA80FD-D4FC-461B-982B-1BCC730D07B8}"/>
                  </a:ext>
                </a:extLst>
              </p:cNvPr>
              <p:cNvSpPr/>
              <p:nvPr/>
            </p:nvSpPr>
            <p:spPr>
              <a:xfrm>
                <a:off x="9574769" y="6145365"/>
                <a:ext cx="2073965" cy="451406"/>
              </a:xfrm>
              <a:prstGeom prst="rect">
                <a:avLst/>
              </a:prstGeom>
            </p:spPr>
            <p:txBody>
              <a:bodyPr wrap="square">
                <a:spAutoFit/>
              </a:bodyPr>
              <a:lstStyle/>
              <a:p>
                <a:pPr algn="ctr">
                  <a:lnSpc>
                    <a:spcPts val="1400"/>
                  </a:lnSpc>
                </a:pPr>
                <a:r>
                  <a:rPr lang="it-IT" sz="1400" dirty="0">
                    <a:latin typeface="Arial" panose="020B0604020202020204" pitchFamily="34" charset="0"/>
                    <a:cs typeface="Arial" panose="020B0604020202020204" pitchFamily="34" charset="0"/>
                  </a:rPr>
                  <a:t>dalla </a:t>
                </a:r>
                <a:r>
                  <a:rPr lang="it-IT" sz="1400" b="1" dirty="0">
                    <a:latin typeface="Arial" panose="020B0604020202020204" pitchFamily="34" charset="0"/>
                    <a:cs typeface="Arial" panose="020B0604020202020204" pitchFamily="34" charset="0"/>
                  </a:rPr>
                  <a:t>Romania</a:t>
                </a:r>
                <a:r>
                  <a:rPr lang="it-IT" sz="1400" dirty="0">
                    <a:latin typeface="Arial" panose="020B0604020202020204" pitchFamily="34" charset="0"/>
                    <a:cs typeface="Arial" panose="020B0604020202020204" pitchFamily="34" charset="0"/>
                  </a:rPr>
                  <a:t>, fino all’800 schiavi</a:t>
                </a:r>
              </a:p>
            </p:txBody>
          </p:sp>
          <p:sp>
            <p:nvSpPr>
              <p:cNvPr id="46" name="Rettangolo con angoli arrotondati 45">
                <a:extLst>
                  <a:ext uri="{FF2B5EF4-FFF2-40B4-BE49-F238E27FC236}">
                    <a16:creationId xmlns:a16="http://schemas.microsoft.com/office/drawing/2014/main" id="{1D82877C-9708-4A03-AA54-7F0D2754C900}"/>
                  </a:ext>
                </a:extLst>
              </p:cNvPr>
              <p:cNvSpPr/>
              <p:nvPr/>
            </p:nvSpPr>
            <p:spPr>
              <a:xfrm>
                <a:off x="9574769" y="4477562"/>
                <a:ext cx="2073965" cy="2280863"/>
              </a:xfrm>
              <a:prstGeom prst="roundRect">
                <a:avLst/>
              </a:prstGeom>
              <a:solidFill>
                <a:schemeClr val="accent1">
                  <a:alpha val="2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pic>
          <p:nvPicPr>
            <p:cNvPr id="57" name="Immagine 56">
              <a:extLst>
                <a:ext uri="{FF2B5EF4-FFF2-40B4-BE49-F238E27FC236}">
                  <a16:creationId xmlns:a16="http://schemas.microsoft.com/office/drawing/2014/main" id="{BDAA0FA4-877F-4759-A3CB-5BFA6A58BFB3}"/>
                </a:ext>
              </a:extLst>
            </p:cNvPr>
            <p:cNvPicPr>
              <a:picLocks noChangeAspect="1"/>
            </p:cNvPicPr>
            <p:nvPr/>
          </p:nvPicPr>
          <p:blipFill>
            <a:blip r:embed="rId10">
              <a:clrChange>
                <a:clrFrom>
                  <a:srgbClr val="FFFFFF"/>
                </a:clrFrom>
                <a:clrTo>
                  <a:srgbClr val="FFFFFF">
                    <a:alpha val="0"/>
                  </a:srgbClr>
                </a:clrTo>
              </a:clrChange>
            </a:blip>
            <a:stretch>
              <a:fillRect/>
            </a:stretch>
          </p:blipFill>
          <p:spPr>
            <a:xfrm>
              <a:off x="9969960" y="4884764"/>
              <a:ext cx="1368565" cy="1264235"/>
            </a:xfrm>
            <a:prstGeom prst="rect">
              <a:avLst/>
            </a:prstGeom>
          </p:spPr>
        </p:pic>
      </p:grpSp>
    </p:spTree>
    <p:extLst>
      <p:ext uri="{BB962C8B-B14F-4D97-AF65-F5344CB8AC3E}">
        <p14:creationId xmlns:p14="http://schemas.microsoft.com/office/powerpoint/2010/main" val="16717605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2"/>
                                        </p:tgtEl>
                                        <p:attrNameLst>
                                          <p:attrName>style.visibility</p:attrName>
                                        </p:attrNameLst>
                                      </p:cBhvr>
                                      <p:to>
                                        <p:strVal val="visible"/>
                                      </p:to>
                                    </p:set>
                                    <p:animEffect transition="in" filter="fade">
                                      <p:cBhvr>
                                        <p:cTn id="7" dur="500"/>
                                        <p:tgtEl>
                                          <p:spTgt spid="52"/>
                                        </p:tgtEl>
                                      </p:cBhvr>
                                    </p:animEffect>
                                  </p:childTnLst>
                                </p:cTn>
                              </p:par>
                              <p:par>
                                <p:cTn id="8" presetID="10" presetClass="entr" presetSubtype="0" fill="hold" nodeType="withEffect">
                                  <p:stCondLst>
                                    <p:cond delay="0"/>
                                  </p:stCondLst>
                                  <p:childTnLst>
                                    <p:set>
                                      <p:cBhvr>
                                        <p:cTn id="9" dur="1" fill="hold">
                                          <p:stCondLst>
                                            <p:cond delay="0"/>
                                          </p:stCondLst>
                                        </p:cTn>
                                        <p:tgtEl>
                                          <p:spTgt spid="53"/>
                                        </p:tgtEl>
                                        <p:attrNameLst>
                                          <p:attrName>style.visibility</p:attrName>
                                        </p:attrNameLst>
                                      </p:cBhvr>
                                      <p:to>
                                        <p:strVal val="visible"/>
                                      </p:to>
                                    </p:set>
                                    <p:animEffect transition="in" filter="fade">
                                      <p:cBhvr>
                                        <p:cTn id="10" dur="500"/>
                                        <p:tgtEl>
                                          <p:spTgt spid="53"/>
                                        </p:tgtEl>
                                      </p:cBhvr>
                                    </p:animEffect>
                                  </p:childTnLst>
                                </p:cTn>
                              </p:par>
                              <p:par>
                                <p:cTn id="11" presetID="10" presetClass="entr" presetSubtype="0" fill="hold" nodeType="with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fade">
                                      <p:cBhvr>
                                        <p:cTn id="13" dur="500"/>
                                        <p:tgtEl>
                                          <p:spTgt spid="54"/>
                                        </p:tgtEl>
                                      </p:cBhvr>
                                    </p:animEffect>
                                  </p:childTnLst>
                                </p:cTn>
                              </p:par>
                              <p:par>
                                <p:cTn id="14" presetID="10" presetClass="entr" presetSubtype="0" fill="hold" nodeType="withEffect">
                                  <p:stCondLst>
                                    <p:cond delay="0"/>
                                  </p:stCondLst>
                                  <p:childTnLst>
                                    <p:set>
                                      <p:cBhvr>
                                        <p:cTn id="15" dur="1" fill="hold">
                                          <p:stCondLst>
                                            <p:cond delay="0"/>
                                          </p:stCondLst>
                                        </p:cTn>
                                        <p:tgtEl>
                                          <p:spTgt spid="55"/>
                                        </p:tgtEl>
                                        <p:attrNameLst>
                                          <p:attrName>style.visibility</p:attrName>
                                        </p:attrNameLst>
                                      </p:cBhvr>
                                      <p:to>
                                        <p:strVal val="visible"/>
                                      </p:to>
                                    </p:set>
                                    <p:animEffect transition="in" filter="fade">
                                      <p:cBhvr>
                                        <p:cTn id="16" dur="500"/>
                                        <p:tgtEl>
                                          <p:spTgt spid="55"/>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fade">
                                      <p:cBhvr>
                                        <p:cTn id="21" dur="500"/>
                                        <p:tgtEl>
                                          <p:spTgt spid="18"/>
                                        </p:tgtEl>
                                      </p:cBhvr>
                                    </p:animEffect>
                                  </p:childTnLst>
                                </p:cTn>
                              </p:par>
                              <p:par>
                                <p:cTn id="22" presetID="10" presetClass="entr" presetSubtype="0" fill="hold"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par>
                                <p:cTn id="25" presetID="10" presetClass="entr" presetSubtype="0" fill="hold" nodeType="withEffect">
                                  <p:stCondLst>
                                    <p:cond delay="0"/>
                                  </p:stCondLst>
                                  <p:childTnLst>
                                    <p:set>
                                      <p:cBhvr>
                                        <p:cTn id="26" dur="1" fill="hold">
                                          <p:stCondLst>
                                            <p:cond delay="0"/>
                                          </p:stCondLst>
                                        </p:cTn>
                                        <p:tgtEl>
                                          <p:spTgt spid="56"/>
                                        </p:tgtEl>
                                        <p:attrNameLst>
                                          <p:attrName>style.visibility</p:attrName>
                                        </p:attrNameLst>
                                      </p:cBhvr>
                                      <p:to>
                                        <p:strVal val="visible"/>
                                      </p:to>
                                    </p:set>
                                    <p:animEffect transition="in" filter="fade">
                                      <p:cBhvr>
                                        <p:cTn id="27" dur="500"/>
                                        <p:tgtEl>
                                          <p:spTgt spid="56"/>
                                        </p:tgtEl>
                                      </p:cBhvr>
                                    </p:animEffect>
                                  </p:childTnLst>
                                </p:cTn>
                              </p:par>
                              <p:par>
                                <p:cTn id="28" presetID="10" presetClass="entr" presetSubtype="0" fill="hold" nodeType="withEffect">
                                  <p:stCondLst>
                                    <p:cond delay="0"/>
                                  </p:stCondLst>
                                  <p:childTnLst>
                                    <p:set>
                                      <p:cBhvr>
                                        <p:cTn id="29" dur="1" fill="hold">
                                          <p:stCondLst>
                                            <p:cond delay="0"/>
                                          </p:stCondLst>
                                        </p:cTn>
                                        <p:tgtEl>
                                          <p:spTgt spid="39"/>
                                        </p:tgtEl>
                                        <p:attrNameLst>
                                          <p:attrName>style.visibility</p:attrName>
                                        </p:attrNameLst>
                                      </p:cBhvr>
                                      <p:to>
                                        <p:strVal val="visible"/>
                                      </p:to>
                                    </p:set>
                                    <p:animEffect transition="in" filter="fade">
                                      <p:cBhvr>
                                        <p:cTn id="30" dur="500"/>
                                        <p:tgtEl>
                                          <p:spTgt spid="3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59"/>
                                        </p:tgtEl>
                                        <p:attrNameLst>
                                          <p:attrName>style.visibility</p:attrName>
                                        </p:attrNameLst>
                                      </p:cBhvr>
                                      <p:to>
                                        <p:strVal val="visible"/>
                                      </p:to>
                                    </p:set>
                                    <p:animEffect transition="in" filter="fade">
                                      <p:cBhvr>
                                        <p:cTn id="35" dur="5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 name="Rettangolo 11">
            <a:extLst>
              <a:ext uri="{FF2B5EF4-FFF2-40B4-BE49-F238E27FC236}">
                <a16:creationId xmlns:a16="http://schemas.microsoft.com/office/drawing/2014/main" id="{2DCECA27-9E29-44DF-88E4-DC55EA2ED714}"/>
              </a:ext>
            </a:extLst>
          </p:cNvPr>
          <p:cNvSpPr/>
          <p:nvPr/>
        </p:nvSpPr>
        <p:spPr>
          <a:xfrm>
            <a:off x="676232" y="5200879"/>
            <a:ext cx="8082447" cy="802111"/>
          </a:xfrm>
          <a:prstGeom prst="rect">
            <a:avLst/>
          </a:prstGeom>
        </p:spPr>
        <p:txBody>
          <a:bodyPr vert="horz" lIns="91440" tIns="45720" rIns="91440" bIns="45720" rtlCol="0" anchor="ctr">
            <a:normAutofit/>
          </a:bodyPr>
          <a:lstStyle/>
          <a:p>
            <a:pPr algn="r">
              <a:lnSpc>
                <a:spcPct val="90000"/>
              </a:lnSpc>
              <a:spcBef>
                <a:spcPct val="0"/>
              </a:spcBef>
              <a:spcAft>
                <a:spcPts val="600"/>
              </a:spcAft>
            </a:pPr>
            <a:r>
              <a:rPr lang="en-US" sz="4400" b="1" kern="1200">
                <a:solidFill>
                  <a:schemeClr val="tx1"/>
                </a:solidFill>
                <a:latin typeface="+mj-lt"/>
                <a:ea typeface="+mj-ea"/>
                <a:cs typeface="+mj-cs"/>
              </a:rPr>
              <a:t>sapevi che erano Rom?</a:t>
            </a:r>
          </a:p>
        </p:txBody>
      </p:sp>
      <p:sp>
        <p:nvSpPr>
          <p:cNvPr id="73" name="Right Triangle 72">
            <a:extLst>
              <a:ext uri="{FF2B5EF4-FFF2-40B4-BE49-F238E27FC236}">
                <a16:creationId xmlns:a16="http://schemas.microsoft.com/office/drawing/2014/main" id="{61FFFC16-86E2-4B9A-BC6D-213DC26547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31731" y="635538"/>
            <a:ext cx="680408" cy="849747"/>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5" name="Freeform: Shape 74">
            <a:extLst>
              <a:ext uri="{FF2B5EF4-FFF2-40B4-BE49-F238E27FC236}">
                <a16:creationId xmlns:a16="http://schemas.microsoft.com/office/drawing/2014/main" id="{DD3524E0-C87C-4F38-9FC7-E969C15A79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14143" y="991883"/>
            <a:ext cx="1371600" cy="2356777"/>
          </a:xfrm>
          <a:custGeom>
            <a:avLst/>
            <a:gdLst>
              <a:gd name="connsiteX0" fmla="*/ 0 w 1371600"/>
              <a:gd name="connsiteY0" fmla="*/ 0 h 2356777"/>
              <a:gd name="connsiteX1" fmla="*/ 0 w 1371600"/>
              <a:gd name="connsiteY1" fmla="*/ 1216152 h 2356777"/>
              <a:gd name="connsiteX2" fmla="*/ 4495 w 1371600"/>
              <a:gd name="connsiteY2" fmla="*/ 1216152 h 2356777"/>
              <a:gd name="connsiteX3" fmla="*/ 4495 w 1371600"/>
              <a:gd name="connsiteY3" fmla="*/ 2356777 h 2356777"/>
              <a:gd name="connsiteX4" fmla="*/ 1367105 w 1371600"/>
              <a:gd name="connsiteY4" fmla="*/ 2356777 h 2356777"/>
              <a:gd name="connsiteX5" fmla="*/ 1367105 w 1371600"/>
              <a:gd name="connsiteY5" fmla="*/ 1216152 h 2356777"/>
              <a:gd name="connsiteX6" fmla="*/ 1371600 w 1371600"/>
              <a:gd name="connsiteY6" fmla="*/ 1216152 h 2356777"/>
              <a:gd name="connsiteX7" fmla="*/ 1367105 w 1371600"/>
              <a:gd name="connsiteY7" fmla="*/ 1212166 h 2356777"/>
              <a:gd name="connsiteX8" fmla="*/ 1367105 w 1371600"/>
              <a:gd name="connsiteY8" fmla="*/ 1210176 h 2356777"/>
              <a:gd name="connsiteX9" fmla="*/ 1364860 w 1371600"/>
              <a:gd name="connsiteY9" fmla="*/ 1210176 h 23567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71600" h="2356777">
                <a:moveTo>
                  <a:pt x="0" y="0"/>
                </a:moveTo>
                <a:lnTo>
                  <a:pt x="0" y="1216152"/>
                </a:lnTo>
                <a:lnTo>
                  <a:pt x="4495" y="1216152"/>
                </a:lnTo>
                <a:lnTo>
                  <a:pt x="4495" y="2356777"/>
                </a:lnTo>
                <a:lnTo>
                  <a:pt x="1367105" y="2356777"/>
                </a:lnTo>
                <a:lnTo>
                  <a:pt x="1367105" y="1216152"/>
                </a:lnTo>
                <a:lnTo>
                  <a:pt x="1371600" y="1216152"/>
                </a:lnTo>
                <a:lnTo>
                  <a:pt x="1367105" y="1212166"/>
                </a:lnTo>
                <a:lnTo>
                  <a:pt x="1367105" y="1210176"/>
                </a:lnTo>
                <a:lnTo>
                  <a:pt x="1364860" y="1210176"/>
                </a:lnTo>
                <a:close/>
              </a:path>
            </a:pathLst>
          </a:cu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Immagine 2" descr="Immagine che contiene abbigliamento, persona, uomo, donna&#10;&#10;Descrizione generata automaticamente">
            <a:extLst>
              <a:ext uri="{FF2B5EF4-FFF2-40B4-BE49-F238E27FC236}">
                <a16:creationId xmlns:a16="http://schemas.microsoft.com/office/drawing/2014/main" id="{049C3649-C3B7-4E67-8F4D-29BBE567171E}"/>
              </a:ext>
            </a:extLst>
          </p:cNvPr>
          <p:cNvPicPr>
            <a:picLocks noChangeAspect="1"/>
          </p:cNvPicPr>
          <p:nvPr/>
        </p:nvPicPr>
        <p:blipFill rotWithShape="1">
          <a:blip r:embed="rId2">
            <a:extLst>
              <a:ext uri="{28A0092B-C50C-407E-A947-70E740481C1C}">
                <a14:useLocalDpi xmlns:a14="http://schemas.microsoft.com/office/drawing/2010/main" val="0"/>
              </a:ext>
            </a:extLst>
          </a:blip>
          <a:srcRect t="27251" r="4" b="1801"/>
          <a:stretch/>
        </p:blipFill>
        <p:spPr>
          <a:xfrm>
            <a:off x="630126" y="626994"/>
            <a:ext cx="1217216" cy="863632"/>
          </a:xfrm>
          <a:prstGeom prst="rect">
            <a:avLst/>
          </a:prstGeom>
        </p:spPr>
      </p:pic>
      <p:sp>
        <p:nvSpPr>
          <p:cNvPr id="77" name="Right Triangle 76">
            <a:extLst>
              <a:ext uri="{FF2B5EF4-FFF2-40B4-BE49-F238E27FC236}">
                <a16:creationId xmlns:a16="http://schemas.microsoft.com/office/drawing/2014/main" id="{F1ED1DF4-DDDE-4464-8ABC-ED1F633CCE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949385" y="1484472"/>
            <a:ext cx="1092260" cy="1371600"/>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9" name="Right Triangle 78">
            <a:extLst>
              <a:ext uri="{FF2B5EF4-FFF2-40B4-BE49-F238E27FC236}">
                <a16:creationId xmlns:a16="http://schemas.microsoft.com/office/drawing/2014/main" id="{27400BAF-FCE6-4296-8A0E-9B595ADC09A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432800" y="4724529"/>
            <a:ext cx="325600" cy="406635"/>
          </a:xfrm>
          <a:prstGeom prst="rtTriangle">
            <a:avLst/>
          </a:prstGeom>
          <a:solidFill>
            <a:srgbClr val="595FC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1" name="Right Triangle 80">
            <a:extLst>
              <a:ext uri="{FF2B5EF4-FFF2-40B4-BE49-F238E27FC236}">
                <a16:creationId xmlns:a16="http://schemas.microsoft.com/office/drawing/2014/main" id="{F2FC5C7B-261A-4268-BA85-C29488A8BED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6816496" y="2804968"/>
            <a:ext cx="1911096" cy="1980472"/>
          </a:xfrm>
          <a:prstGeom prst="rtTriangle">
            <a:avLst/>
          </a:prstGeom>
          <a:solidFill>
            <a:schemeClr val="accent3">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Immagine 6" descr="Immagine che contiene persona, interni, abbigliamento, uomo&#10;&#10;Descrizione generata automaticamente">
            <a:extLst>
              <a:ext uri="{FF2B5EF4-FFF2-40B4-BE49-F238E27FC236}">
                <a16:creationId xmlns:a16="http://schemas.microsoft.com/office/drawing/2014/main" id="{5E649CFB-6B81-4085-ABDA-E9CB86D413F5}"/>
              </a:ext>
            </a:extLst>
          </p:cNvPr>
          <p:cNvPicPr>
            <a:picLocks noChangeAspect="1"/>
          </p:cNvPicPr>
          <p:nvPr/>
        </p:nvPicPr>
        <p:blipFill rotWithShape="1">
          <a:blip r:embed="rId3">
            <a:extLst>
              <a:ext uri="{28A0092B-C50C-407E-A947-70E740481C1C}">
                <a14:useLocalDpi xmlns:a14="http://schemas.microsoft.com/office/drawing/2010/main" val="0"/>
              </a:ext>
            </a:extLst>
          </a:blip>
          <a:srcRect r="10251" b="-1"/>
          <a:stretch/>
        </p:blipFill>
        <p:spPr>
          <a:xfrm>
            <a:off x="6781808" y="635538"/>
            <a:ext cx="1984248" cy="2210907"/>
          </a:xfrm>
          <a:prstGeom prst="rect">
            <a:avLst/>
          </a:prstGeom>
        </p:spPr>
      </p:pic>
      <p:sp>
        <p:nvSpPr>
          <p:cNvPr id="83" name="Right Triangle 82">
            <a:extLst>
              <a:ext uri="{FF2B5EF4-FFF2-40B4-BE49-F238E27FC236}">
                <a16:creationId xmlns:a16="http://schemas.microsoft.com/office/drawing/2014/main" id="{BE7E1DAA-43FB-4446-A354-9283DE668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564669" y="3250084"/>
            <a:ext cx="1911096" cy="1100751"/>
          </a:xfrm>
          <a:prstGeom prst="rtTriangle">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Immagine 8" descr="Immagine che contiene donna, indossando, ragazza, tenendo&#10;&#10;Descrizione generata automaticamente">
            <a:extLst>
              <a:ext uri="{FF2B5EF4-FFF2-40B4-BE49-F238E27FC236}">
                <a16:creationId xmlns:a16="http://schemas.microsoft.com/office/drawing/2014/main" id="{0E32D70C-A05F-4489-BE20-BD74D20549B7}"/>
              </a:ext>
            </a:extLst>
          </p:cNvPr>
          <p:cNvPicPr>
            <a:picLocks noChangeAspect="1"/>
          </p:cNvPicPr>
          <p:nvPr/>
        </p:nvPicPr>
        <p:blipFill rotWithShape="1">
          <a:blip r:embed="rId4">
            <a:extLst>
              <a:ext uri="{28A0092B-C50C-407E-A947-70E740481C1C}">
                <a14:useLocalDpi xmlns:a14="http://schemas.microsoft.com/office/drawing/2010/main" val="0"/>
              </a:ext>
            </a:extLst>
          </a:blip>
          <a:srcRect t="17821" r="-2" b="13274"/>
          <a:stretch/>
        </p:blipFill>
        <p:spPr>
          <a:xfrm>
            <a:off x="2969840" y="1484472"/>
            <a:ext cx="1990594" cy="1371600"/>
          </a:xfrm>
          <a:prstGeom prst="rect">
            <a:avLst/>
          </a:prstGeom>
        </p:spPr>
      </p:pic>
      <p:sp>
        <p:nvSpPr>
          <p:cNvPr id="85" name="Right Triangle 84">
            <a:extLst>
              <a:ext uri="{FF2B5EF4-FFF2-40B4-BE49-F238E27FC236}">
                <a16:creationId xmlns:a16="http://schemas.microsoft.com/office/drawing/2014/main" id="{B61FDAF1-FEF1-4DFC-98A0-F62D91D48F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V="1">
            <a:off x="8803978" y="586529"/>
            <a:ext cx="2204118" cy="2284131"/>
          </a:xfrm>
          <a:prstGeom prst="rtTriangle">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pic>
        <p:nvPicPr>
          <p:cNvPr id="5" name="Immagine 4" descr="Immagine che contiene persona, uomo, occhiali, tuta&#10;&#10;Descrizione generata automaticamente">
            <a:extLst>
              <a:ext uri="{FF2B5EF4-FFF2-40B4-BE49-F238E27FC236}">
                <a16:creationId xmlns:a16="http://schemas.microsoft.com/office/drawing/2014/main" id="{7DF5C93D-DB46-4890-A034-122AF8CD293A}"/>
              </a:ext>
            </a:extLst>
          </p:cNvPr>
          <p:cNvPicPr>
            <a:picLocks noChangeAspect="1"/>
          </p:cNvPicPr>
          <p:nvPr/>
        </p:nvPicPr>
        <p:blipFill rotWithShape="1">
          <a:blip r:embed="rId5">
            <a:extLst>
              <a:ext uri="{28A0092B-C50C-407E-A947-70E740481C1C}">
                <a14:useLocalDpi xmlns:a14="http://schemas.microsoft.com/office/drawing/2010/main" val="0"/>
              </a:ext>
            </a:extLst>
          </a:blip>
          <a:srcRect l="6459" r="7370" b="2"/>
          <a:stretch/>
        </p:blipFill>
        <p:spPr>
          <a:xfrm>
            <a:off x="1318849" y="2856072"/>
            <a:ext cx="1646847" cy="1911097"/>
          </a:xfrm>
          <a:prstGeom prst="rect">
            <a:avLst/>
          </a:prstGeom>
        </p:spPr>
      </p:pic>
      <p:pic>
        <p:nvPicPr>
          <p:cNvPr id="1028" name="Picture 4">
            <a:extLst>
              <a:ext uri="{FF2B5EF4-FFF2-40B4-BE49-F238E27FC236}">
                <a16:creationId xmlns:a16="http://schemas.microsoft.com/office/drawing/2014/main" id="{685B2107-272A-4263-8445-B5353E11E61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3735" r="2" b="6464"/>
          <a:stretch/>
        </p:blipFill>
        <p:spPr bwMode="auto">
          <a:xfrm>
            <a:off x="4062100" y="2856071"/>
            <a:ext cx="2719707" cy="1898428"/>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58531C07-74DD-4247-AD10-CE93C4805F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2769" r="-1" b="-1"/>
          <a:stretch/>
        </p:blipFill>
        <p:spPr bwMode="auto">
          <a:xfrm>
            <a:off x="8758678" y="2002221"/>
            <a:ext cx="2789854" cy="27126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54196866"/>
      </p:ext>
    </p:extLst>
  </p:cSld>
  <p:clrMapOvr>
    <a:overrideClrMapping bg1="dk1" tx1="lt1" bg2="dk2" tx2="lt2" accent1="accent1" accent2="accent2" accent3="accent3" accent4="accent4" accent5="accent5" accent6="accent6" hlink="hlink" folHlink="folHlink"/>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0671A8AE-40A1-4631-A6B8-581AFF0654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Vita quotidiana dei Rom - Focus.it">
            <a:extLst>
              <a:ext uri="{FF2B5EF4-FFF2-40B4-BE49-F238E27FC236}">
                <a16:creationId xmlns:a16="http://schemas.microsoft.com/office/drawing/2014/main" id="{13BB8B84-F736-49DC-9F09-40DDAF8D9EF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86" t="9091" r="17650"/>
          <a:stretch/>
        </p:blipFill>
        <p:spPr bwMode="auto">
          <a:xfrm>
            <a:off x="3523488" y="10"/>
            <a:ext cx="8668512" cy="6857990"/>
          </a:xfrm>
          <a:prstGeom prst="rect">
            <a:avLst/>
          </a:prstGeom>
          <a:noFill/>
          <a:extLst>
            <a:ext uri="{909E8E84-426E-40DD-AFC4-6F175D3DCCD1}">
              <a14:hiddenFill xmlns:a14="http://schemas.microsoft.com/office/drawing/2010/main">
                <a:solidFill>
                  <a:srgbClr val="FFFFFF"/>
                </a:solidFill>
              </a14:hiddenFill>
            </a:ext>
          </a:extLst>
        </p:spPr>
      </p:pic>
      <p:sp>
        <p:nvSpPr>
          <p:cNvPr id="73" name="Rectangle 72">
            <a:extLst>
              <a:ext uri="{FF2B5EF4-FFF2-40B4-BE49-F238E27FC236}">
                <a16:creationId xmlns:a16="http://schemas.microsoft.com/office/drawing/2014/main" id="{AB58EF07-17C2-48CF-ABB0-EEF1F17CB8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 y="0"/>
            <a:ext cx="9339206" cy="6858000"/>
          </a:xfrm>
          <a:prstGeom prst="rect">
            <a:avLst/>
          </a:prstGeom>
          <a:gradFill>
            <a:gsLst>
              <a:gs pos="58000">
                <a:schemeClr val="bg1"/>
              </a:gs>
              <a:gs pos="33000">
                <a:schemeClr val="bg1">
                  <a:alpha val="64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Rettangolo 2">
            <a:extLst>
              <a:ext uri="{FF2B5EF4-FFF2-40B4-BE49-F238E27FC236}">
                <a16:creationId xmlns:a16="http://schemas.microsoft.com/office/drawing/2014/main" id="{36985374-CED7-4A64-93AC-0DC4A1D0F8E3}"/>
              </a:ext>
            </a:extLst>
          </p:cNvPr>
          <p:cNvSpPr/>
          <p:nvPr/>
        </p:nvSpPr>
        <p:spPr>
          <a:xfrm>
            <a:off x="481029" y="1150072"/>
            <a:ext cx="4342497"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4800" b="1" dirty="0">
                <a:latin typeface="Arial" panose="020B0604020202020204" pitchFamily="34" charset="0"/>
                <a:ea typeface="+mj-ea"/>
                <a:cs typeface="Arial" panose="020B0604020202020204" pitchFamily="34" charset="0"/>
              </a:rPr>
              <a:t>le diverse fasi della vita dei Rom in Italia</a:t>
            </a:r>
          </a:p>
        </p:txBody>
      </p:sp>
      <p:sp>
        <p:nvSpPr>
          <p:cNvPr id="75" name="Rectangle 74">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latin typeface="Calibri" panose="020F0502020204030204"/>
            </a:endParaRPr>
          </a:p>
        </p:txBody>
      </p:sp>
      <p:sp>
        <p:nvSpPr>
          <p:cNvPr id="77" name="Rectangle 76">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1029" y="4546920"/>
            <a:ext cx="3977640" cy="18288"/>
          </a:xfrm>
          <a:prstGeom prst="rect">
            <a:avLst/>
          </a:prstGeom>
          <a:solidFill>
            <a:schemeClr val="tx1"/>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Rettangolo 9">
            <a:extLst>
              <a:ext uri="{FF2B5EF4-FFF2-40B4-BE49-F238E27FC236}">
                <a16:creationId xmlns:a16="http://schemas.microsoft.com/office/drawing/2014/main" id="{4528380C-138A-4E7B-868C-2E0B36B4BBB0}"/>
              </a:ext>
            </a:extLst>
          </p:cNvPr>
          <p:cNvSpPr/>
          <p:nvPr/>
        </p:nvSpPr>
        <p:spPr>
          <a:xfrm>
            <a:off x="461562" y="4670068"/>
            <a:ext cx="5114290" cy="1532096"/>
          </a:xfrm>
          <a:prstGeom prst="rect">
            <a:avLst/>
          </a:prstGeom>
        </p:spPr>
        <p:txBody>
          <a:bodyPr vert="horz" lIns="91440" tIns="45720" rIns="91440" bIns="45720" rtlCol="0" anchor="t">
            <a:normAutofit/>
          </a:bodyPr>
          <a:lstStyle/>
          <a:p>
            <a:pPr marL="285750" indent="-285750">
              <a:lnSpc>
                <a:spcPct val="90000"/>
              </a:lnSpc>
              <a:spcAft>
                <a:spcPts val="600"/>
              </a:spcAft>
              <a:buFont typeface="Arial" panose="020B0604020202020204" pitchFamily="34" charset="0"/>
              <a:buChar char="•"/>
            </a:pPr>
            <a:r>
              <a:rPr lang="it-IT" b="1" dirty="0">
                <a:latin typeface="Arial" panose="020B0604020202020204" pitchFamily="34" charset="0"/>
                <a:cs typeface="Arial" panose="020B0604020202020204" pitchFamily="34" charset="0"/>
              </a:rPr>
              <a:t>dal dopoguerra fino al boom economico</a:t>
            </a:r>
          </a:p>
          <a:p>
            <a:pPr marL="285750" indent="-285750">
              <a:lnSpc>
                <a:spcPct val="90000"/>
              </a:lnSpc>
              <a:spcAft>
                <a:spcPts val="600"/>
              </a:spcAft>
              <a:buFont typeface="Arial" panose="020B0604020202020204" pitchFamily="34" charset="0"/>
              <a:buChar char="•"/>
            </a:pPr>
            <a:r>
              <a:rPr lang="it-IT" b="1" dirty="0">
                <a:latin typeface="Arial" panose="020B0604020202020204" pitchFamily="34" charset="0"/>
                <a:cs typeface="Arial" panose="020B0604020202020204" pitchFamily="34" charset="0"/>
              </a:rPr>
              <a:t>i due decenni successivi</a:t>
            </a:r>
          </a:p>
          <a:p>
            <a:pPr marL="285750" indent="-285750">
              <a:lnSpc>
                <a:spcPct val="90000"/>
              </a:lnSpc>
              <a:spcAft>
                <a:spcPts val="600"/>
              </a:spcAft>
              <a:buFont typeface="Arial" panose="020B0604020202020204" pitchFamily="34" charset="0"/>
              <a:buChar char="•"/>
            </a:pPr>
            <a:r>
              <a:rPr lang="it-IT" b="1" dirty="0">
                <a:latin typeface="Arial" panose="020B0604020202020204" pitchFamily="34" charset="0"/>
                <a:cs typeface="Arial" panose="020B0604020202020204" pitchFamily="34" charset="0"/>
              </a:rPr>
              <a:t>fine anni ‘60</a:t>
            </a:r>
          </a:p>
          <a:p>
            <a:pPr marL="285750" indent="-285750">
              <a:lnSpc>
                <a:spcPct val="90000"/>
              </a:lnSpc>
              <a:spcAft>
                <a:spcPts val="600"/>
              </a:spcAft>
              <a:buFont typeface="Arial" panose="020B0604020202020204" pitchFamily="34" charset="0"/>
              <a:buChar char="•"/>
            </a:pPr>
            <a:r>
              <a:rPr lang="it-IT" b="1" dirty="0">
                <a:latin typeface="Arial" panose="020B0604020202020204" pitchFamily="34" charset="0"/>
                <a:cs typeface="Arial" panose="020B0604020202020204" pitchFamily="34" charset="0"/>
              </a:rPr>
              <a:t>l’attuale ventennio</a:t>
            </a:r>
          </a:p>
        </p:txBody>
      </p:sp>
    </p:spTree>
    <p:extLst>
      <p:ext uri="{BB962C8B-B14F-4D97-AF65-F5344CB8AC3E}">
        <p14:creationId xmlns:p14="http://schemas.microsoft.com/office/powerpoint/2010/main" val="3065655479"/>
      </p:ext>
    </p:extLst>
  </p:cSld>
  <p:clrMapOvr>
    <a:overrideClrMapping bg1="dk1" tx1="lt1" bg2="dk2"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 name="Rectangle 18">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mmagine 1">
            <a:extLst>
              <a:ext uri="{FF2B5EF4-FFF2-40B4-BE49-F238E27FC236}">
                <a16:creationId xmlns:a16="http://schemas.microsoft.com/office/drawing/2014/main" id="{843B2E1C-7ABD-4DDB-A5F4-D245722C0FF8}"/>
              </a:ext>
            </a:extLst>
          </p:cNvPr>
          <p:cNvPicPr>
            <a:picLocks noChangeAspect="1"/>
          </p:cNvPicPr>
          <p:nvPr/>
        </p:nvPicPr>
        <p:blipFill rotWithShape="1">
          <a:blip r:embed="rId2">
            <a:alphaModFix/>
          </a:blip>
          <a:srcRect l="3360" r="15635" b="1"/>
          <a:stretch/>
        </p:blipFill>
        <p:spPr>
          <a:xfrm>
            <a:off x="4283902" y="10"/>
            <a:ext cx="7908098" cy="6857992"/>
          </a:xfrm>
          <a:prstGeom prst="rect">
            <a:avLst/>
          </a:prstGeom>
        </p:spPr>
      </p:pic>
      <p:sp>
        <p:nvSpPr>
          <p:cNvPr id="25" name="Rectangle 20">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id="{AEC11CBF-5A08-47A3-ABBE-3D96F00DCD52}"/>
              </a:ext>
            </a:extLst>
          </p:cNvPr>
          <p:cNvSpPr/>
          <p:nvPr/>
        </p:nvSpPr>
        <p:spPr>
          <a:xfrm>
            <a:off x="728663" y="1115219"/>
            <a:ext cx="5505449" cy="238760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5000" b="1">
                <a:solidFill>
                  <a:schemeClr val="bg1"/>
                </a:solidFill>
                <a:latin typeface="+mj-lt"/>
                <a:ea typeface="+mj-ea"/>
                <a:cs typeface="+mj-cs"/>
              </a:rPr>
              <a:t>dal dopoguerra  fino al boom economico</a:t>
            </a:r>
          </a:p>
        </p:txBody>
      </p:sp>
      <p:cxnSp>
        <p:nvCxnSpPr>
          <p:cNvPr id="23" name="Straight Connector 22">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13" name="Rettangolo 12">
            <a:extLst>
              <a:ext uri="{FF2B5EF4-FFF2-40B4-BE49-F238E27FC236}">
                <a16:creationId xmlns:a16="http://schemas.microsoft.com/office/drawing/2014/main" id="{7768F705-489F-4AC5-AD01-952A13E8295D}"/>
              </a:ext>
            </a:extLst>
          </p:cNvPr>
          <p:cNvSpPr/>
          <p:nvPr/>
        </p:nvSpPr>
        <p:spPr>
          <a:xfrm>
            <a:off x="590546" y="3783003"/>
            <a:ext cx="6287332" cy="1077218"/>
          </a:xfrm>
          <a:prstGeom prst="rect">
            <a:avLst/>
          </a:prstGeom>
        </p:spPr>
        <p:txBody>
          <a:bodyPr wrap="square">
            <a:spAutoFit/>
          </a:bodyPr>
          <a:lstStyle/>
          <a:p>
            <a:r>
              <a:rPr lang="it-IT" sz="1600" dirty="0">
                <a:solidFill>
                  <a:schemeClr val="bg1"/>
                </a:solidFill>
                <a:latin typeface="Arial" panose="020B0604020202020204" pitchFamily="34" charset="0"/>
                <a:cs typeface="Arial" panose="020B0604020202020204" pitchFamily="34" charset="0"/>
              </a:rPr>
              <a:t>in questo arco di tempo Rom e Sinti percorrono le strade secondarie di un’Italia ancora arretrata e sostanzialmente contadina esercitando lavori tradizionali, vivono all'interno di piccole comunità viaggianti i cui membri sono tutti legati da vincoli di parentela</a:t>
            </a:r>
          </a:p>
        </p:txBody>
      </p:sp>
      <p:sp>
        <p:nvSpPr>
          <p:cNvPr id="4" name="Rettangolo 3">
            <a:extLst>
              <a:ext uri="{FF2B5EF4-FFF2-40B4-BE49-F238E27FC236}">
                <a16:creationId xmlns:a16="http://schemas.microsoft.com/office/drawing/2014/main" id="{F1FF6F21-F435-4FFA-B75E-BB26B43F40AA}"/>
              </a:ext>
            </a:extLst>
          </p:cNvPr>
          <p:cNvSpPr/>
          <p:nvPr/>
        </p:nvSpPr>
        <p:spPr>
          <a:xfrm>
            <a:off x="590546" y="5028113"/>
            <a:ext cx="6096000" cy="830997"/>
          </a:xfrm>
          <a:prstGeom prst="rect">
            <a:avLst/>
          </a:prstGeom>
        </p:spPr>
        <p:txBody>
          <a:bodyPr wrap="square">
            <a:spAutoFit/>
          </a:bodyPr>
          <a:lstStyle/>
          <a:p>
            <a:r>
              <a:rPr lang="it-IT" sz="1600" dirty="0">
                <a:solidFill>
                  <a:schemeClr val="bg1"/>
                </a:solidFill>
                <a:latin typeface="Arial" panose="020B0604020202020204" pitchFamily="34" charset="0"/>
                <a:cs typeface="Arial" panose="020B0604020202020204" pitchFamily="34" charset="0"/>
              </a:rPr>
              <a:t>Giostrai, ambulanti capaci di raggiungere paesini lontani dalle principali vie di comunicazione, maniscalchi e fabbri, hanno diritto di cittadinanza </a:t>
            </a:r>
            <a:r>
              <a:rPr lang="it-IT" sz="1600" b="1" dirty="0">
                <a:solidFill>
                  <a:schemeClr val="bg1"/>
                </a:solidFill>
                <a:latin typeface="Arial" panose="020B0604020202020204" pitchFamily="34" charset="0"/>
                <a:cs typeface="Arial" panose="020B0604020202020204" pitchFamily="34" charset="0"/>
              </a:rPr>
              <a:t>perché offrono servizi socialmente utili</a:t>
            </a:r>
          </a:p>
        </p:txBody>
      </p:sp>
      <p:sp>
        <p:nvSpPr>
          <p:cNvPr id="5" name="Rettangolo 4">
            <a:extLst>
              <a:ext uri="{FF2B5EF4-FFF2-40B4-BE49-F238E27FC236}">
                <a16:creationId xmlns:a16="http://schemas.microsoft.com/office/drawing/2014/main" id="{C137ED80-EA7F-47D7-9F59-B1676776E01D}"/>
              </a:ext>
            </a:extLst>
          </p:cNvPr>
          <p:cNvSpPr/>
          <p:nvPr/>
        </p:nvSpPr>
        <p:spPr>
          <a:xfrm>
            <a:off x="8237951" y="6181498"/>
            <a:ext cx="3377848" cy="369332"/>
          </a:xfrm>
          <a:prstGeom prst="rect">
            <a:avLst/>
          </a:prstGeom>
        </p:spPr>
        <p:txBody>
          <a:bodyPr wrap="none">
            <a:spAutoFit/>
          </a:bodyPr>
          <a:lstStyle/>
          <a:p>
            <a:r>
              <a:rPr lang="it-IT" b="1" dirty="0">
                <a:solidFill>
                  <a:schemeClr val="bg1"/>
                </a:solidFill>
                <a:latin typeface="Arial" panose="020B0604020202020204" pitchFamily="34" charset="0"/>
                <a:cs typeface="Arial" panose="020B0604020202020204" pitchFamily="34" charset="0"/>
              </a:rPr>
              <a:t>ma già il boom economico …</a:t>
            </a:r>
          </a:p>
        </p:txBody>
      </p:sp>
      <p:sp>
        <p:nvSpPr>
          <p:cNvPr id="6" name="Rettangolo 5">
            <a:extLst>
              <a:ext uri="{FF2B5EF4-FFF2-40B4-BE49-F238E27FC236}">
                <a16:creationId xmlns:a16="http://schemas.microsoft.com/office/drawing/2014/main" id="{87BA5645-6662-4F1F-9B63-FEC090016708}"/>
              </a:ext>
            </a:extLst>
          </p:cNvPr>
          <p:cNvSpPr/>
          <p:nvPr/>
        </p:nvSpPr>
        <p:spPr>
          <a:xfrm>
            <a:off x="229303" y="1887613"/>
            <a:ext cx="535724" cy="923330"/>
          </a:xfrm>
          <a:prstGeom prst="rect">
            <a:avLst/>
          </a:prstGeom>
          <a:noFill/>
        </p:spPr>
        <p:txBody>
          <a:bodyPr wrap="none" lIns="91440" tIns="45720" rIns="91440" bIns="45720">
            <a:spAutoFit/>
          </a:bodyPr>
          <a:lstStyle/>
          <a:p>
            <a:pPr algn="ctr"/>
            <a:r>
              <a:rPr lang="it-IT" sz="5400" b="0" cap="none" spc="0" dirty="0">
                <a:ln w="0"/>
                <a:solidFill>
                  <a:schemeClr val="tx1">
                    <a:lumMod val="50000"/>
                    <a:lumOff val="50000"/>
                  </a:schemeClr>
                </a:solidFill>
                <a:effectLst>
                  <a:outerShdw blurRad="38100" dist="19050" dir="2700000" algn="tl" rotWithShape="0">
                    <a:schemeClr val="dk1">
                      <a:alpha val="40000"/>
                    </a:schemeClr>
                  </a:outerShdw>
                </a:effectLst>
              </a:rPr>
              <a:t>1</a:t>
            </a:r>
          </a:p>
        </p:txBody>
      </p:sp>
      <p:sp>
        <p:nvSpPr>
          <p:cNvPr id="7" name="CasellaDiTesto 6">
            <a:extLst>
              <a:ext uri="{FF2B5EF4-FFF2-40B4-BE49-F238E27FC236}">
                <a16:creationId xmlns:a16="http://schemas.microsoft.com/office/drawing/2014/main" id="{0E5F161C-F8CC-4285-B559-F9F6F63A89B2}"/>
              </a:ext>
            </a:extLst>
          </p:cNvPr>
          <p:cNvSpPr txBox="1"/>
          <p:nvPr/>
        </p:nvSpPr>
        <p:spPr>
          <a:xfrm>
            <a:off x="7620618" y="1355703"/>
            <a:ext cx="2981907" cy="837986"/>
          </a:xfrm>
          <a:prstGeom prst="rect">
            <a:avLst/>
          </a:prstGeom>
          <a:noFill/>
        </p:spPr>
        <p:txBody>
          <a:bodyPr wrap="none" rtlCol="0">
            <a:spAutoFit/>
          </a:bodyPr>
          <a:lstStyle/>
          <a:p>
            <a:pPr>
              <a:lnSpc>
                <a:spcPts val="2800"/>
              </a:lnSpc>
            </a:pPr>
            <a:r>
              <a:rPr lang="it-IT" sz="3200" b="1" dirty="0">
                <a:latin typeface="Caveat" pitchFamily="2" charset="0"/>
              </a:rPr>
              <a:t>donne</a:t>
            </a:r>
            <a:r>
              <a:rPr lang="it-IT" sz="3200" b="1" dirty="0"/>
              <a:t> …</a:t>
            </a:r>
          </a:p>
          <a:p>
            <a:pPr>
              <a:lnSpc>
                <a:spcPts val="2800"/>
              </a:lnSpc>
            </a:pPr>
            <a:r>
              <a:rPr lang="it-IT" sz="3200" b="1" dirty="0">
                <a:latin typeface="Caveat" pitchFamily="2" charset="0"/>
              </a:rPr>
              <a:t>è arrivato l’arrotino</a:t>
            </a:r>
          </a:p>
        </p:txBody>
      </p:sp>
    </p:spTree>
    <p:extLst>
      <p:ext uri="{BB962C8B-B14F-4D97-AF65-F5344CB8AC3E}">
        <p14:creationId xmlns:p14="http://schemas.microsoft.com/office/powerpoint/2010/main" val="310445613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22A397E7-BF60-45B2-84C7-B074B76C37A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 name="Immagine 1">
            <a:extLst>
              <a:ext uri="{FF2B5EF4-FFF2-40B4-BE49-F238E27FC236}">
                <a16:creationId xmlns:a16="http://schemas.microsoft.com/office/drawing/2014/main" id="{AC135E62-91EF-4A63-B6D8-FF5182889E56}"/>
              </a:ext>
            </a:extLst>
          </p:cNvPr>
          <p:cNvPicPr>
            <a:picLocks noChangeAspect="1"/>
          </p:cNvPicPr>
          <p:nvPr/>
        </p:nvPicPr>
        <p:blipFill rotWithShape="1">
          <a:blip r:embed="rId2">
            <a:alphaModFix/>
          </a:blip>
          <a:srcRect l="23161" r="10823" b="1"/>
          <a:stretch/>
        </p:blipFill>
        <p:spPr>
          <a:xfrm>
            <a:off x="4283902" y="10"/>
            <a:ext cx="7908098" cy="6857992"/>
          </a:xfrm>
          <a:prstGeom prst="rect">
            <a:avLst/>
          </a:prstGeom>
        </p:spPr>
      </p:pic>
      <p:sp>
        <p:nvSpPr>
          <p:cNvPr id="10" name="Rectangle 9">
            <a:extLst>
              <a:ext uri="{FF2B5EF4-FFF2-40B4-BE49-F238E27FC236}">
                <a16:creationId xmlns:a16="http://schemas.microsoft.com/office/drawing/2014/main" id="{890DEF05-784E-4B61-89E4-04C4ECF4E5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gradFill>
            <a:gsLst>
              <a:gs pos="36000">
                <a:schemeClr val="tx1">
                  <a:lumMod val="95000"/>
                  <a:lumOff val="5000"/>
                </a:schemeClr>
              </a:gs>
              <a:gs pos="81000">
                <a:schemeClr val="tx1">
                  <a:lumMod val="95000"/>
                  <a:lumOff val="5000"/>
                  <a:alpha val="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ttangolo 2">
            <a:extLst>
              <a:ext uri="{FF2B5EF4-FFF2-40B4-BE49-F238E27FC236}">
                <a16:creationId xmlns:a16="http://schemas.microsoft.com/office/drawing/2014/main" id="{B2F36AB1-C226-47B0-9BC9-4BC61CD851A5}"/>
              </a:ext>
            </a:extLst>
          </p:cNvPr>
          <p:cNvSpPr/>
          <p:nvPr/>
        </p:nvSpPr>
        <p:spPr>
          <a:xfrm>
            <a:off x="590546" y="2103122"/>
            <a:ext cx="5505449" cy="1578281"/>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5000" b="1" dirty="0">
                <a:solidFill>
                  <a:schemeClr val="bg1"/>
                </a:solidFill>
                <a:latin typeface="Arial" panose="020B0604020202020204" pitchFamily="34" charset="0"/>
                <a:ea typeface="+mj-ea"/>
                <a:cs typeface="Arial" panose="020B0604020202020204" pitchFamily="34" charset="0"/>
              </a:rPr>
              <a:t>il ventennio successivo</a:t>
            </a:r>
          </a:p>
        </p:txBody>
      </p:sp>
      <p:cxnSp>
        <p:nvCxnSpPr>
          <p:cNvPr id="12" name="Straight Connector 11">
            <a:extLst>
              <a:ext uri="{FF2B5EF4-FFF2-40B4-BE49-F238E27FC236}">
                <a16:creationId xmlns:a16="http://schemas.microsoft.com/office/drawing/2014/main" id="{C41BAEC7-F7B0-4224-8B18-8F74B7D87F0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28585" y="3681408"/>
            <a:ext cx="11934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Rettangolo 3">
            <a:extLst>
              <a:ext uri="{FF2B5EF4-FFF2-40B4-BE49-F238E27FC236}">
                <a16:creationId xmlns:a16="http://schemas.microsoft.com/office/drawing/2014/main" id="{55C6E878-D241-4B86-AE7E-6C5248EA42ED}"/>
              </a:ext>
            </a:extLst>
          </p:cNvPr>
          <p:cNvSpPr/>
          <p:nvPr/>
        </p:nvSpPr>
        <p:spPr>
          <a:xfrm>
            <a:off x="590546" y="3783003"/>
            <a:ext cx="6096000" cy="1754326"/>
          </a:xfrm>
          <a:prstGeom prst="rect">
            <a:avLst/>
          </a:prstGeom>
        </p:spPr>
        <p:txBody>
          <a:bodyPr>
            <a:spAutoFit/>
          </a:bodyPr>
          <a:lstStyle/>
          <a:p>
            <a:r>
              <a:rPr lang="it-IT" dirty="0">
                <a:solidFill>
                  <a:schemeClr val="bg1"/>
                </a:solidFill>
              </a:rPr>
              <a:t>città in rapida espansione, investite da un rapido processo di industrializzazione diventano meta di significativi flussi migratori dal sud del paese ma i Rom non entrano in fabbrica, non si avvicinano alle organizzazioni operaie, occupano nicchie di lavoro marginali e si trasformano in breve tempo in </a:t>
            </a:r>
            <a:r>
              <a:rPr lang="it-IT" b="1" dirty="0">
                <a:solidFill>
                  <a:schemeClr val="bg1"/>
                </a:solidFill>
              </a:rPr>
              <a:t>rottamai e raccoglitori di rifiuti da riciclare</a:t>
            </a:r>
            <a:endParaRPr lang="it-IT" sz="1600" b="1" dirty="0">
              <a:solidFill>
                <a:schemeClr val="bg1"/>
              </a:solidFill>
              <a:latin typeface="Arial" panose="020B0604020202020204" pitchFamily="34" charset="0"/>
              <a:cs typeface="Arial" panose="020B0604020202020204" pitchFamily="34" charset="0"/>
            </a:endParaRPr>
          </a:p>
        </p:txBody>
      </p:sp>
      <p:sp>
        <p:nvSpPr>
          <p:cNvPr id="9" name="Rettangolo 8">
            <a:extLst>
              <a:ext uri="{FF2B5EF4-FFF2-40B4-BE49-F238E27FC236}">
                <a16:creationId xmlns:a16="http://schemas.microsoft.com/office/drawing/2014/main" id="{A594C0A0-678A-4CC5-A479-782740771A95}"/>
              </a:ext>
            </a:extLst>
          </p:cNvPr>
          <p:cNvSpPr/>
          <p:nvPr/>
        </p:nvSpPr>
        <p:spPr>
          <a:xfrm>
            <a:off x="54822" y="2103117"/>
            <a:ext cx="535724" cy="923330"/>
          </a:xfrm>
          <a:prstGeom prst="rect">
            <a:avLst/>
          </a:prstGeom>
          <a:noFill/>
        </p:spPr>
        <p:txBody>
          <a:bodyPr wrap="none" lIns="91440" tIns="45720" rIns="91440" bIns="45720">
            <a:spAutoFit/>
          </a:bodyPr>
          <a:lstStyle/>
          <a:p>
            <a:pPr algn="ctr"/>
            <a:r>
              <a:rPr lang="it-IT" sz="5400" b="0" cap="none" spc="0" dirty="0">
                <a:ln w="0"/>
                <a:solidFill>
                  <a:schemeClr val="tx1">
                    <a:lumMod val="50000"/>
                    <a:lumOff val="50000"/>
                  </a:schemeClr>
                </a:solidFill>
                <a:effectLst>
                  <a:outerShdw blurRad="38100" dist="19050" dir="2700000" algn="tl" rotWithShape="0">
                    <a:schemeClr val="dk1">
                      <a:alpha val="40000"/>
                    </a:schemeClr>
                  </a:outerShdw>
                </a:effectLst>
              </a:rPr>
              <a:t>2</a:t>
            </a:r>
          </a:p>
        </p:txBody>
      </p:sp>
      <p:sp>
        <p:nvSpPr>
          <p:cNvPr id="5" name="Rettangolo 4">
            <a:extLst>
              <a:ext uri="{FF2B5EF4-FFF2-40B4-BE49-F238E27FC236}">
                <a16:creationId xmlns:a16="http://schemas.microsoft.com/office/drawing/2014/main" id="{5504ADB4-425A-448E-8E04-10F8256FA06D}"/>
              </a:ext>
            </a:extLst>
          </p:cNvPr>
          <p:cNvSpPr/>
          <p:nvPr/>
        </p:nvSpPr>
        <p:spPr>
          <a:xfrm>
            <a:off x="590546" y="5638923"/>
            <a:ext cx="6096000" cy="954107"/>
          </a:xfrm>
          <a:prstGeom prst="rect">
            <a:avLst/>
          </a:prstGeom>
        </p:spPr>
        <p:txBody>
          <a:bodyPr>
            <a:spAutoFit/>
          </a:bodyPr>
          <a:lstStyle/>
          <a:p>
            <a:r>
              <a:rPr lang="it-IT" sz="1400" dirty="0">
                <a:solidFill>
                  <a:schemeClr val="bg1"/>
                </a:solidFill>
                <a:latin typeface="Arial" panose="020B0604020202020204" pitchFamily="34" charset="0"/>
                <a:cs typeface="Arial" panose="020B0604020202020204" pitchFamily="34" charset="0"/>
              </a:rPr>
              <a:t>Se le cose fossero andate diversamente probabilmente si sarebbe creato un circolo virtuoso con ben altri esiti rispetto all'oggi. Esempi positivi di integrazione avrebbero incentivato altri ad intraprendere la stessa strada e stigmatizzato comportamenti devianti all'interno del gruppo</a:t>
            </a:r>
          </a:p>
        </p:txBody>
      </p:sp>
    </p:spTree>
    <p:extLst>
      <p:ext uri="{BB962C8B-B14F-4D97-AF65-F5344CB8AC3E}">
        <p14:creationId xmlns:p14="http://schemas.microsoft.com/office/powerpoint/2010/main" val="402633871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C3862298-AF85-4572-BED3-52E573EBD4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Immagine 1" descr="Immagine che contiene esterni, edificio, città, barca&#10;&#10;Descrizione generata automaticamente">
            <a:extLst>
              <a:ext uri="{FF2B5EF4-FFF2-40B4-BE49-F238E27FC236}">
                <a16:creationId xmlns:a16="http://schemas.microsoft.com/office/drawing/2014/main" id="{D60CA3EF-0CEF-46D1-A98B-A9111243BB42}"/>
              </a:ext>
            </a:extLst>
          </p:cNvPr>
          <p:cNvPicPr>
            <a:picLocks noChangeAspect="1"/>
          </p:cNvPicPr>
          <p:nvPr/>
        </p:nvPicPr>
        <p:blipFill rotWithShape="1">
          <a:blip r:embed="rId2">
            <a:duotone>
              <a:prstClr val="black"/>
              <a:prstClr val="white"/>
            </a:duotone>
          </a:blip>
          <a:srcRect l="19903" r="13118"/>
          <a:stretch/>
        </p:blipFill>
        <p:spPr>
          <a:xfrm>
            <a:off x="1" y="10"/>
            <a:ext cx="8129873" cy="6857990"/>
          </a:xfrm>
          <a:custGeom>
            <a:avLst/>
            <a:gdLst/>
            <a:ahLst/>
            <a:cxnLst/>
            <a:rect l="l" t="t" r="r" b="b"/>
            <a:pathLst>
              <a:path w="8129873" h="6858000">
                <a:moveTo>
                  <a:pt x="0" y="0"/>
                </a:moveTo>
                <a:lnTo>
                  <a:pt x="3511013" y="0"/>
                </a:lnTo>
                <a:lnTo>
                  <a:pt x="3645681" y="0"/>
                </a:lnTo>
                <a:lnTo>
                  <a:pt x="6510245" y="0"/>
                </a:lnTo>
                <a:lnTo>
                  <a:pt x="6514251" y="3148"/>
                </a:lnTo>
                <a:cubicBezTo>
                  <a:pt x="7500952" y="817446"/>
                  <a:pt x="8129873" y="2049777"/>
                  <a:pt x="8129873" y="3429000"/>
                </a:cubicBezTo>
                <a:cubicBezTo>
                  <a:pt x="8129873" y="4808224"/>
                  <a:pt x="7500952" y="6040555"/>
                  <a:pt x="6514251" y="6854853"/>
                </a:cubicBezTo>
                <a:lnTo>
                  <a:pt x="6510246" y="6858000"/>
                </a:lnTo>
                <a:lnTo>
                  <a:pt x="3645681" y="6858000"/>
                </a:lnTo>
                <a:lnTo>
                  <a:pt x="3511013" y="6858000"/>
                </a:lnTo>
                <a:lnTo>
                  <a:pt x="0" y="6858000"/>
                </a:lnTo>
                <a:close/>
              </a:path>
            </a:pathLst>
          </a:custGeom>
        </p:spPr>
      </p:pic>
      <p:pic>
        <p:nvPicPr>
          <p:cNvPr id="3" name="Immagine 2" descr="Immagine che contiene esterni, camion, edificio, ripieno&#10;&#10;Descrizione generata automaticamente">
            <a:extLst>
              <a:ext uri="{FF2B5EF4-FFF2-40B4-BE49-F238E27FC236}">
                <a16:creationId xmlns:a16="http://schemas.microsoft.com/office/drawing/2014/main" id="{DA8D6DDF-6CC6-49CA-A7BC-E9F1D5EBFDAD}"/>
              </a:ext>
            </a:extLst>
          </p:cNvPr>
          <p:cNvPicPr>
            <a:picLocks noChangeAspect="1"/>
          </p:cNvPicPr>
          <p:nvPr/>
        </p:nvPicPr>
        <p:blipFill rotWithShape="1">
          <a:blip r:embed="rId3">
            <a:duotone>
              <a:prstClr val="black"/>
              <a:prstClr val="white"/>
            </a:duotone>
          </a:blip>
          <a:srcRect l="20587" r="33333"/>
          <a:stretch/>
        </p:blipFill>
        <p:spPr>
          <a:xfrm>
            <a:off x="6573903" y="10"/>
            <a:ext cx="5618097" cy="6857990"/>
          </a:xfrm>
          <a:custGeom>
            <a:avLst/>
            <a:gdLst/>
            <a:ahLst/>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p:spPr>
      </p:pic>
      <p:sp>
        <p:nvSpPr>
          <p:cNvPr id="15" name="Freeform: Shape 14">
            <a:extLst>
              <a:ext uri="{FF2B5EF4-FFF2-40B4-BE49-F238E27FC236}">
                <a16:creationId xmlns:a16="http://schemas.microsoft.com/office/drawing/2014/main" id="{C8BE02AA-E698-46D0-AA0A-92BE000C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573903" y="0"/>
            <a:ext cx="5618097" cy="6858000"/>
          </a:xfrm>
          <a:custGeom>
            <a:avLst/>
            <a:gdLst>
              <a:gd name="connsiteX0" fmla="*/ 0 w 5618097"/>
              <a:gd name="connsiteY0" fmla="*/ 0 h 6858000"/>
              <a:gd name="connsiteX1" fmla="*/ 2543718 w 5618097"/>
              <a:gd name="connsiteY1" fmla="*/ 0 h 6858000"/>
              <a:gd name="connsiteX2" fmla="*/ 3057210 w 5618097"/>
              <a:gd name="connsiteY2" fmla="*/ 0 h 6858000"/>
              <a:gd name="connsiteX3" fmla="*/ 5618097 w 5618097"/>
              <a:gd name="connsiteY3" fmla="*/ 0 h 6858000"/>
              <a:gd name="connsiteX4" fmla="*/ 5618097 w 5618097"/>
              <a:gd name="connsiteY4" fmla="*/ 6858000 h 6858000"/>
              <a:gd name="connsiteX5" fmla="*/ 3057210 w 5618097"/>
              <a:gd name="connsiteY5" fmla="*/ 6858000 h 6858000"/>
              <a:gd name="connsiteX6" fmla="*/ 2543718 w 5618097"/>
              <a:gd name="connsiteY6" fmla="*/ 6858000 h 6858000"/>
              <a:gd name="connsiteX7" fmla="*/ 1 w 5618097"/>
              <a:gd name="connsiteY7" fmla="*/ 6858000 h 6858000"/>
              <a:gd name="connsiteX8" fmla="*/ 4006 w 5618097"/>
              <a:gd name="connsiteY8" fmla="*/ 6854853 h 6858000"/>
              <a:gd name="connsiteX9" fmla="*/ 1619628 w 5618097"/>
              <a:gd name="connsiteY9" fmla="*/ 3429000 h 6858000"/>
              <a:gd name="connsiteX10" fmla="*/ 4006 w 5618097"/>
              <a:gd name="connsiteY10" fmla="*/ 314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618097" h="6858000">
                <a:moveTo>
                  <a:pt x="0" y="0"/>
                </a:moveTo>
                <a:lnTo>
                  <a:pt x="2543718" y="0"/>
                </a:lnTo>
                <a:lnTo>
                  <a:pt x="3057210" y="0"/>
                </a:lnTo>
                <a:lnTo>
                  <a:pt x="5618097" y="0"/>
                </a:lnTo>
                <a:lnTo>
                  <a:pt x="5618097" y="6858000"/>
                </a:lnTo>
                <a:lnTo>
                  <a:pt x="3057210" y="6858000"/>
                </a:lnTo>
                <a:lnTo>
                  <a:pt x="2543718" y="6858000"/>
                </a:lnTo>
                <a:lnTo>
                  <a:pt x="1" y="6858000"/>
                </a:lnTo>
                <a:lnTo>
                  <a:pt x="4006" y="6854853"/>
                </a:lnTo>
                <a:cubicBezTo>
                  <a:pt x="990707" y="6040555"/>
                  <a:pt x="1619628" y="4808224"/>
                  <a:pt x="1619628" y="3429000"/>
                </a:cubicBezTo>
                <a:cubicBezTo>
                  <a:pt x="1619628" y="2049777"/>
                  <a:pt x="990707" y="817446"/>
                  <a:pt x="4006" y="3148"/>
                </a:cubicBezTo>
                <a:close/>
              </a:path>
            </a:pathLst>
          </a:custGeom>
          <a:solidFill>
            <a:schemeClr val="accent6">
              <a:alpha val="5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7" name="Rettangolo 6">
            <a:extLst>
              <a:ext uri="{FF2B5EF4-FFF2-40B4-BE49-F238E27FC236}">
                <a16:creationId xmlns:a16="http://schemas.microsoft.com/office/drawing/2014/main" id="{F16BCDE6-5624-4EEB-8675-39126904557B}"/>
              </a:ext>
            </a:extLst>
          </p:cNvPr>
          <p:cNvSpPr/>
          <p:nvPr/>
        </p:nvSpPr>
        <p:spPr>
          <a:xfrm>
            <a:off x="810489" y="-2027237"/>
            <a:ext cx="4342497" cy="3204134"/>
          </a:xfrm>
          <a:prstGeom prst="rect">
            <a:avLst/>
          </a:prstGeom>
        </p:spPr>
        <p:txBody>
          <a:bodyPr vert="horz" lIns="91440" tIns="45720" rIns="91440" bIns="45720" rtlCol="0" anchor="b">
            <a:normAutofit/>
          </a:bodyPr>
          <a:lstStyle/>
          <a:p>
            <a:pPr>
              <a:lnSpc>
                <a:spcPct val="90000"/>
              </a:lnSpc>
              <a:spcBef>
                <a:spcPct val="0"/>
              </a:spcBef>
              <a:spcAft>
                <a:spcPts val="600"/>
              </a:spcAft>
            </a:pPr>
            <a:r>
              <a:rPr lang="it-IT" sz="4800" b="1" dirty="0">
                <a:solidFill>
                  <a:schemeClr val="bg1"/>
                </a:solidFill>
                <a:latin typeface="Arial" panose="020B0604020202020204" pitchFamily="34" charset="0"/>
                <a:ea typeface="+mj-ea"/>
                <a:cs typeface="Arial" panose="020B0604020202020204" pitchFamily="34" charset="0"/>
              </a:rPr>
              <a:t>fine anni 60</a:t>
            </a:r>
          </a:p>
        </p:txBody>
      </p:sp>
      <p:sp>
        <p:nvSpPr>
          <p:cNvPr id="10" name="Rettangolo 9">
            <a:extLst>
              <a:ext uri="{FF2B5EF4-FFF2-40B4-BE49-F238E27FC236}">
                <a16:creationId xmlns:a16="http://schemas.microsoft.com/office/drawing/2014/main" id="{7C200919-E2BD-4DC5-823D-6482D8F2DD80}"/>
              </a:ext>
            </a:extLst>
          </p:cNvPr>
          <p:cNvSpPr/>
          <p:nvPr/>
        </p:nvSpPr>
        <p:spPr>
          <a:xfrm>
            <a:off x="274764" y="335904"/>
            <a:ext cx="535724" cy="923330"/>
          </a:xfrm>
          <a:prstGeom prst="rect">
            <a:avLst/>
          </a:prstGeom>
          <a:noFill/>
        </p:spPr>
        <p:txBody>
          <a:bodyPr wrap="none" lIns="91440" tIns="45720" rIns="91440" bIns="45720">
            <a:spAutoFit/>
          </a:bodyPr>
          <a:lstStyle/>
          <a:p>
            <a:pPr algn="ctr"/>
            <a:r>
              <a:rPr lang="it-IT" sz="5400" b="0" cap="none" spc="0" dirty="0">
                <a:ln w="0"/>
                <a:solidFill>
                  <a:schemeClr val="tx1">
                    <a:lumMod val="50000"/>
                    <a:lumOff val="50000"/>
                  </a:schemeClr>
                </a:solidFill>
                <a:effectLst>
                  <a:outerShdw blurRad="38100" dist="19050" dir="2700000" algn="tl" rotWithShape="0">
                    <a:schemeClr val="dk1">
                      <a:alpha val="40000"/>
                    </a:schemeClr>
                  </a:outerShdw>
                </a:effectLst>
              </a:rPr>
              <a:t>3</a:t>
            </a:r>
          </a:p>
        </p:txBody>
      </p:sp>
      <p:sp>
        <p:nvSpPr>
          <p:cNvPr id="4" name="Rettangolo 3">
            <a:extLst>
              <a:ext uri="{FF2B5EF4-FFF2-40B4-BE49-F238E27FC236}">
                <a16:creationId xmlns:a16="http://schemas.microsoft.com/office/drawing/2014/main" id="{EC7A60C1-2C9D-4C08-82BF-1D6BA9A8046C}"/>
              </a:ext>
            </a:extLst>
          </p:cNvPr>
          <p:cNvSpPr/>
          <p:nvPr/>
        </p:nvSpPr>
        <p:spPr>
          <a:xfrm>
            <a:off x="810489" y="1176897"/>
            <a:ext cx="4342497" cy="1015663"/>
          </a:xfrm>
          <a:prstGeom prst="rect">
            <a:avLst/>
          </a:prstGeom>
        </p:spPr>
        <p:txBody>
          <a:bodyPr wrap="square">
            <a:spAutoFit/>
          </a:bodyPr>
          <a:lstStyle/>
          <a:p>
            <a:r>
              <a:rPr lang="it-IT" sz="2000" b="1" dirty="0">
                <a:solidFill>
                  <a:schemeClr val="bg1"/>
                </a:solidFill>
              </a:rPr>
              <a:t>le limitazioni imposte dalle autorità al nomadismo hanno ormai accelerato il processo di sedentarizzazione</a:t>
            </a:r>
          </a:p>
        </p:txBody>
      </p:sp>
      <p:sp>
        <p:nvSpPr>
          <p:cNvPr id="5" name="Rettangolo 4">
            <a:extLst>
              <a:ext uri="{FF2B5EF4-FFF2-40B4-BE49-F238E27FC236}">
                <a16:creationId xmlns:a16="http://schemas.microsoft.com/office/drawing/2014/main" id="{3BE27D21-2128-460E-BA78-F41FA897D713}"/>
              </a:ext>
            </a:extLst>
          </p:cNvPr>
          <p:cNvSpPr/>
          <p:nvPr/>
        </p:nvSpPr>
        <p:spPr>
          <a:xfrm>
            <a:off x="8081813" y="4473047"/>
            <a:ext cx="3951290" cy="2062103"/>
          </a:xfrm>
          <a:prstGeom prst="rect">
            <a:avLst/>
          </a:prstGeom>
        </p:spPr>
        <p:txBody>
          <a:bodyPr wrap="square">
            <a:spAutoFit/>
          </a:bodyPr>
          <a:lstStyle/>
          <a:p>
            <a:r>
              <a:rPr lang="it-IT" sz="1600" dirty="0">
                <a:solidFill>
                  <a:schemeClr val="bg1"/>
                </a:solidFill>
                <a:latin typeface="Arial" panose="020B0604020202020204" pitchFamily="34" charset="0"/>
                <a:cs typeface="Arial" panose="020B0604020202020204" pitchFamily="34" charset="0"/>
              </a:rPr>
              <a:t>i Rom </a:t>
            </a:r>
            <a:r>
              <a:rPr lang="it-IT" sz="1600" b="1" dirty="0">
                <a:solidFill>
                  <a:schemeClr val="bg1"/>
                </a:solidFill>
                <a:latin typeface="Arial" panose="020B0604020202020204" pitchFamily="34" charset="0"/>
                <a:cs typeface="Arial" panose="020B0604020202020204" pitchFamily="34" charset="0"/>
              </a:rPr>
              <a:t>perdono</a:t>
            </a:r>
            <a:r>
              <a:rPr lang="it-IT" sz="1600" dirty="0">
                <a:solidFill>
                  <a:schemeClr val="bg1"/>
                </a:solidFill>
                <a:latin typeface="Arial" panose="020B0604020202020204" pitchFamily="34" charset="0"/>
                <a:cs typeface="Arial" panose="020B0604020202020204" pitchFamily="34" charset="0"/>
              </a:rPr>
              <a:t> anche le fonti della propria autonomia economica; i controlli e le norme relativi  all'inquinamento </a:t>
            </a:r>
            <a:r>
              <a:rPr lang="it-IT" sz="1600" b="1" dirty="0">
                <a:solidFill>
                  <a:schemeClr val="bg1"/>
                </a:solidFill>
                <a:latin typeface="Arial" panose="020B0604020202020204" pitchFamily="34" charset="0"/>
                <a:cs typeface="Arial" panose="020B0604020202020204" pitchFamily="34" charset="0"/>
              </a:rPr>
              <a:t>limitano</a:t>
            </a:r>
            <a:r>
              <a:rPr lang="it-IT" sz="1600" dirty="0">
                <a:solidFill>
                  <a:schemeClr val="bg1"/>
                </a:solidFill>
                <a:latin typeface="Arial" panose="020B0604020202020204" pitchFamily="34" charset="0"/>
                <a:cs typeface="Arial" panose="020B0604020202020204" pitchFamily="34" charset="0"/>
              </a:rPr>
              <a:t> radicalmente le attività legate allo scasso delle macchine; </a:t>
            </a:r>
            <a:r>
              <a:rPr lang="it-IT" sz="1600" b="1" dirty="0">
                <a:solidFill>
                  <a:schemeClr val="bg1"/>
                </a:solidFill>
                <a:latin typeface="Arial" panose="020B0604020202020204" pitchFamily="34" charset="0"/>
                <a:cs typeface="Arial" panose="020B0604020202020204" pitchFamily="34" charset="0"/>
              </a:rPr>
              <a:t>la piccola</a:t>
            </a:r>
            <a:r>
              <a:rPr lang="it-IT" sz="1600" dirty="0">
                <a:solidFill>
                  <a:schemeClr val="bg1"/>
                </a:solidFill>
                <a:latin typeface="Arial" panose="020B0604020202020204" pitchFamily="34" charset="0"/>
                <a:cs typeface="Arial" panose="020B0604020202020204" pitchFamily="34" charset="0"/>
              </a:rPr>
              <a:t> </a:t>
            </a:r>
            <a:r>
              <a:rPr lang="it-IT" sz="1600" b="1" dirty="0">
                <a:solidFill>
                  <a:schemeClr val="bg1"/>
                </a:solidFill>
                <a:latin typeface="Arial" panose="020B0604020202020204" pitchFamily="34" charset="0"/>
                <a:cs typeface="Arial" panose="020B0604020202020204" pitchFamily="34" charset="0"/>
              </a:rPr>
              <a:t>giostra</a:t>
            </a:r>
            <a:r>
              <a:rPr lang="it-IT" sz="1600" dirty="0">
                <a:solidFill>
                  <a:schemeClr val="bg1"/>
                </a:solidFill>
                <a:latin typeface="Arial" panose="020B0604020202020204" pitchFamily="34" charset="0"/>
                <a:cs typeface="Arial" panose="020B0604020202020204" pitchFamily="34" charset="0"/>
              </a:rPr>
              <a:t> richiede ormai costi di gestione piuttosto alti e complicate trafile burocratiche</a:t>
            </a:r>
          </a:p>
        </p:txBody>
      </p:sp>
      <p:sp>
        <p:nvSpPr>
          <p:cNvPr id="6" name="Rettangolo 5">
            <a:extLst>
              <a:ext uri="{FF2B5EF4-FFF2-40B4-BE49-F238E27FC236}">
                <a16:creationId xmlns:a16="http://schemas.microsoft.com/office/drawing/2014/main" id="{998F10D5-31F7-4B0D-BC1A-7E2BD4A02CA7}"/>
              </a:ext>
            </a:extLst>
          </p:cNvPr>
          <p:cNvSpPr/>
          <p:nvPr/>
        </p:nvSpPr>
        <p:spPr>
          <a:xfrm>
            <a:off x="8081813" y="335904"/>
            <a:ext cx="3951290" cy="1077218"/>
          </a:xfrm>
          <a:prstGeom prst="rect">
            <a:avLst/>
          </a:prstGeom>
        </p:spPr>
        <p:txBody>
          <a:bodyPr wrap="square">
            <a:spAutoFit/>
          </a:bodyPr>
          <a:lstStyle/>
          <a:p>
            <a:r>
              <a:rPr lang="it-IT" sz="1600" dirty="0">
                <a:solidFill>
                  <a:schemeClr val="bg1"/>
                </a:solidFill>
                <a:latin typeface="Arial" panose="020B0604020202020204" pitchFamily="34" charset="0"/>
                <a:cs typeface="Arial" panose="020B0604020202020204" pitchFamily="34" charset="0"/>
              </a:rPr>
              <a:t>nascono nelle periferie delle grandi città, grandi campi stabili alcuni dei quali autorizzati (ma non perciò attrezzati adeguatamente), altri abusivi</a:t>
            </a:r>
          </a:p>
        </p:txBody>
      </p:sp>
    </p:spTree>
    <p:extLst>
      <p:ext uri="{BB962C8B-B14F-4D97-AF65-F5344CB8AC3E}">
        <p14:creationId xmlns:p14="http://schemas.microsoft.com/office/powerpoint/2010/main" val="1630122033"/>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52</TotalTime>
  <Words>2260</Words>
  <Application>Microsoft Office PowerPoint</Application>
  <PresentationFormat>Widescreen</PresentationFormat>
  <Paragraphs>148</Paragraphs>
  <Slides>25</Slides>
  <Notes>0</Notes>
  <HiddenSlides>2</HiddenSlides>
  <MMClips>0</MMClips>
  <ScaleCrop>false</ScaleCrop>
  <HeadingPairs>
    <vt:vector size="8" baseType="variant">
      <vt:variant>
        <vt:lpstr>Caratteri utilizzati</vt:lpstr>
      </vt:variant>
      <vt:variant>
        <vt:i4>4</vt:i4>
      </vt:variant>
      <vt:variant>
        <vt:lpstr>Tema</vt:lpstr>
      </vt:variant>
      <vt:variant>
        <vt:i4>1</vt:i4>
      </vt:variant>
      <vt:variant>
        <vt:lpstr>Titoli diapositive</vt:lpstr>
      </vt:variant>
      <vt:variant>
        <vt:i4>25</vt:i4>
      </vt:variant>
      <vt:variant>
        <vt:lpstr>Presentazioni personalizzate</vt:lpstr>
      </vt:variant>
      <vt:variant>
        <vt:i4>12</vt:i4>
      </vt:variant>
    </vt:vector>
  </HeadingPairs>
  <TitlesOfParts>
    <vt:vector size="42" baseType="lpstr">
      <vt:lpstr>Calibri Light</vt:lpstr>
      <vt:lpstr>Calibri</vt:lpstr>
      <vt:lpstr>Caveat</vt:lpstr>
      <vt:lpstr>Arial</vt:lpstr>
      <vt:lpstr>Tema di Office</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Presentazione standard di PowerPoint</vt:lpstr>
      <vt:lpstr>come si usa</vt:lpstr>
      <vt:lpstr>efficenza allocativa</vt:lpstr>
      <vt:lpstr>PadoaSchioppa</vt:lpstr>
      <vt:lpstr>presenzastato</vt:lpstr>
      <vt:lpstr>IVA_IRPE_Pressione</vt:lpstr>
      <vt:lpstr>articolo53</vt:lpstr>
      <vt:lpstr>imposta_mercato</vt:lpstr>
      <vt:lpstr>IVA_IRPEF</vt:lpstr>
      <vt:lpstr>taxdefinition</vt:lpstr>
      <vt:lpstr>storia1_evasione</vt:lpstr>
      <vt:lpstr>storia2_controversie</vt:lpstr>
      <vt:lpstr>spesapubblica_3</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Alessandro Volpi</dc:creator>
  <cp:lastModifiedBy>Alessandro Volpi</cp:lastModifiedBy>
  <cp:revision>10</cp:revision>
  <dcterms:created xsi:type="dcterms:W3CDTF">2020-04-13T14:33:37Z</dcterms:created>
  <dcterms:modified xsi:type="dcterms:W3CDTF">2020-06-05T06:53:21Z</dcterms:modified>
</cp:coreProperties>
</file>